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0" r:id="rId4"/>
    <p:sldId id="289" r:id="rId5"/>
    <p:sldId id="261" r:id="rId6"/>
    <p:sldId id="291" r:id="rId7"/>
    <p:sldId id="294" r:id="rId8"/>
    <p:sldId id="292" r:id="rId9"/>
    <p:sldId id="293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5" r:id="rId18"/>
    <p:sldId id="304" r:id="rId19"/>
    <p:sldId id="303" r:id="rId20"/>
    <p:sldId id="302" r:id="rId21"/>
    <p:sldId id="306" r:id="rId22"/>
    <p:sldId id="307" r:id="rId23"/>
    <p:sldId id="308" r:id="rId24"/>
    <p:sldId id="288" r:id="rId2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0" roundtripDataSignature="AMtx7mgucfAoUfZFVQ+5fZZaToW2vkP+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C4B2F"/>
    <a:srgbClr val="00A0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E16D27-1BC4-CBA5-317A-9F7C2A9C1B05}" v="471" dt="2022-09-01T15:00:47.224"/>
    <p1510:client id="{1295E474-BC23-90CB-4975-842B1B9C8B9A}" v="5" dt="2022-08-11T08:58:23.042"/>
    <p1510:client id="{15306902-4F6C-43A2-529B-689D0B04B724}" v="198" dt="2022-09-01T13:34:26.871"/>
    <p1510:client id="{1BD815EE-F7B0-CB95-5BD8-4E7AF6ECB449}" v="17" dt="2021-09-13T10:55:59.500"/>
    <p1510:client id="{275787EE-073B-7A95-45EF-70BFE7BFACB0}" v="105" dt="2022-08-11T09:10:47.529"/>
    <p1510:client id="{476C32E7-4B30-2D61-9DE8-46039E454281}" v="3" dt="2022-10-12T08:06:50.711"/>
    <p1510:client id="{7B82E5C1-AF3A-9930-41B0-58FDE9C5762F}" v="1" dt="2022-10-12T06:42:46.371"/>
    <p1510:client id="{92441E33-A2BC-B076-FD50-0390CE6B808B}" v="35" dt="2021-09-28T07:20:02.641"/>
    <p1510:client id="{9883F018-F70F-4B61-51FA-0AE80B9F09E7}" v="139" dt="2022-08-11T08:57:46.086"/>
    <p1510:client id="{ADC13FF1-E409-315D-8DF7-A48C4A637CF2}" v="1003" dt="2022-08-12T14:11:56.022"/>
  </p1510:revLst>
</p1510:revInfo>
</file>

<file path=ppt/tableStyles.xml><?xml version="1.0" encoding="utf-8"?>
<a:tblStyleLst xmlns:a="http://schemas.openxmlformats.org/drawingml/2006/main" def="{6EB4D07E-0DFE-4CCC-ABFC-817F803B49A5}">
  <a:tblStyle styleId="{6EB4D07E-0DFE-4CCC-ABFC-817F803B49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40" Type="http://customschemas.google.com/relationships/presentationmetadata" Target="metadata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B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44338dd1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44338dd1b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a44338dd1b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BE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62830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44338dd1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44338dd1b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a44338dd1b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BE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8365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44338dd1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44338dd1b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a44338dd1b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BE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01474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44338dd1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44338dd1b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a44338dd1b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BE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11343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44338dd1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44338dd1b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a44338dd1b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BE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9994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44338dd1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44338dd1b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a44338dd1b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BE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8716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44338dd1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44338dd1b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a44338dd1b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BE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51083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44338dd1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44338dd1b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a44338dd1b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BE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41089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44338dd1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44338dd1b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a44338dd1b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BE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21511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44338dd1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44338dd1b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a44338dd1b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BE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1903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44338dd1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44338dd1b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a44338dd1b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BE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98949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44338dd1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44338dd1b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/>
            <a:r>
              <a:rPr lang="nl-NL" dirty="0"/>
              <a:t>Laat de studenten bij elke dia "raden" wat er zou gebeuren en wat de output zou zijn.</a:t>
            </a:r>
          </a:p>
        </p:txBody>
      </p:sp>
      <p:sp>
        <p:nvSpPr>
          <p:cNvPr id="121" name="Google Shape;121;ga44338dd1b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BE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0039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44338dd1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44338dd1b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a44338dd1b_0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BE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44338dd1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44338dd1b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a44338dd1b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BE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44338dd1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44338dd1b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a44338dd1b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BE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2334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44338dd1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44338dd1b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a44338dd1b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BE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5790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44338dd1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44338dd1b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a44338dd1b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BE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4004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44338dd1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44338dd1b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a44338dd1b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BE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8565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44338dd1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44338dd1b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a44338dd1b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BE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0560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| Basic">
  <p:cSld name="Content | Basic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0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52000" rIns="432000" bIns="144000" anchor="t" anchorCtr="0">
            <a:normAutofit/>
          </a:bodyPr>
          <a:lstStyle>
            <a:lvl1pPr marL="457200" lvl="0" indent="-357187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25"/>
              <a:buChar char="•"/>
              <a:defRPr/>
            </a:lvl1pPr>
            <a:lvl2pPr marL="914400" lvl="1" indent="-347662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75"/>
              <a:buChar char="−"/>
              <a:defRPr sz="1875"/>
            </a:lvl2pPr>
            <a:lvl3pPr marL="1371600" lvl="2" indent="-338137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725"/>
              <a:buChar char="•"/>
              <a:defRPr sz="1725"/>
            </a:lvl3pPr>
            <a:lvl4pPr marL="1828800" lvl="3" indent="-3238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Char char="»"/>
              <a:defRPr sz="1500"/>
            </a:lvl4pPr>
            <a:lvl5pPr marL="2286000" lvl="4" indent="-228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275"/>
              <a:buNone/>
              <a:defRPr sz="1275"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80000" rIns="360000" bIns="1440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0AE"/>
              </a:buClr>
              <a:buSzPts val="2700"/>
              <a:buFont typeface="Trebuchet MS"/>
              <a:buNone/>
              <a:defRPr>
                <a:solidFill>
                  <a:srgbClr val="00A0A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1" name="Google Shape;21;p40"/>
          <p:cNvCxnSpPr/>
          <p:nvPr/>
        </p:nvCxnSpPr>
        <p:spPr>
          <a:xfrm>
            <a:off x="180000" y="1141200"/>
            <a:ext cx="8748000" cy="0"/>
          </a:xfrm>
          <a:prstGeom prst="straightConnector1">
            <a:avLst/>
          </a:prstGeom>
          <a:noFill/>
          <a:ln w="9525" cap="flat" cmpd="sng">
            <a:solidFill>
              <a:srgbClr val="00A0A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0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  <p:sp>
        <p:nvSpPr>
          <p:cNvPr id="23" name="Google Shape;23;p40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0"/>
          <p:cNvSpPr txBox="1">
            <a:spLocks noGrp="1"/>
          </p:cNvSpPr>
          <p:nvPr>
            <p:ph type="dt" idx="10"/>
          </p:nvPr>
        </p:nvSpPr>
        <p:spPr>
          <a:xfrm>
            <a:off x="755577" y="6620016"/>
            <a:ext cx="109119" cy="150041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spcFirstLastPara="1" wrap="square" lIns="108000" tIns="0" rIns="0" bIns="0" anchor="b" anchorCtr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| Basic">
  <p:cSld name="Title | Basic">
    <p:bg>
      <p:bgPr>
        <a:solidFill>
          <a:srgbClr val="00A0AE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8"/>
          <p:cNvSpPr/>
          <p:nvPr/>
        </p:nvSpPr>
        <p:spPr>
          <a:xfrm>
            <a:off x="0" y="5958000"/>
            <a:ext cx="9144000" cy="9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13500" rIns="0" bIns="135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endParaRPr sz="82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8"/>
          <p:cNvSpPr/>
          <p:nvPr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8"/>
          <p:cNvSpPr txBox="1">
            <a:spLocks noGrp="1"/>
          </p:cNvSpPr>
          <p:nvPr>
            <p:ph type="subTitle" idx="1"/>
          </p:nvPr>
        </p:nvSpPr>
        <p:spPr>
          <a:xfrm>
            <a:off x="0" y="3357192"/>
            <a:ext cx="9144000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0" tIns="180000" rIns="720000" bIns="5400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2400" cap="none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25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75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8"/>
          <p:cNvSpPr txBox="1">
            <a:spLocks noGrp="1"/>
          </p:cNvSpPr>
          <p:nvPr>
            <p:ph type="title"/>
          </p:nvPr>
        </p:nvSpPr>
        <p:spPr>
          <a:xfrm>
            <a:off x="0" y="1556992"/>
            <a:ext cx="9144000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0" tIns="540000" rIns="720000" bIns="1800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50"/>
              <a:buFont typeface="Trebuchet MS"/>
              <a:buNone/>
              <a:defRPr sz="285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8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8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  <p:pic>
        <p:nvPicPr>
          <p:cNvPr id="32" name="Google Shape;32;p38" descr="TM_logo_vignet_ppt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0001" y="360000"/>
            <a:ext cx="1617865" cy="1155192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38"/>
          <p:cNvSpPr txBox="1">
            <a:spLocks noGrp="1"/>
          </p:cNvSpPr>
          <p:nvPr>
            <p:ph type="dt" idx="10"/>
          </p:nvPr>
        </p:nvSpPr>
        <p:spPr>
          <a:xfrm>
            <a:off x="755577" y="6620016"/>
            <a:ext cx="109119" cy="1500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08000" tIns="0" rIns="0" bIns="0" anchor="b" anchorCtr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00A0A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8"/>
          <p:cNvSpPr/>
          <p:nvPr/>
        </p:nvSpPr>
        <p:spPr>
          <a:xfrm>
            <a:off x="0" y="5661248"/>
            <a:ext cx="9144000" cy="288032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" name="Google Shape;35;p38" descr="image_preview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4300" y="6192000"/>
            <a:ext cx="854174" cy="4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| 2 Columns">
  <p:cSld name="Content | 2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1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52000" rIns="432000" bIns="144000" anchor="ctr" anchorCtr="0">
            <a:normAutofit/>
          </a:bodyPr>
          <a:lstStyle>
            <a:lvl1pPr marL="457200" lvl="0" indent="-33147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2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4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80000" rIns="360000" bIns="1440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C4B2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9" name="Google Shape;39;p41"/>
          <p:cNvCxnSpPr/>
          <p:nvPr/>
        </p:nvCxnSpPr>
        <p:spPr>
          <a:xfrm>
            <a:off x="180000" y="1141200"/>
            <a:ext cx="8748000" cy="0"/>
          </a:xfrm>
          <a:prstGeom prst="straightConnector1">
            <a:avLst/>
          </a:prstGeom>
          <a:noFill/>
          <a:ln w="9525" cap="flat" cmpd="sng">
            <a:solidFill>
              <a:srgbClr val="00A0A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41"/>
          <p:cNvSpPr txBox="1">
            <a:spLocks noGrp="1"/>
          </p:cNvSpPr>
          <p:nvPr>
            <p:ph type="dt" idx="10"/>
          </p:nvPr>
        </p:nvSpPr>
        <p:spPr>
          <a:xfrm>
            <a:off x="755577" y="6620016"/>
            <a:ext cx="109119" cy="150041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spcFirstLastPara="1" wrap="square" lIns="108000" tIns="0" rIns="0" bIns="0" anchor="b" anchorCtr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1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  <p:sp>
        <p:nvSpPr>
          <p:cNvPr id="42" name="Google Shape;42;p41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| 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80000" rIns="360000" bIns="1440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C4B2F"/>
              </a:buClr>
              <a:buSzPts val="27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2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4428000" cy="1097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2000" tIns="252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755"/>
              <a:buNone/>
              <a:defRPr sz="1950" b="1"/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6" name="Google Shape;46;p42"/>
          <p:cNvSpPr txBox="1">
            <a:spLocks noGrp="1"/>
          </p:cNvSpPr>
          <p:nvPr>
            <p:ph type="body" idx="2"/>
          </p:nvPr>
        </p:nvSpPr>
        <p:spPr>
          <a:xfrm>
            <a:off x="0" y="2285992"/>
            <a:ext cx="4428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2000" tIns="0" rIns="0" bIns="0" anchor="t" anchorCtr="0">
            <a:normAutofit/>
          </a:bodyPr>
          <a:lstStyle>
            <a:lvl1pPr marL="457200" lvl="0" indent="-340042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755"/>
              <a:buChar char="•"/>
              <a:defRPr sz="1950"/>
            </a:lvl1pPr>
            <a:lvl2pPr marL="914400" lvl="1" indent="-338137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725"/>
              <a:buChar char="−"/>
              <a:defRPr sz="1725"/>
            </a:lvl2pPr>
            <a:lvl3pPr marL="1371600" lvl="2" indent="-3238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Char char="•"/>
              <a:defRPr sz="1500"/>
            </a:lvl3pPr>
            <a:lvl4pPr marL="1828800" lvl="3" indent="-309562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75"/>
              <a:buChar char="»"/>
              <a:defRPr sz="1275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47" name="Google Shape;47;p42"/>
          <p:cNvSpPr txBox="1">
            <a:spLocks noGrp="1"/>
          </p:cNvSpPr>
          <p:nvPr>
            <p:ph type="body" idx="3"/>
          </p:nvPr>
        </p:nvSpPr>
        <p:spPr>
          <a:xfrm>
            <a:off x="4716032" y="1152000"/>
            <a:ext cx="4428000" cy="1097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2000" rIns="25200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755"/>
              <a:buNone/>
              <a:defRPr sz="1950" b="1"/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8" name="Google Shape;48;p42"/>
          <p:cNvSpPr txBox="1">
            <a:spLocks noGrp="1"/>
          </p:cNvSpPr>
          <p:nvPr>
            <p:ph type="body" idx="4"/>
          </p:nvPr>
        </p:nvSpPr>
        <p:spPr>
          <a:xfrm>
            <a:off x="4716032" y="2285992"/>
            <a:ext cx="4428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252000" bIns="0" anchor="t" anchorCtr="0">
            <a:normAutofit/>
          </a:bodyPr>
          <a:lstStyle>
            <a:lvl1pPr marL="457200" lvl="0" indent="-340042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755"/>
              <a:buChar char="•"/>
              <a:defRPr sz="1950"/>
            </a:lvl1pPr>
            <a:lvl2pPr marL="914400" lvl="1" indent="-338137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725"/>
              <a:buChar char="−"/>
              <a:defRPr sz="1725"/>
            </a:lvl2pPr>
            <a:lvl3pPr marL="1371600" lvl="2" indent="-3238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Char char="•"/>
              <a:defRPr sz="1500"/>
            </a:lvl3pPr>
            <a:lvl4pPr marL="1828800" lvl="3" indent="-309562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75"/>
              <a:buChar char="»"/>
              <a:defRPr sz="1275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cxnSp>
        <p:nvCxnSpPr>
          <p:cNvPr id="49" name="Google Shape;49;p42"/>
          <p:cNvCxnSpPr/>
          <p:nvPr/>
        </p:nvCxnSpPr>
        <p:spPr>
          <a:xfrm>
            <a:off x="180000" y="1141200"/>
            <a:ext cx="8748000" cy="0"/>
          </a:xfrm>
          <a:prstGeom prst="straightConnector1">
            <a:avLst/>
          </a:prstGeom>
          <a:noFill/>
          <a:ln w="9525" cap="flat" cmpd="sng">
            <a:solidFill>
              <a:srgbClr val="4B2B4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Google Shape;50;p42"/>
          <p:cNvSpPr txBox="1">
            <a:spLocks noGrp="1"/>
          </p:cNvSpPr>
          <p:nvPr>
            <p:ph type="dt" idx="10"/>
          </p:nvPr>
        </p:nvSpPr>
        <p:spPr>
          <a:xfrm>
            <a:off x="755577" y="6620016"/>
            <a:ext cx="109119" cy="150041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spcFirstLastPara="1" wrap="square" lIns="108000" tIns="0" rIns="0" bIns="0" anchor="b" anchorCtr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2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  <p:sp>
        <p:nvSpPr>
          <p:cNvPr id="52" name="Google Shape;52;p42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| 1 Picture &amp; Content">
  <p:cSld name="Content | 1 Picture &amp;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3"/>
          <p:cNvSpPr txBox="1">
            <a:spLocks noGrp="1"/>
          </p:cNvSpPr>
          <p:nvPr>
            <p:ph type="body" idx="1"/>
          </p:nvPr>
        </p:nvSpPr>
        <p:spPr>
          <a:xfrm>
            <a:off x="3857621" y="1152000"/>
            <a:ext cx="5072098" cy="4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2000" rIns="0" bIns="144000" anchor="t" anchorCtr="0">
            <a:normAutofit/>
          </a:bodyPr>
          <a:lstStyle>
            <a:lvl1pPr marL="457200" lvl="0" indent="-33147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20"/>
              <a:buChar char="•"/>
              <a:defRPr/>
            </a:lvl1pPr>
            <a:lvl2pPr marL="914400" lvl="1" indent="-357187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25"/>
              <a:buChar char="−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4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80000" rIns="360000" bIns="1440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0C6DD"/>
              </a:buClr>
              <a:buSzPts val="2700"/>
              <a:buFont typeface="Trebuchet MS"/>
              <a:buNone/>
              <a:defRPr>
                <a:solidFill>
                  <a:srgbClr val="50C6D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56" name="Google Shape;56;p43"/>
          <p:cNvCxnSpPr/>
          <p:nvPr/>
        </p:nvCxnSpPr>
        <p:spPr>
          <a:xfrm>
            <a:off x="180000" y="1141200"/>
            <a:ext cx="8748000" cy="0"/>
          </a:xfrm>
          <a:prstGeom prst="straightConnector1">
            <a:avLst/>
          </a:prstGeom>
          <a:noFill/>
          <a:ln w="9525" cap="flat" cmpd="sng">
            <a:solidFill>
              <a:srgbClr val="4B2B4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7" name="Google Shape;57;p43"/>
          <p:cNvSpPr>
            <a:spLocks noGrp="1"/>
          </p:cNvSpPr>
          <p:nvPr>
            <p:ph type="pic" idx="2"/>
          </p:nvPr>
        </p:nvSpPr>
        <p:spPr>
          <a:xfrm>
            <a:off x="180000" y="1152000"/>
            <a:ext cx="3428992" cy="4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52000" rIns="432000" bIns="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Verdana"/>
              <a:buNone/>
              <a:defRPr sz="75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25"/>
              <a:buFont typeface="Arial"/>
              <a:buChar char="−"/>
              <a:defRPr sz="2025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75"/>
              <a:buFont typeface="Arial"/>
              <a:buChar char="»"/>
              <a:defRPr sz="1575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8" name="Google Shape;58;p43"/>
          <p:cNvSpPr txBox="1">
            <a:spLocks noGrp="1"/>
          </p:cNvSpPr>
          <p:nvPr>
            <p:ph type="dt" idx="10"/>
          </p:nvPr>
        </p:nvSpPr>
        <p:spPr>
          <a:xfrm>
            <a:off x="755577" y="6620016"/>
            <a:ext cx="109119" cy="150041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spcFirstLastPara="1" wrap="square" lIns="108000" tIns="0" rIns="0" bIns="0" anchor="b" anchorCtr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3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  <p:sp>
        <p:nvSpPr>
          <p:cNvPr id="60" name="Google Shape;60;p43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| No title">
  <p:cSld name="Content | No titl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4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4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  <p:sp>
        <p:nvSpPr>
          <p:cNvPr id="64" name="Google Shape;64;p44"/>
          <p:cNvSpPr txBox="1">
            <a:spLocks noGrp="1"/>
          </p:cNvSpPr>
          <p:nvPr>
            <p:ph type="dt" idx="10"/>
          </p:nvPr>
        </p:nvSpPr>
        <p:spPr>
          <a:xfrm>
            <a:off x="755577" y="6620016"/>
            <a:ext cx="109119" cy="150041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spcFirstLastPara="1" wrap="square" lIns="108000" tIns="0" rIns="0" bIns="0" anchor="b" anchorCtr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4"/>
          <p:cNvSpPr txBox="1">
            <a:spLocks noGrp="1"/>
          </p:cNvSpPr>
          <p:nvPr>
            <p:ph type="body" idx="1"/>
          </p:nvPr>
        </p:nvSpPr>
        <p:spPr>
          <a:xfrm>
            <a:off x="0" y="2"/>
            <a:ext cx="9144000" cy="5929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52000" rIns="432000" bIns="0" anchor="t" anchorCtr="0">
            <a:normAutofit/>
          </a:bodyPr>
          <a:lstStyle>
            <a:lvl1pPr marL="457200" lvl="0" indent="-357187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25"/>
              <a:buChar char="•"/>
              <a:defRPr>
                <a:solidFill>
                  <a:srgbClr val="000000"/>
                </a:solidFill>
              </a:defRPr>
            </a:lvl1pPr>
            <a:lvl2pPr marL="914400" lvl="1" indent="-357187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25"/>
              <a:buChar char="−"/>
              <a:defRPr>
                <a:solidFill>
                  <a:srgbClr val="000000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>
                <a:solidFill>
                  <a:srgbClr val="000000"/>
                </a:solidFill>
              </a:defRPr>
            </a:lvl3pPr>
            <a:lvl4pPr marL="1828800" lvl="3" indent="-328612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75"/>
              <a:buChar char="»"/>
              <a:defRPr>
                <a:solidFill>
                  <a:srgbClr val="000000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>
                <a:solidFill>
                  <a:srgbClr val="000000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| 1 Big picture">
  <p:cSld name="Content | 1 Big pictur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5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5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  <p:sp>
        <p:nvSpPr>
          <p:cNvPr id="69" name="Google Shape;69;p45"/>
          <p:cNvSpPr txBox="1">
            <a:spLocks noGrp="1"/>
          </p:cNvSpPr>
          <p:nvPr>
            <p:ph type="dt" idx="10"/>
          </p:nvPr>
        </p:nvSpPr>
        <p:spPr>
          <a:xfrm>
            <a:off x="755577" y="6620016"/>
            <a:ext cx="109119" cy="150041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spcFirstLastPara="1" wrap="square" lIns="108000" tIns="0" rIns="0" bIns="0" anchor="b" anchorCtr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5"/>
          <p:cNvSpPr>
            <a:spLocks noGrp="1"/>
          </p:cNvSpPr>
          <p:nvPr>
            <p:ph type="pic" idx="2"/>
          </p:nvPr>
        </p:nvSpPr>
        <p:spPr>
          <a:xfrm>
            <a:off x="0" y="2"/>
            <a:ext cx="9144000" cy="5929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52000" rIns="432000" bIns="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25"/>
              <a:buFont typeface="Verdana"/>
              <a:buChar char="•"/>
              <a:defRPr sz="225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25"/>
              <a:buFont typeface="Arial"/>
              <a:buChar char="−"/>
              <a:defRPr sz="2025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75"/>
              <a:buFont typeface="Arial"/>
              <a:buChar char="»"/>
              <a:defRPr sz="1575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, illustratie en tekst" type="clipArtAndTx">
  <p:cSld name="CLIPART_AND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6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80000" rIns="360000" bIns="1440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C4B2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6"/>
          <p:cNvSpPr>
            <a:spLocks noGrp="1"/>
          </p:cNvSpPr>
          <p:nvPr>
            <p:ph type="clipArt" idx="2"/>
          </p:nvPr>
        </p:nvSpPr>
        <p:spPr>
          <a:xfrm>
            <a:off x="1524000" y="1905000"/>
            <a:ext cx="3429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52000" rIns="432000" bIns="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25"/>
              <a:buFont typeface="Verdana"/>
              <a:buChar char="•"/>
              <a:defRPr sz="225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25"/>
              <a:buFont typeface="Arial"/>
              <a:buChar char="−"/>
              <a:defRPr sz="2025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75"/>
              <a:buFont typeface="Arial"/>
              <a:buChar char="»"/>
              <a:defRPr sz="1575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4" name="Google Shape;74;p46"/>
          <p:cNvSpPr txBox="1">
            <a:spLocks noGrp="1"/>
          </p:cNvSpPr>
          <p:nvPr>
            <p:ph type="body" idx="1"/>
          </p:nvPr>
        </p:nvSpPr>
        <p:spPr>
          <a:xfrm>
            <a:off x="5105400" y="1905000"/>
            <a:ext cx="3429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52000" rIns="432000" bIns="0" anchor="t" anchorCtr="0">
            <a:normAutofit/>
          </a:bodyPr>
          <a:lstStyle>
            <a:lvl1pPr marL="457200" lvl="0" indent="-33147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2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6"/>
          <p:cNvSpPr txBox="1">
            <a:spLocks noGrp="1"/>
          </p:cNvSpPr>
          <p:nvPr>
            <p:ph type="dt" idx="10"/>
          </p:nvPr>
        </p:nvSpPr>
        <p:spPr>
          <a:xfrm>
            <a:off x="755577" y="6620016"/>
            <a:ext cx="109119" cy="150041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spcFirstLastPara="1" wrap="square" lIns="108000" tIns="0" rIns="0" bIns="0" anchor="b" anchorCtr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6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6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428000"/>
          </a:xfrm>
        </p:spPr>
        <p:txBody>
          <a:bodyPr bIns="144000"/>
          <a:lstStyle>
            <a:lvl1pPr marL="242888" indent="-242888">
              <a:spcBef>
                <a:spcPts val="300"/>
              </a:spcBef>
              <a:spcAft>
                <a:spcPts val="300"/>
              </a:spcAft>
              <a:buClrTx/>
              <a:defRPr/>
            </a:lvl1pPr>
            <a:lvl2pPr marL="542925" indent="-276225">
              <a:spcBef>
                <a:spcPts val="300"/>
              </a:spcBef>
              <a:spcAft>
                <a:spcPts val="300"/>
              </a:spcAft>
              <a:buClrTx/>
              <a:defRPr sz="1875"/>
            </a:lvl2pPr>
            <a:lvl3pPr marL="736997" indent="-194072">
              <a:spcBef>
                <a:spcPts val="300"/>
              </a:spcBef>
              <a:spcAft>
                <a:spcPts val="300"/>
              </a:spcAft>
              <a:buClrTx/>
              <a:defRPr sz="1725"/>
            </a:lvl3pPr>
            <a:lvl4pPr marL="941785" indent="-204788">
              <a:spcBef>
                <a:spcPts val="300"/>
              </a:spcBef>
              <a:spcAft>
                <a:spcPts val="300"/>
              </a:spcAft>
              <a:buClrTx/>
              <a:defRPr sz="1500"/>
            </a:lvl4pPr>
            <a:lvl5pPr marL="1207294" indent="-194072">
              <a:spcBef>
                <a:spcPts val="450"/>
              </a:spcBef>
              <a:spcAft>
                <a:spcPts val="450"/>
              </a:spcAft>
              <a:defRPr sz="1275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A0AE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algn="l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6143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6"/>
          <p:cNvSpPr/>
          <p:nvPr/>
        </p:nvSpPr>
        <p:spPr>
          <a:xfrm>
            <a:off x="0" y="5958024"/>
            <a:ext cx="9144000" cy="900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spcFirstLastPara="1" wrap="square" lIns="0" tIns="13500" rIns="0" bIns="135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endParaRPr sz="825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36"/>
          <p:cNvSpPr/>
          <p:nvPr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36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25" b="0" i="0" u="none" strike="noStrike" cap="none">
                <a:solidFill>
                  <a:srgbClr val="00A0A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6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  <p:sp>
        <p:nvSpPr>
          <p:cNvPr id="14" name="Google Shape;14;p3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80000" rIns="360000" bIns="144000" anchor="ctr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C4B2F"/>
              </a:buClr>
              <a:buSzPts val="2700"/>
              <a:buFont typeface="Trebuchet MS"/>
              <a:buNone/>
              <a:defRPr sz="2700" b="1" i="0" u="none" strike="noStrike" cap="none">
                <a:solidFill>
                  <a:srgbClr val="EC4B2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36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52000" rIns="432000" bIns="0" anchor="t" anchorCtr="0">
            <a:normAutofit/>
          </a:bodyPr>
          <a:lstStyle>
            <a:lvl1pPr marL="457200" marR="0" lvl="0" indent="-357187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25"/>
              <a:buFont typeface="Verdana"/>
              <a:buChar char="•"/>
              <a:defRPr sz="225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7187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25"/>
              <a:buFont typeface="Arial"/>
              <a:buChar char="−"/>
              <a:defRPr sz="2025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8612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75"/>
              <a:buFont typeface="Arial"/>
              <a:buChar char="»"/>
              <a:defRPr sz="1575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6" name="Google Shape;16;p36"/>
          <p:cNvSpPr txBox="1">
            <a:spLocks noGrp="1"/>
          </p:cNvSpPr>
          <p:nvPr>
            <p:ph type="dt" idx="10"/>
          </p:nvPr>
        </p:nvSpPr>
        <p:spPr>
          <a:xfrm>
            <a:off x="755577" y="6620016"/>
            <a:ext cx="109119" cy="150041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spcFirstLastPara="1" wrap="square" lIns="108000" tIns="0" rIns="0" bIns="0" anchor="b" anchorCtr="0">
            <a:sp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75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7" name="Google Shape;17;p36" descr="tm_rgb.jp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650342" y="5976000"/>
            <a:ext cx="1237557" cy="86452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"/>
          <p:cNvSpPr txBox="1">
            <a:spLocks noGrp="1"/>
          </p:cNvSpPr>
          <p:nvPr>
            <p:ph type="subTitle" idx="1"/>
          </p:nvPr>
        </p:nvSpPr>
        <p:spPr>
          <a:xfrm>
            <a:off x="0" y="3357192"/>
            <a:ext cx="9144000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0" tIns="180000" rIns="720000" bIns="540000" anchor="t" anchorCtr="0">
            <a:noAutofit/>
          </a:bodyPr>
          <a:lstStyle/>
          <a:p>
            <a:pPr marL="0" indent="0">
              <a:spcBef>
                <a:spcPts val="0"/>
              </a:spcBef>
              <a:buSzPts val="2800"/>
            </a:pPr>
            <a:r>
              <a:rPr lang="nl-BE" sz="3200" dirty="0"/>
              <a:t>Collecties</a:t>
            </a:r>
            <a:endParaRPr sz="3200" dirty="0"/>
          </a:p>
        </p:txBody>
      </p:sp>
      <p:sp>
        <p:nvSpPr>
          <p:cNvPr id="83" name="Google Shape;83;p1"/>
          <p:cNvSpPr txBox="1">
            <a:spLocks noGrp="1"/>
          </p:cNvSpPr>
          <p:nvPr>
            <p:ph type="title"/>
          </p:nvPr>
        </p:nvSpPr>
        <p:spPr>
          <a:xfrm>
            <a:off x="0" y="1556992"/>
            <a:ext cx="9144000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0" tIns="540000" rIns="720000" bIns="1800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rebuchet MS"/>
              <a:buNone/>
            </a:pPr>
            <a:r>
              <a:rPr lang="nl-BE" sz="3800"/>
              <a:t>INLEIDING TOT PROGRAMMEREN</a:t>
            </a:r>
            <a:endParaRPr sz="3800"/>
          </a:p>
        </p:txBody>
      </p:sp>
      <p:sp>
        <p:nvSpPr>
          <p:cNvPr id="84" name="Google Shape;84;p1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nl-BE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44338dd1b_0_14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spcFirstLastPara="1" wrap="square" lIns="432000" tIns="252000" rIns="432000" bIns="144000" anchor="t" anchorCtr="0">
            <a:noAutofit/>
          </a:bodyPr>
          <a:lstStyle/>
          <a:p>
            <a:pPr marL="0" indent="0">
              <a:buNone/>
            </a:pPr>
            <a:r>
              <a:rPr lang="nl-BE" sz="2500" b="1" dirty="0">
                <a:solidFill>
                  <a:srgbClr val="00A0AE"/>
                </a:solidFill>
              </a:rPr>
              <a:t>For loop gaande tot de lengte van de array</a:t>
            </a:r>
            <a:endParaRPr lang="nl-NL" dirty="0"/>
          </a:p>
          <a:p>
            <a:pPr indent="-387350">
              <a:buSzPts val="2500"/>
            </a:pPr>
            <a:r>
              <a:rPr lang="nl-BE" sz="2500" dirty="0"/>
              <a:t>i is de index die gebruikt wordt</a:t>
            </a:r>
          </a:p>
          <a:p>
            <a:pPr marL="0" indent="0">
              <a:buNone/>
            </a:pPr>
            <a:endParaRPr lang="nl-BE" sz="2500" dirty="0"/>
          </a:p>
          <a:p>
            <a:pPr marL="0" indent="0">
              <a:buNone/>
            </a:pPr>
            <a:endParaRPr lang="nl-BE" sz="2500"/>
          </a:p>
          <a:p>
            <a:pPr marL="0" indent="0">
              <a:buNone/>
            </a:pPr>
            <a:endParaRPr lang="nl-NL" sz="2500"/>
          </a:p>
        </p:txBody>
      </p:sp>
      <p:sp>
        <p:nvSpPr>
          <p:cNvPr id="124" name="Google Shape;124;ga44338dd1b_0_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algn="ctr"/>
            <a:r>
              <a:rPr lang="nl-BE" dirty="0"/>
              <a:t>LOOPEN MET ARRAYS</a:t>
            </a:r>
          </a:p>
        </p:txBody>
      </p:sp>
      <p:sp>
        <p:nvSpPr>
          <p:cNvPr id="125" name="Google Shape;125;ga44338dd1b_0_14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200"/>
          </a:xfrm>
          <a:prstGeom prst="rect">
            <a:avLst/>
          </a:prstGeom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nl-BE"/>
              <a:t>10</a:t>
            </a:fld>
            <a:endParaRPr/>
          </a:p>
        </p:txBody>
      </p:sp>
      <p:pic>
        <p:nvPicPr>
          <p:cNvPr id="5" name="Afbeelding 3" descr="Afbeelding met tekst&#10;&#10;Automatisch gegenereerde beschrijving">
            <a:extLst>
              <a:ext uri="{FF2B5EF4-FFF2-40B4-BE49-F238E27FC236}">
                <a16:creationId xmlns:a16="http://schemas.microsoft.com/office/drawing/2014/main" id="{8A3468B8-75E5-A3C6-6D6C-8DA90B559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50" y="3783054"/>
            <a:ext cx="5377601" cy="1584004"/>
          </a:xfrm>
          <a:prstGeom prst="rect">
            <a:avLst/>
          </a:prstGeom>
        </p:spPr>
      </p:pic>
      <p:pic>
        <p:nvPicPr>
          <p:cNvPr id="6" name="Afbeelding 6">
            <a:extLst>
              <a:ext uri="{FF2B5EF4-FFF2-40B4-BE49-F238E27FC236}">
                <a16:creationId xmlns:a16="http://schemas.microsoft.com/office/drawing/2014/main" id="{54F3E58B-F033-BA33-85B0-1BCBD6742C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8877" y="5184427"/>
            <a:ext cx="2124075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59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44338dd1b_0_14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spcFirstLastPara="1" wrap="square" lIns="432000" tIns="252000" rIns="432000" bIns="144000" anchor="t" anchorCtr="0">
            <a:noAutofit/>
          </a:bodyPr>
          <a:lstStyle/>
          <a:p>
            <a:pPr marL="0" indent="0">
              <a:buNone/>
            </a:pPr>
            <a:r>
              <a:rPr lang="nl-BE" sz="2500" b="1" dirty="0">
                <a:solidFill>
                  <a:srgbClr val="00A0AE"/>
                </a:solidFill>
              </a:rPr>
              <a:t>For loop gaande tot de lengte van de array</a:t>
            </a:r>
            <a:endParaRPr lang="nl-NL" dirty="0"/>
          </a:p>
          <a:p>
            <a:pPr indent="-387350">
              <a:buSzPts val="2500"/>
            </a:pPr>
            <a:r>
              <a:rPr lang="nl-BE" sz="2500" dirty="0"/>
              <a:t>Print elke waarde in de array met bijhorende plaats</a:t>
            </a:r>
          </a:p>
          <a:p>
            <a:pPr indent="-387350">
              <a:buSzPts val="2500"/>
            </a:pPr>
            <a:r>
              <a:rPr lang="nl-BE" sz="2500" dirty="0"/>
              <a:t>Plaats = index + 1</a:t>
            </a:r>
          </a:p>
          <a:p>
            <a:pPr marL="0" indent="0">
              <a:buNone/>
            </a:pPr>
            <a:endParaRPr lang="nl-BE" sz="2500" dirty="0"/>
          </a:p>
          <a:p>
            <a:pPr marL="0" indent="0">
              <a:buNone/>
            </a:pPr>
            <a:endParaRPr lang="nl-BE" sz="2500"/>
          </a:p>
          <a:p>
            <a:pPr marL="0" indent="0">
              <a:buNone/>
            </a:pPr>
            <a:endParaRPr lang="nl-NL" sz="2500"/>
          </a:p>
        </p:txBody>
      </p:sp>
      <p:sp>
        <p:nvSpPr>
          <p:cNvPr id="124" name="Google Shape;124;ga44338dd1b_0_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algn="ctr"/>
            <a:r>
              <a:rPr lang="nl-BE" dirty="0"/>
              <a:t>LOOPEN MET ARRAYS</a:t>
            </a:r>
          </a:p>
        </p:txBody>
      </p:sp>
      <p:sp>
        <p:nvSpPr>
          <p:cNvPr id="125" name="Google Shape;125;ga44338dd1b_0_14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200"/>
          </a:xfrm>
          <a:prstGeom prst="rect">
            <a:avLst/>
          </a:prstGeom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nl-BE"/>
              <a:t>11</a:t>
            </a:fld>
            <a:endParaRPr/>
          </a:p>
        </p:txBody>
      </p:sp>
      <p:pic>
        <p:nvPicPr>
          <p:cNvPr id="4" name="Afbeelding 4" descr="Afbeelding met tekst, binnen, donker&#10;&#10;Automatisch gegenereerde beschrijving">
            <a:extLst>
              <a:ext uri="{FF2B5EF4-FFF2-40B4-BE49-F238E27FC236}">
                <a16:creationId xmlns:a16="http://schemas.microsoft.com/office/drawing/2014/main" id="{5533FE7C-44E8-D077-1F1C-07A39F9A7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50" y="4044880"/>
            <a:ext cx="4485205" cy="1243721"/>
          </a:xfrm>
          <a:prstGeom prst="rect">
            <a:avLst/>
          </a:prstGeom>
        </p:spPr>
      </p:pic>
      <p:pic>
        <p:nvPicPr>
          <p:cNvPr id="5" name="Afbeelding 5">
            <a:extLst>
              <a:ext uri="{FF2B5EF4-FFF2-40B4-BE49-F238E27FC236}">
                <a16:creationId xmlns:a16="http://schemas.microsoft.com/office/drawing/2014/main" id="{3D5D45BF-7101-D25F-E35E-7C63F2B5E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2605" y="4478915"/>
            <a:ext cx="6762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431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44338dd1b_0_14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spcFirstLastPara="1" wrap="square" lIns="432000" tIns="252000" rIns="432000" bIns="144000" anchor="t" anchorCtr="0">
            <a:noAutofit/>
          </a:bodyPr>
          <a:lstStyle/>
          <a:p>
            <a:pPr marL="0" indent="0">
              <a:buNone/>
            </a:pPr>
            <a:r>
              <a:rPr lang="nl-BE" sz="2500" b="1" dirty="0">
                <a:solidFill>
                  <a:srgbClr val="00A0AE"/>
                </a:solidFill>
              </a:rPr>
              <a:t>Indien je positie niet nodig hebt</a:t>
            </a:r>
          </a:p>
          <a:p>
            <a:pPr indent="-387350">
              <a:buSzPts val="2500"/>
            </a:pPr>
            <a:r>
              <a:rPr lang="nl-BE" sz="2500" dirty="0"/>
              <a:t>Maak gebruik van een </a:t>
            </a:r>
            <a:r>
              <a:rPr lang="nl-BE" sz="2500" dirty="0" err="1"/>
              <a:t>foreach</a:t>
            </a:r>
            <a:r>
              <a:rPr lang="nl-BE" sz="2500" dirty="0"/>
              <a:t> loop</a:t>
            </a:r>
            <a:endParaRPr lang="nl-NL" dirty="0"/>
          </a:p>
          <a:p>
            <a:pPr indent="-387350">
              <a:buSzPts val="2500"/>
            </a:pPr>
            <a:r>
              <a:rPr lang="nl-NL" dirty="0"/>
              <a:t>Versimpelde </a:t>
            </a:r>
            <a:r>
              <a:rPr lang="nl-NL" dirty="0" err="1"/>
              <a:t>for</a:t>
            </a:r>
            <a:r>
              <a:rPr lang="nl-NL" dirty="0"/>
              <a:t> loop die loopt over alle elementen</a:t>
            </a:r>
            <a:endParaRPr lang="nl-BE" sz="2500" dirty="0"/>
          </a:p>
          <a:p>
            <a:pPr marL="0" indent="0">
              <a:buNone/>
            </a:pPr>
            <a:endParaRPr lang="nl-BE" sz="2500" dirty="0"/>
          </a:p>
          <a:p>
            <a:pPr marL="0" indent="0">
              <a:buNone/>
            </a:pPr>
            <a:endParaRPr lang="nl-BE" sz="2500"/>
          </a:p>
          <a:p>
            <a:pPr marL="0" indent="0">
              <a:buNone/>
            </a:pPr>
            <a:endParaRPr lang="nl-NL" sz="2500"/>
          </a:p>
        </p:txBody>
      </p:sp>
      <p:sp>
        <p:nvSpPr>
          <p:cNvPr id="124" name="Google Shape;124;ga44338dd1b_0_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algn="ctr"/>
            <a:r>
              <a:rPr lang="nl-BE" dirty="0"/>
              <a:t>LOOPEN MET ARRAYS</a:t>
            </a:r>
          </a:p>
        </p:txBody>
      </p:sp>
      <p:sp>
        <p:nvSpPr>
          <p:cNvPr id="125" name="Google Shape;125;ga44338dd1b_0_14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200"/>
          </a:xfrm>
          <a:prstGeom prst="rect">
            <a:avLst/>
          </a:prstGeom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nl-BE"/>
              <a:t>12</a:t>
            </a:fld>
            <a:endParaRPr/>
          </a:p>
        </p:txBody>
      </p:sp>
      <p:pic>
        <p:nvPicPr>
          <p:cNvPr id="2" name="Afbeelding 2" descr="Afbeelding met tekst&#10;&#10;Automatisch gegenereerde beschrijving">
            <a:extLst>
              <a:ext uri="{FF2B5EF4-FFF2-40B4-BE49-F238E27FC236}">
                <a16:creationId xmlns:a16="http://schemas.microsoft.com/office/drawing/2014/main" id="{C391AE96-39B7-D271-45C2-5A2668688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55" y="4291300"/>
            <a:ext cx="5542633" cy="1087057"/>
          </a:xfrm>
          <a:prstGeom prst="rect">
            <a:avLst/>
          </a:prstGeom>
        </p:spPr>
      </p:pic>
      <p:pic>
        <p:nvPicPr>
          <p:cNvPr id="3" name="Afbeelding 5" descr="Afbeelding met tekst&#10;&#10;Automatisch gegenereerde beschrijving">
            <a:extLst>
              <a:ext uri="{FF2B5EF4-FFF2-40B4-BE49-F238E27FC236}">
                <a16:creationId xmlns:a16="http://schemas.microsoft.com/office/drawing/2014/main" id="{B4718200-F79B-DC65-91FC-48467C9F7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9139" y="4570600"/>
            <a:ext cx="6477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618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44338dd1b_0_14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spcFirstLastPara="1" wrap="square" lIns="432000" tIns="252000" rIns="432000" bIns="144000" anchor="t" anchorCtr="0">
            <a:noAutofit/>
          </a:bodyPr>
          <a:lstStyle/>
          <a:p>
            <a:pPr marL="0" indent="0">
              <a:buNone/>
            </a:pPr>
            <a:r>
              <a:rPr lang="nl-BE" sz="2500" b="1" dirty="0">
                <a:solidFill>
                  <a:srgbClr val="00A0AE"/>
                </a:solidFill>
              </a:rPr>
              <a:t>Om elementen te tellen in een array</a:t>
            </a:r>
            <a:endParaRPr lang="nl-NL" dirty="0"/>
          </a:p>
          <a:p>
            <a:pPr indent="-387350">
              <a:buSzPts val="2500"/>
            </a:pPr>
            <a:r>
              <a:rPr lang="nl-BE" sz="2500" dirty="0" err="1"/>
              <a:t>Length</a:t>
            </a:r>
          </a:p>
          <a:p>
            <a:pPr indent="-387350">
              <a:buSzPts val="2500"/>
            </a:pPr>
            <a:r>
              <a:rPr lang="nl-BE" sz="2500" dirty="0" err="1"/>
              <a:t>Count</a:t>
            </a:r>
            <a:r>
              <a:rPr lang="nl-BE" sz="2500" dirty="0"/>
              <a:t>()</a:t>
            </a:r>
          </a:p>
          <a:p>
            <a:pPr marL="0" indent="0">
              <a:buNone/>
            </a:pPr>
            <a:endParaRPr lang="nl-BE" sz="2500" dirty="0"/>
          </a:p>
          <a:p>
            <a:pPr marL="0" indent="0">
              <a:buNone/>
            </a:pPr>
            <a:endParaRPr lang="nl-BE" sz="2500"/>
          </a:p>
          <a:p>
            <a:pPr marL="0" indent="0">
              <a:buNone/>
            </a:pPr>
            <a:endParaRPr lang="nl-NL" sz="2500"/>
          </a:p>
        </p:txBody>
      </p:sp>
      <p:sp>
        <p:nvSpPr>
          <p:cNvPr id="124" name="Google Shape;124;ga44338dd1b_0_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algn="ctr"/>
            <a:r>
              <a:rPr lang="nl-BE" dirty="0"/>
              <a:t>ARRAY METHODS</a:t>
            </a:r>
            <a:endParaRPr lang="nl-NL" dirty="0"/>
          </a:p>
        </p:txBody>
      </p:sp>
      <p:sp>
        <p:nvSpPr>
          <p:cNvPr id="125" name="Google Shape;125;ga44338dd1b_0_14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200"/>
          </a:xfrm>
          <a:prstGeom prst="rect">
            <a:avLst/>
          </a:prstGeom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nl-BE"/>
              <a:t>13</a:t>
            </a:fld>
            <a:endParaRPr/>
          </a:p>
        </p:txBody>
      </p:sp>
      <p:pic>
        <p:nvPicPr>
          <p:cNvPr id="2" name="Afbeelding 2" descr="Afbeelding met tekst&#10;&#10;Automatisch gegenereerde beschrijving">
            <a:extLst>
              <a:ext uri="{FF2B5EF4-FFF2-40B4-BE49-F238E27FC236}">
                <a16:creationId xmlns:a16="http://schemas.microsoft.com/office/drawing/2014/main" id="{C391AE96-39B7-D271-45C2-5A2668688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55" y="4291300"/>
            <a:ext cx="5542633" cy="1087057"/>
          </a:xfrm>
          <a:prstGeom prst="rect">
            <a:avLst/>
          </a:prstGeom>
        </p:spPr>
      </p:pic>
      <p:pic>
        <p:nvPicPr>
          <p:cNvPr id="3" name="Afbeelding 5" descr="Afbeelding met tekst&#10;&#10;Automatisch gegenereerde beschrijving">
            <a:extLst>
              <a:ext uri="{FF2B5EF4-FFF2-40B4-BE49-F238E27FC236}">
                <a16:creationId xmlns:a16="http://schemas.microsoft.com/office/drawing/2014/main" id="{B4718200-F79B-DC65-91FC-48467C9F7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9139" y="4570600"/>
            <a:ext cx="6477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498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44338dd1b_0_14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spcFirstLastPara="1" wrap="square" lIns="432000" tIns="252000" rIns="432000" bIns="144000" anchor="t" anchorCtr="0">
            <a:noAutofit/>
          </a:bodyPr>
          <a:lstStyle/>
          <a:p>
            <a:pPr marL="0" indent="0">
              <a:buNone/>
            </a:pPr>
            <a:r>
              <a:rPr lang="nl-BE" sz="2500" b="1" dirty="0">
                <a:solidFill>
                  <a:srgbClr val="00A0AE"/>
                </a:solidFill>
              </a:rPr>
              <a:t>Om elementen te manipuleren in een array</a:t>
            </a:r>
            <a:endParaRPr lang="nl-NL" dirty="0"/>
          </a:p>
          <a:p>
            <a:pPr indent="-387350">
              <a:buSzPts val="2500"/>
            </a:pPr>
            <a:r>
              <a:rPr lang="nl-BE" sz="2500" dirty="0"/>
              <a:t>Reverse</a:t>
            </a:r>
          </a:p>
          <a:p>
            <a:pPr indent="-387350">
              <a:buSzPts val="2500"/>
            </a:pPr>
            <a:r>
              <a:rPr lang="nl-BE" sz="2500" dirty="0" err="1"/>
              <a:t>Sort</a:t>
            </a:r>
          </a:p>
          <a:p>
            <a:pPr indent="-387350">
              <a:buSzPts val="2500"/>
            </a:pPr>
            <a:r>
              <a:rPr lang="nl-BE" sz="2500" dirty="0"/>
              <a:t>.. (Eigen opzoekwerk is soms vereist)</a:t>
            </a:r>
          </a:p>
          <a:p>
            <a:pPr marL="0" indent="0">
              <a:buNone/>
            </a:pPr>
            <a:endParaRPr lang="nl-BE" sz="2500" dirty="0"/>
          </a:p>
          <a:p>
            <a:pPr marL="0" indent="0">
              <a:buNone/>
            </a:pPr>
            <a:endParaRPr lang="nl-BE" sz="2500"/>
          </a:p>
          <a:p>
            <a:pPr marL="0" indent="0">
              <a:buNone/>
            </a:pPr>
            <a:endParaRPr lang="nl-NL" sz="2500"/>
          </a:p>
        </p:txBody>
      </p:sp>
      <p:sp>
        <p:nvSpPr>
          <p:cNvPr id="124" name="Google Shape;124;ga44338dd1b_0_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algn="ctr"/>
            <a:r>
              <a:rPr lang="nl-BE" dirty="0"/>
              <a:t>ARRAY METHODS</a:t>
            </a:r>
            <a:endParaRPr lang="nl-NL" dirty="0"/>
          </a:p>
        </p:txBody>
      </p:sp>
      <p:sp>
        <p:nvSpPr>
          <p:cNvPr id="125" name="Google Shape;125;ga44338dd1b_0_14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200"/>
          </a:xfrm>
          <a:prstGeom prst="rect">
            <a:avLst/>
          </a:prstGeom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nl-BE"/>
              <a:t>14</a:t>
            </a:fld>
            <a:endParaRPr/>
          </a:p>
        </p:txBody>
      </p:sp>
      <p:pic>
        <p:nvPicPr>
          <p:cNvPr id="5" name="Afbeelding 5" descr="Afbeelding met tekst&#10;&#10;Automatisch gegenereerde beschrijving">
            <a:extLst>
              <a:ext uri="{FF2B5EF4-FFF2-40B4-BE49-F238E27FC236}">
                <a16:creationId xmlns:a16="http://schemas.microsoft.com/office/drawing/2014/main" id="{B7BDC581-994B-4A99-3789-68A19870E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12" y="2956381"/>
            <a:ext cx="3495013" cy="2888947"/>
          </a:xfrm>
          <a:prstGeom prst="rect">
            <a:avLst/>
          </a:prstGeom>
        </p:spPr>
      </p:pic>
      <p:pic>
        <p:nvPicPr>
          <p:cNvPr id="6" name="Afbeelding 6" descr="Afbeelding met tekst&#10;&#10;Automatisch gegenereerde beschrijving">
            <a:extLst>
              <a:ext uri="{FF2B5EF4-FFF2-40B4-BE49-F238E27FC236}">
                <a16:creationId xmlns:a16="http://schemas.microsoft.com/office/drawing/2014/main" id="{FF8C5BBB-0B84-1614-D0AE-C8714BF9D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008" y="2931306"/>
            <a:ext cx="9144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311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123BE8C-EF0E-1929-5E66-9051FB76C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00A0AE"/>
                </a:solidFill>
              </a:rPr>
              <a:t>SOORTEN</a:t>
            </a: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F8CCA6C3-28C6-9337-B63C-6AA483433E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2400" dirty="0" err="1"/>
              <a:t>Generic</a:t>
            </a:r>
            <a:endParaRPr lang="nl-NL" sz="240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3F1F9C1-723C-9A76-C393-E82923E86BD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indent="-339725"/>
            <a:r>
              <a:rPr lang="nl-NL" sz="2250" dirty="0">
                <a:solidFill>
                  <a:schemeClr val="accent6">
                    <a:lumMod val="10000"/>
                  </a:schemeClr>
                </a:solidFill>
              </a:rPr>
              <a:t>Array</a:t>
            </a:r>
          </a:p>
          <a:p>
            <a:pPr indent="-339725"/>
            <a:r>
              <a:rPr lang="nl-NL" sz="2250" dirty="0">
                <a:solidFill>
                  <a:srgbClr val="00A0AE"/>
                </a:solidFill>
              </a:rPr>
              <a:t>List</a:t>
            </a:r>
          </a:p>
          <a:p>
            <a:pPr indent="-339725"/>
            <a:r>
              <a:rPr lang="nl-NL" sz="2250" dirty="0"/>
              <a:t>…</a:t>
            </a:r>
          </a:p>
          <a:p>
            <a:pPr indent="-339725"/>
            <a:endParaRPr lang="nl-NL" sz="2250" dirty="0"/>
          </a:p>
          <a:p>
            <a:pPr marL="117475" indent="0">
              <a:buNone/>
            </a:pPr>
            <a:r>
              <a:rPr lang="nl-NL" sz="2250" dirty="0"/>
              <a:t>Elk element van de lijst heeft </a:t>
            </a:r>
            <a:r>
              <a:rPr lang="nl-NL" sz="2250" dirty="0">
                <a:solidFill>
                  <a:srgbClr val="EC4B2F"/>
                </a:solidFill>
              </a:rPr>
              <a:t>hetzelfde datatype</a:t>
            </a:r>
            <a:r>
              <a:rPr lang="nl-NL" sz="2250" dirty="0"/>
              <a:t>. Enkel elementen van het gespecifieerde type kunnen worden toegevoegd.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7581968F-E0BB-3A99-E9BE-13EBBF353B64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nl-NL" sz="2400" dirty="0"/>
              <a:t>Non-</a:t>
            </a:r>
            <a:r>
              <a:rPr lang="nl-NL" sz="2400" dirty="0" err="1"/>
              <a:t>generic</a:t>
            </a:r>
            <a:endParaRPr lang="nl-NL" sz="2400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9BAC9935-B71A-EA26-F97E-D9902AFB9CBE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pPr indent="-339725"/>
            <a:r>
              <a:rPr lang="nl-NL" sz="2250" dirty="0" err="1"/>
              <a:t>ArrayList</a:t>
            </a:r>
            <a:endParaRPr lang="nl-NL" sz="2250" dirty="0"/>
          </a:p>
          <a:p>
            <a:pPr indent="-339725"/>
            <a:r>
              <a:rPr lang="nl-NL" sz="2250" dirty="0"/>
              <a:t>…</a:t>
            </a:r>
          </a:p>
          <a:p>
            <a:pPr indent="-339725"/>
            <a:endParaRPr lang="nl-NL" sz="2250" dirty="0"/>
          </a:p>
          <a:p>
            <a:pPr indent="-339725"/>
            <a:endParaRPr lang="nl-NL" sz="2250" dirty="0"/>
          </a:p>
          <a:p>
            <a:pPr marL="117475" indent="0">
              <a:buNone/>
            </a:pPr>
            <a:r>
              <a:rPr lang="nl-NL" sz="2250" dirty="0"/>
              <a:t>Eender welk datatype. </a:t>
            </a:r>
            <a:r>
              <a:rPr lang="nl-NL" sz="2250" dirty="0">
                <a:solidFill>
                  <a:srgbClr val="EC4B2F"/>
                </a:solidFill>
              </a:rPr>
              <a:t>Alles</a:t>
            </a:r>
            <a:r>
              <a:rPr lang="nl-NL" sz="2250" dirty="0"/>
              <a:t> kan worden toegevoegd.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011D731-5ED8-918C-6E53-A785BBC074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2453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44338dd1b_0_14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spcFirstLastPara="1" wrap="square" lIns="432000" tIns="252000" rIns="432000" bIns="144000" anchor="t" anchorCtr="0">
            <a:noAutofit/>
          </a:bodyPr>
          <a:lstStyle/>
          <a:p>
            <a:pPr marL="0" indent="0">
              <a:buNone/>
            </a:pPr>
            <a:r>
              <a:rPr lang="nl-BE" sz="2500" dirty="0">
                <a:solidFill>
                  <a:srgbClr val="00A0AE"/>
                </a:solidFill>
              </a:rPr>
              <a:t>List&lt;int&gt; </a:t>
            </a:r>
            <a:r>
              <a:rPr lang="nl-BE" sz="2500" dirty="0" err="1"/>
              <a:t>numbers</a:t>
            </a:r>
            <a:r>
              <a:rPr lang="nl-BE" sz="2500" dirty="0"/>
              <a:t> = new List&lt;int&gt;();</a:t>
            </a:r>
            <a:endParaRPr lang="nl-NL"/>
          </a:p>
          <a:p>
            <a:pPr marL="0" indent="0">
              <a:buNone/>
            </a:pPr>
            <a:endParaRPr lang="nl-BE" sz="2500" dirty="0"/>
          </a:p>
          <a:p>
            <a:pPr marL="0" lvl="0" indent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nl-BE" sz="2500" b="1" dirty="0">
                <a:solidFill>
                  <a:srgbClr val="00A0AE"/>
                </a:solidFill>
              </a:rPr>
              <a:t>Datatype</a:t>
            </a:r>
            <a:endParaRPr dirty="0"/>
          </a:p>
          <a:p>
            <a:pPr indent="-387350">
              <a:buSzPts val="2500"/>
            </a:pPr>
            <a:r>
              <a:rPr lang="nl-BE" sz="2500" dirty="0"/>
              <a:t>Kies het datatype waaraan alle waarden in de lijst moeten voldoen</a:t>
            </a:r>
            <a:endParaRPr sz="2500" dirty="0"/>
          </a:p>
          <a:p>
            <a:pPr indent="-387350">
              <a:buSzPts val="2500"/>
            </a:pPr>
            <a:r>
              <a:rPr lang="nl-BE" sz="2500" dirty="0"/>
              <a:t>Gebruik het </a:t>
            </a:r>
            <a:r>
              <a:rPr lang="nl-BE" sz="2500" dirty="0" err="1"/>
              <a:t>keyword</a:t>
            </a:r>
            <a:r>
              <a:rPr lang="nl-BE" sz="2500" dirty="0"/>
              <a:t> </a:t>
            </a:r>
            <a:r>
              <a:rPr lang="nl-BE" sz="2500" i="1" dirty="0"/>
              <a:t>List</a:t>
            </a:r>
            <a:r>
              <a:rPr lang="nl-BE" sz="2500" dirty="0"/>
              <a:t> om aan te tonen dat het om een list gaat.</a:t>
            </a:r>
          </a:p>
          <a:p>
            <a:pPr marL="0" indent="0">
              <a:buNone/>
            </a:pPr>
            <a:endParaRPr lang="nl-BE" sz="25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lang="nl-BE" sz="25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2500"/>
          </a:p>
        </p:txBody>
      </p:sp>
      <p:sp>
        <p:nvSpPr>
          <p:cNvPr id="124" name="Google Shape;124;ga44338dd1b_0_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algn="ctr"/>
            <a:r>
              <a:rPr lang="nl-BE" dirty="0"/>
              <a:t>LIST SYNTAX</a:t>
            </a:r>
            <a:endParaRPr lang="nl-NL" dirty="0"/>
          </a:p>
        </p:txBody>
      </p:sp>
      <p:sp>
        <p:nvSpPr>
          <p:cNvPr id="125" name="Google Shape;125;ga44338dd1b_0_14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200"/>
          </a:xfrm>
          <a:prstGeom prst="rect">
            <a:avLst/>
          </a:prstGeom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nl-BE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1778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44338dd1b_0_14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spcFirstLastPara="1" wrap="square" lIns="432000" tIns="252000" rIns="432000" bIns="144000" anchor="t" anchorCtr="0">
            <a:noAutofit/>
          </a:bodyPr>
          <a:lstStyle/>
          <a:p>
            <a:pPr marL="0" indent="0">
              <a:buNone/>
            </a:pPr>
            <a:r>
              <a:rPr lang="nl-BE" sz="2500" dirty="0">
                <a:solidFill>
                  <a:schemeClr val="accent6">
                    <a:lumMod val="10000"/>
                  </a:schemeClr>
                </a:solidFill>
              </a:rPr>
              <a:t>List&lt;int&gt;</a:t>
            </a:r>
            <a:r>
              <a:rPr lang="nl-BE" sz="2500" dirty="0">
                <a:solidFill>
                  <a:srgbClr val="00A0AE"/>
                </a:solidFill>
              </a:rPr>
              <a:t> </a:t>
            </a:r>
            <a:r>
              <a:rPr lang="nl-BE" sz="2500" dirty="0" err="1"/>
              <a:t>numbers</a:t>
            </a:r>
            <a:r>
              <a:rPr lang="nl-BE" sz="2500" dirty="0"/>
              <a:t> = </a:t>
            </a:r>
            <a:r>
              <a:rPr lang="nl-BE" sz="2500" dirty="0">
                <a:solidFill>
                  <a:srgbClr val="00A0AE"/>
                </a:solidFill>
              </a:rPr>
              <a:t>new List&lt;int&gt;()</a:t>
            </a:r>
            <a:r>
              <a:rPr lang="nl-BE" sz="2500" dirty="0"/>
              <a:t>;</a:t>
            </a:r>
          </a:p>
          <a:p>
            <a:pPr marL="0" indent="0">
              <a:buNone/>
            </a:pPr>
            <a:endParaRPr lang="nl-BE" sz="2500"/>
          </a:p>
          <a:p>
            <a:pPr marL="0" lvl="0" indent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nl-BE" sz="2500" b="1" dirty="0">
                <a:solidFill>
                  <a:srgbClr val="00A0AE"/>
                </a:solidFill>
              </a:rPr>
              <a:t>Initialisatie</a:t>
            </a:r>
            <a:endParaRPr dirty="0"/>
          </a:p>
          <a:p>
            <a:pPr indent="-387350">
              <a:buSzPts val="2500"/>
            </a:pPr>
            <a:r>
              <a:rPr lang="nl-BE" sz="2500" dirty="0"/>
              <a:t>Zorgt voor een list die leeg is</a:t>
            </a:r>
          </a:p>
          <a:p>
            <a:pPr indent="-387350">
              <a:buSzPts val="2500"/>
            </a:pPr>
            <a:r>
              <a:rPr lang="nl-BE" sz="2500" dirty="0"/>
              <a:t>Geen lengte nodig</a:t>
            </a:r>
          </a:p>
          <a:p>
            <a:pPr marL="0" indent="0">
              <a:buNone/>
            </a:pPr>
            <a:endParaRPr lang="nl-BE" sz="25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lang="nl-BE" sz="25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lang="nl-NL" sz="2500"/>
          </a:p>
        </p:txBody>
      </p:sp>
      <p:sp>
        <p:nvSpPr>
          <p:cNvPr id="124" name="Google Shape;124;ga44338dd1b_0_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algn="ctr"/>
            <a:r>
              <a:rPr lang="nl-BE" dirty="0"/>
              <a:t>LIST SYNTAX</a:t>
            </a:r>
            <a:endParaRPr lang="nl-NL" dirty="0"/>
          </a:p>
        </p:txBody>
      </p:sp>
      <p:sp>
        <p:nvSpPr>
          <p:cNvPr id="125" name="Google Shape;125;ga44338dd1b_0_14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200"/>
          </a:xfrm>
          <a:prstGeom prst="rect">
            <a:avLst/>
          </a:prstGeom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nl-BE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638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44338dd1b_0_14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spcFirstLastPara="1" wrap="square" lIns="432000" tIns="252000" rIns="432000" bIns="144000" anchor="t" anchorCtr="0">
            <a:noAutofit/>
          </a:bodyPr>
          <a:lstStyle/>
          <a:p>
            <a:pPr marL="0" lvl="0" indent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nl-BE" sz="2500" b="1" dirty="0">
                <a:solidFill>
                  <a:srgbClr val="00A0AE"/>
                </a:solidFill>
              </a:rPr>
              <a:t>Indexering</a:t>
            </a:r>
            <a:endParaRPr lang="nl-NL" dirty="0"/>
          </a:p>
          <a:p>
            <a:pPr indent="-387350">
              <a:buSzPts val="2500"/>
            </a:pPr>
            <a:r>
              <a:rPr lang="nl-BE" sz="2500" dirty="0"/>
              <a:t>We kunnen waarden in de array instellen via hun </a:t>
            </a:r>
            <a:r>
              <a:rPr lang="nl-BE" sz="2500" dirty="0">
                <a:solidFill>
                  <a:srgbClr val="EC4B2F"/>
                </a:solidFill>
              </a:rPr>
              <a:t>index</a:t>
            </a:r>
          </a:p>
          <a:p>
            <a:pPr indent="-387350">
              <a:buSzPts val="2500"/>
            </a:pPr>
            <a:r>
              <a:rPr lang="nl-BE" sz="2500" dirty="0">
                <a:solidFill>
                  <a:schemeClr val="accent6">
                    <a:lumMod val="10000"/>
                  </a:schemeClr>
                </a:solidFill>
              </a:rPr>
              <a:t>Eerste plaats = index 0</a:t>
            </a: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lang="nl-BE" sz="25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lang="nl-BE" sz="2500"/>
          </a:p>
          <a:p>
            <a:pPr marL="0" indent="0">
              <a:buNone/>
            </a:pPr>
            <a:endParaRPr lang="nl-NL" sz="2500"/>
          </a:p>
        </p:txBody>
      </p:sp>
      <p:sp>
        <p:nvSpPr>
          <p:cNvPr id="124" name="Google Shape;124;ga44338dd1b_0_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algn="ctr"/>
            <a:r>
              <a:rPr lang="nl-BE" dirty="0"/>
              <a:t>LIST SYNTAX</a:t>
            </a:r>
            <a:endParaRPr lang="nl-NL" dirty="0"/>
          </a:p>
        </p:txBody>
      </p:sp>
      <p:sp>
        <p:nvSpPr>
          <p:cNvPr id="125" name="Google Shape;125;ga44338dd1b_0_14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200"/>
          </a:xfrm>
          <a:prstGeom prst="rect">
            <a:avLst/>
          </a:prstGeom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nl-BE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9650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44338dd1b_0_14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spcFirstLastPara="1" wrap="square" lIns="432000" tIns="252000" rIns="432000" bIns="144000" anchor="t" anchorCtr="0">
            <a:noAutofit/>
          </a:bodyPr>
          <a:lstStyle/>
          <a:p>
            <a:pPr marL="0" indent="0">
              <a:buNone/>
            </a:pPr>
            <a:r>
              <a:rPr lang="nl-BE" sz="2500" dirty="0">
                <a:solidFill>
                  <a:schemeClr val="accent6">
                    <a:lumMod val="10000"/>
                  </a:schemeClr>
                </a:solidFill>
              </a:rPr>
              <a:t>int </a:t>
            </a:r>
            <a:r>
              <a:rPr lang="nl-BE" sz="2500" dirty="0" err="1">
                <a:solidFill>
                  <a:schemeClr val="accent6">
                    <a:lumMod val="10000"/>
                  </a:schemeClr>
                </a:solidFill>
              </a:rPr>
              <a:t>tweedeGetal</a:t>
            </a:r>
            <a:r>
              <a:rPr lang="nl-BE" sz="2500" dirty="0">
                <a:solidFill>
                  <a:schemeClr val="accent6">
                    <a:lumMod val="10000"/>
                  </a:schemeClr>
                </a:solidFill>
              </a:rPr>
              <a:t> = </a:t>
            </a:r>
            <a:r>
              <a:rPr lang="nl-BE" sz="2500" dirty="0" err="1">
                <a:solidFill>
                  <a:schemeClr val="accent6">
                    <a:lumMod val="10000"/>
                  </a:schemeClr>
                </a:solidFill>
              </a:rPr>
              <a:t>numbers</a:t>
            </a:r>
            <a:r>
              <a:rPr lang="nl-BE" sz="2500" dirty="0">
                <a:solidFill>
                  <a:schemeClr val="accent6">
                    <a:lumMod val="10000"/>
                  </a:schemeClr>
                </a:solidFill>
              </a:rPr>
              <a:t>[1];</a:t>
            </a:r>
          </a:p>
          <a:p>
            <a:pPr marL="0" indent="0">
              <a:buNone/>
            </a:pPr>
            <a:endParaRPr lang="nl-BE" sz="2500"/>
          </a:p>
          <a:p>
            <a:pPr marL="0" lvl="0" indent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nl-BE" sz="2500" b="1" dirty="0">
                <a:solidFill>
                  <a:srgbClr val="00A0AE"/>
                </a:solidFill>
              </a:rPr>
              <a:t>Indexering</a:t>
            </a:r>
            <a:endParaRPr dirty="0"/>
          </a:p>
          <a:p>
            <a:pPr indent="-387350">
              <a:buSzPts val="2500"/>
            </a:pPr>
            <a:r>
              <a:rPr lang="nl-BE" sz="2500" dirty="0"/>
              <a:t>We kunnen waarden in de array aanspreken en ophalen via hun </a:t>
            </a:r>
            <a:r>
              <a:rPr lang="nl-BE" sz="2500" dirty="0">
                <a:solidFill>
                  <a:srgbClr val="EC4B2F"/>
                </a:solidFill>
              </a:rPr>
              <a:t>index</a:t>
            </a:r>
          </a:p>
          <a:p>
            <a:pPr indent="-387350">
              <a:buSzPts val="2500"/>
            </a:pPr>
            <a:r>
              <a:rPr lang="nl-BE" sz="2500" dirty="0">
                <a:solidFill>
                  <a:schemeClr val="accent6">
                    <a:lumMod val="10000"/>
                  </a:schemeClr>
                </a:solidFill>
              </a:rPr>
              <a:t>Tweede plaats = index 1</a:t>
            </a: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lang="nl-BE" sz="25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lang="nl-BE" sz="2500"/>
          </a:p>
          <a:p>
            <a:pPr marL="0" indent="0">
              <a:buNone/>
            </a:pPr>
            <a:endParaRPr lang="nl-NL" sz="2500"/>
          </a:p>
        </p:txBody>
      </p:sp>
      <p:sp>
        <p:nvSpPr>
          <p:cNvPr id="124" name="Google Shape;124;ga44338dd1b_0_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algn="ctr"/>
            <a:r>
              <a:rPr lang="nl-BE" dirty="0"/>
              <a:t>LIST SYNTAX</a:t>
            </a:r>
            <a:endParaRPr lang="nl-NL" dirty="0"/>
          </a:p>
        </p:txBody>
      </p:sp>
      <p:sp>
        <p:nvSpPr>
          <p:cNvPr id="125" name="Google Shape;125;ga44338dd1b_0_14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200"/>
          </a:xfrm>
          <a:prstGeom prst="rect">
            <a:avLst/>
          </a:prstGeom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nl-BE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4957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body" idx="1"/>
          </p:nvPr>
        </p:nvSpPr>
        <p:spPr>
          <a:xfrm>
            <a:off x="0" y="1142975"/>
            <a:ext cx="936555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52000" rIns="432000" bIns="144000" anchor="t" anchorCtr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l-BE" sz="2500" dirty="0"/>
              <a:t>Een set van variabelen die </a:t>
            </a:r>
            <a:r>
              <a:rPr lang="nl-BE" sz="2500" dirty="0" err="1">
                <a:solidFill>
                  <a:srgbClr val="EC4B2F"/>
                </a:solidFill>
              </a:rPr>
              <a:t>samenhoren</a:t>
            </a:r>
            <a:endParaRPr lang="nl-BE" sz="2500" dirty="0" err="1">
              <a:solidFill>
                <a:srgbClr val="0E151B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nl-BE" sz="2500" dirty="0">
              <a:solidFill>
                <a:srgbClr val="EC4B2F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BE" sz="2500" dirty="0">
                <a:solidFill>
                  <a:schemeClr val="accent6">
                    <a:lumMod val="10000"/>
                  </a:schemeClr>
                </a:solidFill>
              </a:rPr>
              <a:t>Deze kunnen van verschillende of dezelfde datatypes zijn</a:t>
            </a:r>
          </a:p>
          <a:p>
            <a:pPr marL="0" indent="0">
              <a:spcBef>
                <a:spcPts val="0"/>
              </a:spcBef>
              <a:buNone/>
            </a:pPr>
            <a:endParaRPr lang="nl-BE" sz="2500" dirty="0">
              <a:solidFill>
                <a:schemeClr val="accent6">
                  <a:lumMod val="1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BE" sz="2500" dirty="0">
                <a:solidFill>
                  <a:schemeClr val="accent6">
                    <a:lumMod val="10000"/>
                  </a:schemeClr>
                </a:solidFill>
              </a:rPr>
              <a:t>We gebruiken collecties om deze variabelen te </a:t>
            </a:r>
            <a:r>
              <a:rPr lang="nl-BE" sz="2500" dirty="0">
                <a:solidFill>
                  <a:srgbClr val="EC4B2F"/>
                </a:solidFill>
              </a:rPr>
              <a:t>groeperen</a:t>
            </a:r>
            <a:r>
              <a:rPr lang="nl-BE" sz="2500" dirty="0">
                <a:solidFill>
                  <a:schemeClr val="accent6">
                    <a:lumMod val="10000"/>
                  </a:schemeClr>
                </a:solidFill>
              </a:rPr>
              <a:t> </a:t>
            </a:r>
            <a:endParaRPr lang="nl-BE">
              <a:solidFill>
                <a:schemeClr val="accent6">
                  <a:lumMod val="10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25"/>
              <a:buNone/>
            </a:pP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algn="ctr"/>
            <a:r>
              <a:rPr lang="nl-BE" dirty="0"/>
              <a:t>WAT IS EEN COLLECTIE?</a:t>
            </a:r>
          </a:p>
        </p:txBody>
      </p:sp>
      <p:sp>
        <p:nvSpPr>
          <p:cNvPr id="92" name="Google Shape;92;p2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nl-BE"/>
              <a:t>2</a:t>
            </a:fld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44338dd1b_0_14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spcFirstLastPara="1" wrap="square" lIns="432000" tIns="252000" rIns="432000" bIns="144000" anchor="t" anchorCtr="0">
            <a:noAutofit/>
          </a:bodyPr>
          <a:lstStyle/>
          <a:p>
            <a:pPr marL="0" indent="0">
              <a:buNone/>
            </a:pPr>
            <a:r>
              <a:rPr lang="nl-BE" sz="2500" dirty="0">
                <a:solidFill>
                  <a:schemeClr val="accent6">
                    <a:lumMod val="10000"/>
                  </a:schemeClr>
                </a:solidFill>
              </a:rPr>
              <a:t>List&lt;int&gt; </a:t>
            </a:r>
            <a:r>
              <a:rPr lang="nl-BE" sz="2500" dirty="0" err="1">
                <a:solidFill>
                  <a:schemeClr val="accent6">
                    <a:lumMod val="10000"/>
                  </a:schemeClr>
                </a:solidFill>
              </a:rPr>
              <a:t>numbers</a:t>
            </a:r>
            <a:r>
              <a:rPr lang="nl-BE" sz="2500" dirty="0"/>
              <a:t> = </a:t>
            </a:r>
            <a:r>
              <a:rPr lang="nl-BE" sz="2500" dirty="0">
                <a:solidFill>
                  <a:schemeClr val="accent6">
                    <a:lumMod val="10000"/>
                  </a:schemeClr>
                </a:solidFill>
              </a:rPr>
              <a:t>new List&lt;int&gt;</a:t>
            </a:r>
            <a:r>
              <a:rPr lang="nl-BE" sz="2500" dirty="0">
                <a:solidFill>
                  <a:srgbClr val="00A0AE"/>
                </a:solidFill>
              </a:rPr>
              <a:t> {4, 8, 15, 20, 23}</a:t>
            </a:r>
            <a:r>
              <a:rPr lang="nl-BE" sz="2500" dirty="0"/>
              <a:t>;</a:t>
            </a:r>
            <a:endParaRPr lang="nl-NL" dirty="0"/>
          </a:p>
          <a:p>
            <a:pPr marL="0" indent="0">
              <a:buNone/>
            </a:pPr>
            <a:r>
              <a:rPr lang="nl-BE" sz="2500" dirty="0"/>
              <a:t>List&lt;string&gt; </a:t>
            </a:r>
            <a:r>
              <a:rPr lang="nl-BE" sz="2500" dirty="0" err="1"/>
              <a:t>names</a:t>
            </a:r>
            <a:r>
              <a:rPr lang="nl-BE" sz="2500" dirty="0"/>
              <a:t> = new List&lt;string&gt; { "Jan", "Marie", "Jef", "Jens", "</a:t>
            </a:r>
            <a:r>
              <a:rPr lang="nl-BE" sz="2500" dirty="0" err="1"/>
              <a:t>Oona</a:t>
            </a:r>
            <a:r>
              <a:rPr lang="nl-BE" sz="2500" dirty="0"/>
              <a:t>" }</a:t>
            </a: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2500"/>
          </a:p>
          <a:p>
            <a:pPr marL="0" indent="0">
              <a:buNone/>
            </a:pPr>
            <a:r>
              <a:rPr lang="nl-BE" sz="2500" b="1" dirty="0">
                <a:solidFill>
                  <a:srgbClr val="00A0AE"/>
                </a:solidFill>
              </a:rPr>
              <a:t>Andere manier van initialisatie</a:t>
            </a:r>
            <a:endParaRPr dirty="0"/>
          </a:p>
          <a:p>
            <a:pPr indent="-387350">
              <a:buSzPts val="2500"/>
            </a:pPr>
            <a:r>
              <a:rPr lang="nl-BE" sz="2500" dirty="0"/>
              <a:t>Zorgt voor een lijst met daarin reeds 5 waardes</a:t>
            </a:r>
          </a:p>
          <a:p>
            <a:pPr marL="0" indent="0">
              <a:buNone/>
            </a:pPr>
            <a:endParaRPr lang="nl-BE" sz="25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lang="nl-BE" sz="2500"/>
          </a:p>
          <a:p>
            <a:pPr marL="0" indent="0">
              <a:buNone/>
            </a:pPr>
            <a:endParaRPr lang="nl-NL" sz="2500"/>
          </a:p>
        </p:txBody>
      </p:sp>
      <p:sp>
        <p:nvSpPr>
          <p:cNvPr id="124" name="Google Shape;124;ga44338dd1b_0_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algn="ctr"/>
            <a:r>
              <a:rPr lang="nl-BE" dirty="0"/>
              <a:t>LIST SYNTAX</a:t>
            </a:r>
            <a:endParaRPr lang="nl-NL" dirty="0"/>
          </a:p>
        </p:txBody>
      </p:sp>
      <p:sp>
        <p:nvSpPr>
          <p:cNvPr id="125" name="Google Shape;125;ga44338dd1b_0_14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200"/>
          </a:xfrm>
          <a:prstGeom prst="rect">
            <a:avLst/>
          </a:prstGeom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nl-BE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1919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44338dd1b_0_14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spcFirstLastPara="1" wrap="square" lIns="432000" tIns="252000" rIns="432000" bIns="144000" anchor="t" anchorCtr="0">
            <a:noAutofit/>
          </a:bodyPr>
          <a:lstStyle/>
          <a:p>
            <a:pPr marL="0" indent="0">
              <a:buNone/>
            </a:pPr>
            <a:r>
              <a:rPr lang="nl-BE" sz="2500" b="1" dirty="0">
                <a:solidFill>
                  <a:schemeClr val="accent6">
                    <a:lumMod val="10000"/>
                  </a:schemeClr>
                </a:solidFill>
              </a:rPr>
              <a:t>Exact hetzelfde als voor arrays</a:t>
            </a:r>
          </a:p>
          <a:p>
            <a:pPr marL="0" indent="0">
              <a:buNone/>
            </a:pPr>
            <a:endParaRPr lang="nl-BE" sz="2500" dirty="0"/>
          </a:p>
          <a:p>
            <a:pPr marL="0" indent="0">
              <a:buNone/>
            </a:pPr>
            <a:endParaRPr lang="nl-BE" sz="2500"/>
          </a:p>
          <a:p>
            <a:pPr marL="0" indent="0">
              <a:buNone/>
            </a:pPr>
            <a:endParaRPr lang="nl-NL" sz="2500"/>
          </a:p>
        </p:txBody>
      </p:sp>
      <p:sp>
        <p:nvSpPr>
          <p:cNvPr id="124" name="Google Shape;124;ga44338dd1b_0_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algn="ctr"/>
            <a:r>
              <a:rPr lang="nl-BE" dirty="0"/>
              <a:t>LOOPEN MET LISTS</a:t>
            </a:r>
          </a:p>
        </p:txBody>
      </p:sp>
      <p:sp>
        <p:nvSpPr>
          <p:cNvPr id="125" name="Google Shape;125;ga44338dd1b_0_14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200"/>
          </a:xfrm>
          <a:prstGeom prst="rect">
            <a:avLst/>
          </a:prstGeom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nl-BE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0810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44338dd1b_0_14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spcFirstLastPara="1" wrap="square" lIns="432000" tIns="252000" rIns="432000" bIns="144000" anchor="t" anchorCtr="0">
            <a:noAutofit/>
          </a:bodyPr>
          <a:lstStyle/>
          <a:p>
            <a:pPr marL="0" indent="0">
              <a:buNone/>
            </a:pPr>
            <a:r>
              <a:rPr lang="nl-BE" sz="2500" b="1" dirty="0">
                <a:solidFill>
                  <a:srgbClr val="00A0AE"/>
                </a:solidFill>
              </a:rPr>
              <a:t>Om elementen te manipuleren in een lijst</a:t>
            </a:r>
            <a:endParaRPr lang="nl-NL" dirty="0"/>
          </a:p>
          <a:p>
            <a:pPr indent="-387350">
              <a:buSzPts val="2500"/>
            </a:pPr>
            <a:r>
              <a:rPr lang="nl-BE" sz="2500" dirty="0" err="1"/>
              <a:t>Add</a:t>
            </a:r>
            <a:r>
              <a:rPr lang="nl-BE" sz="2500" dirty="0"/>
              <a:t>()</a:t>
            </a:r>
          </a:p>
          <a:p>
            <a:pPr indent="-387350">
              <a:buSzPts val="2500"/>
            </a:pPr>
            <a:r>
              <a:rPr lang="nl-BE" sz="2500" dirty="0" err="1"/>
              <a:t>Remove</a:t>
            </a:r>
            <a:r>
              <a:rPr lang="nl-BE" sz="2500" dirty="0"/>
              <a:t>()</a:t>
            </a:r>
          </a:p>
          <a:p>
            <a:pPr indent="-387350">
              <a:buSzPts val="2500"/>
            </a:pPr>
            <a:r>
              <a:rPr lang="nl-BE" sz="2500" dirty="0"/>
              <a:t>First()</a:t>
            </a:r>
          </a:p>
          <a:p>
            <a:pPr indent="-387350">
              <a:buSzPts val="2500"/>
            </a:pPr>
            <a:r>
              <a:rPr lang="nl-BE" sz="2500" dirty="0"/>
              <a:t>Last()</a:t>
            </a:r>
          </a:p>
          <a:p>
            <a:pPr indent="-387350">
              <a:buSzPts val="2500"/>
            </a:pPr>
            <a:r>
              <a:rPr lang="nl-BE" sz="2500" dirty="0" err="1"/>
              <a:t>IndexOf</a:t>
            </a:r>
            <a:r>
              <a:rPr lang="nl-BE" sz="2500" dirty="0"/>
              <a:t>()</a:t>
            </a:r>
          </a:p>
          <a:p>
            <a:pPr indent="-387350">
              <a:buSzPts val="2500"/>
            </a:pPr>
            <a:r>
              <a:rPr lang="nl-BE" sz="2500" dirty="0"/>
              <a:t>.. (Eigen opzoekwerk is soms vereist)</a:t>
            </a:r>
          </a:p>
          <a:p>
            <a:pPr marL="0" indent="0">
              <a:buNone/>
            </a:pPr>
            <a:endParaRPr lang="nl-BE" sz="2500" dirty="0"/>
          </a:p>
          <a:p>
            <a:pPr marL="0" indent="0">
              <a:buNone/>
            </a:pPr>
            <a:endParaRPr lang="nl-BE" sz="2500"/>
          </a:p>
          <a:p>
            <a:pPr marL="0" indent="0">
              <a:buNone/>
            </a:pPr>
            <a:endParaRPr lang="nl-NL" sz="2500"/>
          </a:p>
        </p:txBody>
      </p:sp>
      <p:sp>
        <p:nvSpPr>
          <p:cNvPr id="124" name="Google Shape;124;ga44338dd1b_0_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algn="ctr"/>
            <a:r>
              <a:rPr lang="nl-BE" dirty="0"/>
              <a:t>LIST METHODS</a:t>
            </a:r>
            <a:endParaRPr lang="nl-NL" dirty="0"/>
          </a:p>
        </p:txBody>
      </p:sp>
      <p:sp>
        <p:nvSpPr>
          <p:cNvPr id="125" name="Google Shape;125;ga44338dd1b_0_14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200"/>
          </a:xfrm>
          <a:prstGeom prst="rect">
            <a:avLst/>
          </a:prstGeom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nl-BE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7811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44338dd1b_0_14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spcFirstLastPara="1" wrap="square" lIns="432000" tIns="252000" rIns="432000" bIns="144000" anchor="t" anchorCtr="0">
            <a:noAutofit/>
          </a:bodyPr>
          <a:lstStyle/>
          <a:p>
            <a:pPr marL="0" indent="0">
              <a:buNone/>
            </a:pPr>
            <a:endParaRPr lang="nl-BE" sz="2500" b="1" dirty="0">
              <a:solidFill>
                <a:srgbClr val="00A0AE"/>
              </a:solidFill>
            </a:endParaRPr>
          </a:p>
          <a:p>
            <a:pPr marL="0" indent="0">
              <a:buNone/>
            </a:pPr>
            <a:endParaRPr lang="nl-BE" sz="2500" dirty="0"/>
          </a:p>
          <a:p>
            <a:pPr marL="0" indent="0">
              <a:buNone/>
            </a:pPr>
            <a:endParaRPr lang="nl-BE" sz="2500"/>
          </a:p>
          <a:p>
            <a:pPr marL="0" indent="0">
              <a:buNone/>
            </a:pPr>
            <a:endParaRPr lang="nl-NL" sz="2500"/>
          </a:p>
        </p:txBody>
      </p:sp>
      <p:sp>
        <p:nvSpPr>
          <p:cNvPr id="124" name="Google Shape;124;ga44338dd1b_0_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algn="ctr"/>
            <a:r>
              <a:rPr lang="nl-BE" dirty="0"/>
              <a:t>LIST VOORBEELDEN</a:t>
            </a:r>
          </a:p>
        </p:txBody>
      </p:sp>
      <p:sp>
        <p:nvSpPr>
          <p:cNvPr id="125" name="Google Shape;125;ga44338dd1b_0_14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200"/>
          </a:xfrm>
          <a:prstGeom prst="rect">
            <a:avLst/>
          </a:prstGeom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nl-BE"/>
              <a:t>23</a:t>
            </a:fld>
            <a:endParaRPr/>
          </a:p>
        </p:txBody>
      </p:sp>
      <p:pic>
        <p:nvPicPr>
          <p:cNvPr id="2" name="Afbeelding 2" descr="Afbeelding met tekst&#10;&#10;Automatisch gegenereerde beschrijving">
            <a:extLst>
              <a:ext uri="{FF2B5EF4-FFF2-40B4-BE49-F238E27FC236}">
                <a16:creationId xmlns:a16="http://schemas.microsoft.com/office/drawing/2014/main" id="{4346C731-E7A6-B072-59FE-4D9D599CF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84" y="1278318"/>
            <a:ext cx="2743200" cy="765684"/>
          </a:xfrm>
          <a:prstGeom prst="rect">
            <a:avLst/>
          </a:prstGeom>
        </p:spPr>
      </p:pic>
      <p:pic>
        <p:nvPicPr>
          <p:cNvPr id="3" name="Afbeelding 3" descr="Afbeelding met tekst&#10;&#10;Automatisch gegenereerde beschrijving">
            <a:extLst>
              <a:ext uri="{FF2B5EF4-FFF2-40B4-BE49-F238E27FC236}">
                <a16:creationId xmlns:a16="http://schemas.microsoft.com/office/drawing/2014/main" id="{98D75BB9-3436-CCF1-53FD-73BF8234F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9712" y="1281002"/>
            <a:ext cx="2743200" cy="1040732"/>
          </a:xfrm>
          <a:prstGeom prst="rect">
            <a:avLst/>
          </a:prstGeom>
        </p:spPr>
      </p:pic>
      <p:pic>
        <p:nvPicPr>
          <p:cNvPr id="5" name="Afbeelding 5" descr="Afbeelding met tekst&#10;&#10;Automatisch gegenereerde beschrijving">
            <a:extLst>
              <a:ext uri="{FF2B5EF4-FFF2-40B4-BE49-F238E27FC236}">
                <a16:creationId xmlns:a16="http://schemas.microsoft.com/office/drawing/2014/main" id="{94D30C14-6AC1-A115-4263-BFFAF281A2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0965" y="1281381"/>
            <a:ext cx="2743200" cy="124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766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8BCD27E5-FDF7-46B5-BED6-CC8DEBEF4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324000" tIns="189000" rIns="324000" bIns="108000" rtlCol="0" anchor="t">
            <a:normAutofit/>
          </a:bodyPr>
          <a:lstStyle/>
          <a:p>
            <a:pPr marL="0" indent="0">
              <a:buNone/>
            </a:pPr>
            <a:endParaRPr lang="nl-NL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226804C-C0DB-4704-B4D9-917598E32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cap="all"/>
              <a:t>OEFENINGEN</a:t>
            </a:r>
            <a:endParaRPr lang="nl-NL" b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DA06B14-E077-4BEC-9820-E71A098DE1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5901C76-B101-477D-AF2F-1DF9093F5FD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6" name="Afbeelding 6">
            <a:extLst>
              <a:ext uri="{FF2B5EF4-FFF2-40B4-BE49-F238E27FC236}">
                <a16:creationId xmlns:a16="http://schemas.microsoft.com/office/drawing/2014/main" id="{CF7E77F9-05AD-D44F-CEC0-AE9B4FED2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147" y="2587869"/>
            <a:ext cx="4748823" cy="158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210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44338dd1b_0_21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spcFirstLastPara="1" wrap="square" lIns="432000" tIns="252000" rIns="432000" bIns="144000" anchor="t" anchorCtr="0">
            <a:noAutofit/>
          </a:bodyPr>
          <a:lstStyle/>
          <a:p>
            <a:pPr marL="0" indent="0">
              <a:buNone/>
            </a:pPr>
            <a:r>
              <a:rPr lang="nl-BE" b="1" dirty="0">
                <a:solidFill>
                  <a:srgbClr val="FF0000"/>
                </a:solidFill>
              </a:rPr>
              <a:t>Mogelijke oplossing?</a:t>
            </a:r>
            <a:endParaRPr lang="nl-NL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                                    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116" name="Google Shape;116;ga44338dd1b_0_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VOORBEELD</a:t>
            </a:r>
            <a:endParaRPr lang="nl-NL" dirty="0"/>
          </a:p>
        </p:txBody>
      </p:sp>
      <p:sp>
        <p:nvSpPr>
          <p:cNvPr id="117" name="Google Shape;117;ga44338dd1b_0_21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200"/>
          </a:xfrm>
          <a:prstGeom prst="rect">
            <a:avLst/>
          </a:prstGeom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nl-BE"/>
              <a:t>3</a:t>
            </a:fld>
            <a:endParaRPr/>
          </a:p>
        </p:txBody>
      </p:sp>
      <p:pic>
        <p:nvPicPr>
          <p:cNvPr id="2" name="Afbeelding 2" descr="Afbeelding met tekst&#10;&#10;Automatisch gegenereerde beschrijving">
            <a:extLst>
              <a:ext uri="{FF2B5EF4-FFF2-40B4-BE49-F238E27FC236}">
                <a16:creationId xmlns:a16="http://schemas.microsoft.com/office/drawing/2014/main" id="{90C7073D-5873-DC07-C602-2BFCF8F05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47" y="1787849"/>
            <a:ext cx="3166159" cy="4067802"/>
          </a:xfrm>
          <a:prstGeom prst="rect">
            <a:avLst/>
          </a:prstGeom>
        </p:spPr>
      </p:pic>
      <p:sp>
        <p:nvSpPr>
          <p:cNvPr id="4" name="Google Shape;115;ga44338dd1b_0_21">
            <a:extLst>
              <a:ext uri="{FF2B5EF4-FFF2-40B4-BE49-F238E27FC236}">
                <a16:creationId xmlns:a16="http://schemas.microsoft.com/office/drawing/2014/main" id="{27753671-6985-3553-046B-87BC19FE800E}"/>
              </a:ext>
            </a:extLst>
          </p:cNvPr>
          <p:cNvSpPr txBox="1">
            <a:spLocks/>
          </p:cNvSpPr>
          <p:nvPr/>
        </p:nvSpPr>
        <p:spPr>
          <a:xfrm>
            <a:off x="3435377" y="1143273"/>
            <a:ext cx="5861023" cy="481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52000" rIns="432000" bIns="1440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7187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25"/>
              <a:buFont typeface="Verdana"/>
              <a:buChar char="•"/>
              <a:defRPr sz="225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47662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Arial"/>
              <a:buChar char="−"/>
              <a:defRPr sz="1875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38137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725"/>
              <a:buFont typeface="Arial"/>
              <a:buChar char="•"/>
              <a:defRPr sz="1725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275"/>
              <a:buFont typeface="Arial"/>
              <a:buNone/>
              <a:defRPr sz="1275" b="0" i="0" u="none" strike="noStrike" cap="none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buFont typeface="Verdana"/>
              <a:buNone/>
            </a:pPr>
            <a:endParaRPr lang="nl-BE" b="1" dirty="0">
              <a:solidFill>
                <a:srgbClr val="FF0000"/>
              </a:solidFill>
            </a:endParaRPr>
          </a:p>
          <a:p>
            <a:pPr marL="0" indent="0">
              <a:buFont typeface="Verdana"/>
              <a:buNone/>
            </a:pPr>
            <a:endParaRPr lang="nl-BE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nl-BE" dirty="0"/>
              <a:t>We kunnen beter collecties gebruiken!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Bespaart ons declaratie van variabelen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Kunnen door gegevens itereren zonder deze in een 'vaste' string te steken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b="1" dirty="0"/>
              <a:t>Kortom:</a:t>
            </a:r>
          </a:p>
          <a:p>
            <a:pPr marL="0" indent="0">
              <a:buNone/>
            </a:pPr>
            <a:r>
              <a:rPr lang="nl-BE" dirty="0"/>
              <a:t>Applicatie is </a:t>
            </a:r>
            <a:r>
              <a:rPr lang="nl-BE" dirty="0">
                <a:solidFill>
                  <a:srgbClr val="FF0000"/>
                </a:solidFill>
              </a:rPr>
              <a:t>beter</a:t>
            </a:r>
            <a:r>
              <a:rPr lang="nl-BE" dirty="0"/>
              <a:t> </a:t>
            </a:r>
            <a:r>
              <a:rPr lang="nl-BE" dirty="0">
                <a:solidFill>
                  <a:srgbClr val="FF0000"/>
                </a:solidFill>
              </a:rPr>
              <a:t>onderhoudbaar</a:t>
            </a: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Font typeface="Verdana"/>
              <a:buNone/>
            </a:pPr>
            <a:r>
              <a:rPr lang="nl-BE" dirty="0"/>
              <a:t>                                    </a:t>
            </a:r>
          </a:p>
          <a:p>
            <a:pPr marL="0" indent="0">
              <a:buFont typeface="Verdana"/>
              <a:buNone/>
            </a:pPr>
            <a:endParaRPr lang="nl-BE" dirty="0"/>
          </a:p>
          <a:p>
            <a:pPr marL="0" indent="0">
              <a:buFont typeface="Verdana"/>
              <a:buNone/>
            </a:pPr>
            <a:endParaRPr lang="nl-B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123BE8C-EF0E-1929-5E66-9051FB76C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>
                <a:solidFill>
                  <a:srgbClr val="00A0AE"/>
                </a:solidFill>
              </a:rPr>
              <a:t>SOORTEN</a:t>
            </a:r>
            <a:endParaRPr lang="nl-NL"/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F8CCA6C3-28C6-9337-B63C-6AA483433E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2400" dirty="0" err="1"/>
              <a:t>Generic</a:t>
            </a:r>
            <a:endParaRPr lang="nl-NL" sz="240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3F1F9C1-723C-9A76-C393-E82923E86BD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0493" y="1953666"/>
            <a:ext cx="4428000" cy="3660422"/>
          </a:xfrm>
        </p:spPr>
        <p:txBody>
          <a:bodyPr/>
          <a:lstStyle/>
          <a:p>
            <a:pPr indent="-339725"/>
            <a:r>
              <a:rPr lang="nl-NL" sz="2250" dirty="0">
                <a:solidFill>
                  <a:srgbClr val="00A0AE"/>
                </a:solidFill>
              </a:rPr>
              <a:t>Array</a:t>
            </a:r>
          </a:p>
          <a:p>
            <a:pPr indent="-339725"/>
            <a:r>
              <a:rPr lang="nl-NL" sz="2250" dirty="0"/>
              <a:t>List</a:t>
            </a:r>
          </a:p>
          <a:p>
            <a:pPr indent="-339725"/>
            <a:r>
              <a:rPr lang="nl-NL" sz="2250" dirty="0"/>
              <a:t>…</a:t>
            </a:r>
          </a:p>
          <a:p>
            <a:pPr indent="-339725"/>
            <a:endParaRPr lang="nl-NL" sz="2250" dirty="0"/>
          </a:p>
          <a:p>
            <a:pPr marL="117475" indent="0">
              <a:buNone/>
            </a:pPr>
            <a:r>
              <a:rPr lang="nl-NL" sz="2250" dirty="0"/>
              <a:t>Elk element van de lijst heeft </a:t>
            </a:r>
            <a:r>
              <a:rPr lang="nl-NL" sz="2250" dirty="0">
                <a:solidFill>
                  <a:srgbClr val="EC4B2F"/>
                </a:solidFill>
              </a:rPr>
              <a:t>hetzelfde datatype</a:t>
            </a:r>
            <a:r>
              <a:rPr lang="nl-NL" sz="2250" dirty="0"/>
              <a:t>. </a:t>
            </a:r>
          </a:p>
          <a:p>
            <a:pPr marL="117475" indent="0">
              <a:buNone/>
            </a:pPr>
            <a:endParaRPr lang="nl-NL" sz="2250" dirty="0"/>
          </a:p>
          <a:p>
            <a:pPr marL="117475" indent="0">
              <a:buNone/>
            </a:pPr>
            <a:r>
              <a:rPr lang="nl-NL" sz="2250" dirty="0"/>
              <a:t>Enkel elementen </a:t>
            </a:r>
            <a:r>
              <a:rPr lang="nl-NL" sz="2250" dirty="0">
                <a:solidFill>
                  <a:srgbClr val="FF0000"/>
                </a:solidFill>
              </a:rPr>
              <a:t>van het gespecifieerde type</a:t>
            </a:r>
            <a:r>
              <a:rPr lang="nl-NL" sz="2250" dirty="0"/>
              <a:t> kunnen worden toegevoegd.</a:t>
            </a:r>
            <a:endParaRPr lang="nl-NL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7581968F-E0BB-3A99-E9BE-13EBBF353B64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nl-NL" sz="2400" dirty="0"/>
              <a:t>Non-</a:t>
            </a:r>
            <a:r>
              <a:rPr lang="nl-NL" sz="2400" dirty="0" err="1"/>
              <a:t>generic</a:t>
            </a:r>
            <a:endParaRPr lang="nl-NL" sz="2400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9BAC9935-B71A-EA26-F97E-D9902AFB9CBE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4826807" y="1953666"/>
            <a:ext cx="4428000" cy="3600000"/>
          </a:xfrm>
        </p:spPr>
        <p:txBody>
          <a:bodyPr/>
          <a:lstStyle/>
          <a:p>
            <a:pPr indent="-339725"/>
            <a:r>
              <a:rPr lang="nl-NL" sz="2250" dirty="0" err="1"/>
              <a:t>ArrayList</a:t>
            </a:r>
            <a:endParaRPr lang="nl-NL" sz="2250" dirty="0"/>
          </a:p>
          <a:p>
            <a:pPr indent="-339725"/>
            <a:r>
              <a:rPr lang="nl-NL" sz="2250" dirty="0"/>
              <a:t>…</a:t>
            </a:r>
          </a:p>
          <a:p>
            <a:pPr indent="-339725"/>
            <a:endParaRPr lang="nl-NL" sz="2250" dirty="0"/>
          </a:p>
          <a:p>
            <a:pPr indent="-339725"/>
            <a:endParaRPr lang="nl-NL" sz="2250" dirty="0"/>
          </a:p>
          <a:p>
            <a:pPr marL="117475" indent="0">
              <a:buNone/>
            </a:pPr>
            <a:r>
              <a:rPr lang="nl-NL" sz="2250" dirty="0"/>
              <a:t>Elk element van de lijst kan </a:t>
            </a:r>
            <a:r>
              <a:rPr lang="nl-NL" sz="2250" dirty="0">
                <a:solidFill>
                  <a:srgbClr val="FF0000"/>
                </a:solidFill>
              </a:rPr>
              <a:t>eender welk datatype</a:t>
            </a:r>
            <a:r>
              <a:rPr lang="nl-NL" sz="2250" dirty="0"/>
              <a:t> zijn.</a:t>
            </a:r>
          </a:p>
          <a:p>
            <a:pPr marL="117475" indent="0">
              <a:buNone/>
            </a:pPr>
            <a:endParaRPr lang="nl-NL" sz="2250" dirty="0">
              <a:solidFill>
                <a:srgbClr val="EC4B2F"/>
              </a:solidFill>
            </a:endParaRPr>
          </a:p>
          <a:p>
            <a:pPr marL="117475" indent="0">
              <a:buNone/>
            </a:pPr>
            <a:r>
              <a:rPr lang="nl-NL" sz="2250" dirty="0">
                <a:solidFill>
                  <a:srgbClr val="EC4B2F"/>
                </a:solidFill>
              </a:rPr>
              <a:t>Elementen van eender welk datatype </a:t>
            </a:r>
            <a:r>
              <a:rPr lang="nl-NL" sz="2250" dirty="0"/>
              <a:t>kan worden toegevoegd.</a:t>
            </a: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011D731-5ED8-918C-6E53-A785BBC074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4602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44338dd1b_0_14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spcFirstLastPara="1" wrap="square" lIns="432000" tIns="252000" rIns="432000" bIns="144000" anchor="t" anchorCtr="0">
            <a:noAutofit/>
          </a:bodyPr>
          <a:lstStyle/>
          <a:p>
            <a:pPr marL="0" indent="0">
              <a:buNone/>
            </a:pPr>
            <a:r>
              <a:rPr lang="nl-BE" sz="2500" dirty="0">
                <a:solidFill>
                  <a:srgbClr val="00A0AE"/>
                </a:solidFill>
              </a:rPr>
              <a:t>int[]</a:t>
            </a:r>
            <a:r>
              <a:rPr lang="nl-BE" sz="2500" dirty="0"/>
              <a:t> </a:t>
            </a:r>
            <a:r>
              <a:rPr lang="nl-BE" sz="2500" dirty="0" err="1">
                <a:solidFill>
                  <a:srgbClr val="FF0000"/>
                </a:solidFill>
              </a:rPr>
              <a:t>numbers</a:t>
            </a:r>
            <a:r>
              <a:rPr lang="nl-BE" sz="2500" dirty="0"/>
              <a:t>;</a:t>
            </a:r>
            <a:endParaRPr lang="nl-NL"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nl-BE" sz="2500" b="1" dirty="0">
                <a:solidFill>
                  <a:srgbClr val="00A0AE"/>
                </a:solidFill>
              </a:rPr>
              <a:t>Datatype</a:t>
            </a:r>
            <a:endParaRPr dirty="0"/>
          </a:p>
          <a:p>
            <a:pPr indent="-387350">
              <a:buSzPts val="2500"/>
            </a:pPr>
            <a:r>
              <a:rPr lang="nl-BE" sz="2500" dirty="0"/>
              <a:t>Kies het datatype waaraan alle waarden in de lijst moeten voldoen</a:t>
            </a:r>
            <a:endParaRPr sz="2500" dirty="0"/>
          </a:p>
          <a:p>
            <a:pPr indent="-387350">
              <a:buSzPts val="2500"/>
            </a:pPr>
            <a:r>
              <a:rPr lang="nl-BE" sz="2500" dirty="0"/>
              <a:t>Gebruik vierkante haakjes om aan te geven dat het over het datatype array gaat</a:t>
            </a:r>
          </a:p>
          <a:p>
            <a:pPr indent="-387350">
              <a:buSzPts val="2500"/>
            </a:pPr>
            <a:endParaRPr lang="nl-BE" sz="2500" dirty="0"/>
          </a:p>
          <a:p>
            <a:pPr marL="0" indent="0">
              <a:buNone/>
            </a:pPr>
            <a:r>
              <a:rPr lang="nl-BE" sz="2500" b="1" dirty="0">
                <a:solidFill>
                  <a:srgbClr val="FF0000"/>
                </a:solidFill>
              </a:rPr>
              <a:t>Naamgeving</a:t>
            </a:r>
            <a:endParaRPr lang="en-US" sz="2500" dirty="0">
              <a:solidFill>
                <a:srgbClr val="FF0000"/>
              </a:solidFill>
            </a:endParaRPr>
          </a:p>
          <a:p>
            <a:pPr marL="285750" indent="-387350"/>
            <a:r>
              <a:rPr lang="nl-BE" sz="2500" dirty="0"/>
              <a:t>Geef de lijst een naam</a:t>
            </a:r>
            <a:endParaRPr lang="nl-BE" dirty="0"/>
          </a:p>
          <a:p>
            <a:pPr marL="69850" lvl="0" indent="0" algn="l">
              <a:spcBef>
                <a:spcPts val="300"/>
              </a:spcBef>
              <a:spcAft>
                <a:spcPts val="0"/>
              </a:spcAft>
              <a:buSzPts val="2500"/>
              <a:buNone/>
            </a:pPr>
            <a:endParaRPr lang="nl-BE" sz="2500"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lang="nl-BE" sz="2500"/>
          </a:p>
          <a:p>
            <a:pPr marL="0" indent="0">
              <a:buNone/>
            </a:pPr>
            <a:endParaRPr lang="nl-BE" sz="2500"/>
          </a:p>
          <a:p>
            <a:pPr marL="0" indent="0">
              <a:buNone/>
            </a:pPr>
            <a:endParaRPr lang="nl-NL" sz="2500"/>
          </a:p>
        </p:txBody>
      </p:sp>
      <p:sp>
        <p:nvSpPr>
          <p:cNvPr id="124" name="Google Shape;124;ga44338dd1b_0_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algn="ctr"/>
            <a:r>
              <a:rPr lang="nl-BE" dirty="0"/>
              <a:t>ARRAY SYNTAX: DECLARATIE</a:t>
            </a:r>
            <a:endParaRPr lang="nl-NL" dirty="0"/>
          </a:p>
        </p:txBody>
      </p:sp>
      <p:sp>
        <p:nvSpPr>
          <p:cNvPr id="125" name="Google Shape;125;ga44338dd1b_0_14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200"/>
          </a:xfrm>
          <a:prstGeom prst="rect">
            <a:avLst/>
          </a:prstGeom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nl-BE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44338dd1b_0_14"/>
          <p:cNvSpPr txBox="1">
            <a:spLocks noGrp="1"/>
          </p:cNvSpPr>
          <p:nvPr>
            <p:ph type="body" idx="1"/>
          </p:nvPr>
        </p:nvSpPr>
        <p:spPr>
          <a:xfrm>
            <a:off x="0" y="1141930"/>
            <a:ext cx="9144000" cy="4881171"/>
          </a:xfrm>
          <a:prstGeom prst="rect">
            <a:avLst/>
          </a:prstGeom>
        </p:spPr>
        <p:txBody>
          <a:bodyPr spcFirstLastPara="1" wrap="square" lIns="432000" tIns="252000" rIns="432000" bIns="144000" anchor="t" anchorCtr="0">
            <a:noAutofit/>
          </a:bodyPr>
          <a:lstStyle/>
          <a:p>
            <a:pPr marL="0" indent="0">
              <a:buNone/>
            </a:pPr>
            <a:r>
              <a:rPr lang="nl-BE" sz="2500" dirty="0">
                <a:solidFill>
                  <a:schemeClr val="accent6">
                    <a:lumMod val="10000"/>
                  </a:schemeClr>
                </a:solidFill>
              </a:rPr>
              <a:t>int[]</a:t>
            </a:r>
            <a:r>
              <a:rPr lang="nl-BE" sz="2500" dirty="0"/>
              <a:t> </a:t>
            </a:r>
            <a:r>
              <a:rPr lang="nl-BE" sz="2500" dirty="0" err="1">
                <a:solidFill>
                  <a:schemeClr val="accent6">
                    <a:lumMod val="10000"/>
                  </a:schemeClr>
                </a:solidFill>
              </a:rPr>
              <a:t>numbers</a:t>
            </a:r>
            <a:r>
              <a:rPr lang="nl-BE" sz="2500" dirty="0"/>
              <a:t> = </a:t>
            </a:r>
            <a:r>
              <a:rPr lang="nl-BE" sz="2500" dirty="0">
                <a:solidFill>
                  <a:srgbClr val="00A0AE"/>
                </a:solidFill>
              </a:rPr>
              <a:t>new int[5]</a:t>
            </a:r>
            <a:r>
              <a:rPr lang="nl-BE" sz="2500" dirty="0"/>
              <a:t>;</a:t>
            </a:r>
            <a:endParaRPr lang="nl-NL"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nl-BE" sz="2500" b="1" dirty="0">
                <a:solidFill>
                  <a:srgbClr val="00A0AE"/>
                </a:solidFill>
              </a:rPr>
              <a:t>Initialisatie</a:t>
            </a:r>
            <a:endParaRPr dirty="0"/>
          </a:p>
          <a:p>
            <a:pPr indent="-387350">
              <a:buSzPts val="2500"/>
            </a:pPr>
            <a:r>
              <a:rPr lang="nl-BE" sz="2500" dirty="0"/>
              <a:t>Zorgt voor een array met specifieke lengte (in dit geval 5)</a:t>
            </a:r>
          </a:p>
          <a:p>
            <a:pPr indent="-387350">
              <a:buSzPts val="2500"/>
            </a:pPr>
            <a:r>
              <a:rPr lang="nl-BE" sz="2500" dirty="0"/>
              <a:t>Is noodzakelijk bij een array zonder waarde-initialisatie</a:t>
            </a: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lang="nl-NL" sz="2500" dirty="0"/>
          </a:p>
        </p:txBody>
      </p:sp>
      <p:sp>
        <p:nvSpPr>
          <p:cNvPr id="124" name="Google Shape;124;ga44338dd1b_0_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algn="ctr"/>
            <a:r>
              <a:rPr lang="nl-BE" dirty="0"/>
              <a:t>ARRAY SYNTAX: INITIALISATIE </a:t>
            </a:r>
            <a:endParaRPr lang="nl-NL" dirty="0"/>
          </a:p>
        </p:txBody>
      </p:sp>
      <p:sp>
        <p:nvSpPr>
          <p:cNvPr id="125" name="Google Shape;125;ga44338dd1b_0_14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200"/>
          </a:xfrm>
          <a:prstGeom prst="rect">
            <a:avLst/>
          </a:prstGeom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nl-BE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1671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44338dd1b_0_14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spcFirstLastPara="1" wrap="square" lIns="432000" tIns="252000" rIns="432000" bIns="144000" anchor="t" anchorCtr="0">
            <a:noAutofit/>
          </a:bodyPr>
          <a:lstStyle/>
          <a:p>
            <a:pPr marL="0" indent="0">
              <a:buNone/>
            </a:pPr>
            <a:r>
              <a:rPr lang="nl-BE" sz="2500" dirty="0">
                <a:solidFill>
                  <a:schemeClr val="accent6">
                    <a:lumMod val="10000"/>
                  </a:schemeClr>
                </a:solidFill>
              </a:rPr>
              <a:t>int[]</a:t>
            </a:r>
            <a:r>
              <a:rPr lang="nl-BE" sz="2500" dirty="0"/>
              <a:t> </a:t>
            </a:r>
            <a:r>
              <a:rPr lang="nl-BE" sz="2500" dirty="0" err="1">
                <a:solidFill>
                  <a:schemeClr val="accent6">
                    <a:lumMod val="10000"/>
                  </a:schemeClr>
                </a:solidFill>
              </a:rPr>
              <a:t>numbers</a:t>
            </a:r>
            <a:r>
              <a:rPr lang="nl-BE" sz="2500" dirty="0"/>
              <a:t> = </a:t>
            </a:r>
            <a:r>
              <a:rPr lang="nl-BE" sz="2500" dirty="0">
                <a:solidFill>
                  <a:schemeClr val="accent6">
                    <a:lumMod val="10000"/>
                  </a:schemeClr>
                </a:solidFill>
              </a:rPr>
              <a:t>new int[]</a:t>
            </a:r>
            <a:r>
              <a:rPr lang="nl-BE" sz="2500" dirty="0">
                <a:solidFill>
                  <a:srgbClr val="00A0AE"/>
                </a:solidFill>
              </a:rPr>
              <a:t> {4, 8, 15, 20, 23}</a:t>
            </a:r>
            <a:r>
              <a:rPr lang="nl-BE" sz="2500" dirty="0"/>
              <a:t>;</a:t>
            </a:r>
            <a:endParaRPr lang="nl-NL" dirty="0"/>
          </a:p>
          <a:p>
            <a:pPr marL="0" indent="0">
              <a:buNone/>
            </a:pPr>
            <a:endParaRPr lang="nl-BE" sz="2500"/>
          </a:p>
          <a:p>
            <a:pPr marL="0" indent="0">
              <a:buNone/>
            </a:pPr>
            <a:r>
              <a:rPr lang="nl-BE" sz="2500" b="1" dirty="0">
                <a:solidFill>
                  <a:srgbClr val="00A0AE"/>
                </a:solidFill>
              </a:rPr>
              <a:t>Andere manier van initialisatie</a:t>
            </a:r>
            <a:endParaRPr dirty="0"/>
          </a:p>
          <a:p>
            <a:pPr indent="-387350">
              <a:buSzPts val="2500"/>
            </a:pPr>
            <a:r>
              <a:rPr lang="nl-BE" sz="2500" dirty="0"/>
              <a:t>Zorgt voor een array met specifieke lengte (in dit geval 5) met daarin reeds waardes.</a:t>
            </a:r>
          </a:p>
          <a:p>
            <a:pPr marL="0" indent="0">
              <a:buNone/>
            </a:pPr>
            <a:endParaRPr lang="nl-BE" sz="2500"/>
          </a:p>
          <a:p>
            <a:pPr marL="0" indent="0">
              <a:buNone/>
            </a:pPr>
            <a:r>
              <a:rPr lang="nl-BE" sz="2500" b="1" dirty="0">
                <a:solidFill>
                  <a:srgbClr val="EC4B2F"/>
                </a:solidFill>
              </a:rPr>
              <a:t>Voorbeeld met stringwaardes:</a:t>
            </a:r>
          </a:p>
          <a:p>
            <a:pPr marL="0" indent="0">
              <a:buNone/>
            </a:pPr>
            <a:r>
              <a:rPr lang="nl-BE" sz="2500" dirty="0"/>
              <a:t>string[] </a:t>
            </a:r>
            <a:r>
              <a:rPr lang="nl-BE" sz="2500" dirty="0" err="1"/>
              <a:t>names</a:t>
            </a:r>
            <a:r>
              <a:rPr lang="nl-BE" sz="2500" dirty="0"/>
              <a:t> = new string[] { "Jan", "Marie", "Jef" };</a:t>
            </a:r>
            <a:endParaRPr lang="nl-NL" dirty="0"/>
          </a:p>
          <a:p>
            <a:pPr marL="0" indent="0">
              <a:buNone/>
            </a:pPr>
            <a:endParaRPr lang="nl-BE" sz="2500" dirty="0"/>
          </a:p>
          <a:p>
            <a:pPr marL="0" indent="0">
              <a:buNone/>
            </a:pPr>
            <a:endParaRPr lang="nl-NL" sz="2500"/>
          </a:p>
        </p:txBody>
      </p:sp>
      <p:sp>
        <p:nvSpPr>
          <p:cNvPr id="124" name="Google Shape;124;ga44338dd1b_0_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algn="ctr"/>
            <a:r>
              <a:rPr lang="nl-BE" dirty="0"/>
              <a:t>ARRAY SYNTAX: INITIALISATIE MET WAARDES </a:t>
            </a:r>
            <a:endParaRPr lang="nl-NL" dirty="0"/>
          </a:p>
        </p:txBody>
      </p:sp>
      <p:sp>
        <p:nvSpPr>
          <p:cNvPr id="125" name="Google Shape;125;ga44338dd1b_0_14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200"/>
          </a:xfrm>
          <a:prstGeom prst="rect">
            <a:avLst/>
          </a:prstGeom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nl-BE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1295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44338dd1b_0_14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spcFirstLastPara="1" wrap="square" lIns="432000" tIns="252000" rIns="432000" bIns="144000" anchor="t" anchorCtr="0">
            <a:noAutofit/>
          </a:bodyPr>
          <a:lstStyle/>
          <a:p>
            <a:pPr marL="0" indent="0">
              <a:buNone/>
            </a:pPr>
            <a:r>
              <a:rPr lang="nl-BE" sz="2500" dirty="0" err="1">
                <a:solidFill>
                  <a:schemeClr val="accent6">
                    <a:lumMod val="10000"/>
                  </a:schemeClr>
                </a:solidFill>
              </a:rPr>
              <a:t>numbers</a:t>
            </a:r>
            <a:r>
              <a:rPr lang="nl-BE" sz="2500" dirty="0">
                <a:solidFill>
                  <a:schemeClr val="accent6">
                    <a:lumMod val="10000"/>
                  </a:schemeClr>
                </a:solidFill>
              </a:rPr>
              <a:t>[0] = 4;</a:t>
            </a:r>
          </a:p>
          <a:p>
            <a:pPr marL="0" indent="0">
              <a:buNone/>
            </a:pPr>
            <a:r>
              <a:rPr lang="nl-BE" sz="2500" dirty="0" err="1">
                <a:solidFill>
                  <a:schemeClr val="accent6">
                    <a:lumMod val="10000"/>
                  </a:schemeClr>
                </a:solidFill>
              </a:rPr>
              <a:t>numbers</a:t>
            </a:r>
            <a:r>
              <a:rPr lang="nl-BE" sz="2500" dirty="0">
                <a:solidFill>
                  <a:schemeClr val="accent6">
                    <a:lumMod val="10000"/>
                  </a:schemeClr>
                </a:solidFill>
              </a:rPr>
              <a:t>[1] = 8;</a:t>
            </a:r>
          </a:p>
          <a:p>
            <a:pPr marL="0" indent="0">
              <a:buNone/>
            </a:pPr>
            <a:r>
              <a:rPr lang="nl-BE" sz="2500" dirty="0" err="1">
                <a:solidFill>
                  <a:schemeClr val="accent6">
                    <a:lumMod val="10000"/>
                  </a:schemeClr>
                </a:solidFill>
              </a:rPr>
              <a:t>numbers</a:t>
            </a:r>
            <a:r>
              <a:rPr lang="nl-BE" sz="2500" dirty="0">
                <a:solidFill>
                  <a:schemeClr val="accent6">
                    <a:lumMod val="10000"/>
                  </a:schemeClr>
                </a:solidFill>
              </a:rPr>
              <a:t>[2] = 15;</a:t>
            </a:r>
            <a:endParaRPr lang="nl-BE" dirty="0">
              <a:solidFill>
                <a:schemeClr val="accent6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nl-BE" sz="2500" dirty="0" err="1">
                <a:solidFill>
                  <a:schemeClr val="accent6">
                    <a:lumMod val="10000"/>
                  </a:schemeClr>
                </a:solidFill>
              </a:rPr>
              <a:t>numbers</a:t>
            </a:r>
            <a:r>
              <a:rPr lang="nl-BE" sz="2500" dirty="0">
                <a:solidFill>
                  <a:schemeClr val="accent6">
                    <a:lumMod val="10000"/>
                  </a:schemeClr>
                </a:solidFill>
              </a:rPr>
              <a:t>[3] = 20;</a:t>
            </a:r>
            <a:endParaRPr lang="nl-BE" dirty="0">
              <a:solidFill>
                <a:schemeClr val="accent6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nl-BE" sz="2500" dirty="0" err="1">
                <a:solidFill>
                  <a:schemeClr val="accent6">
                    <a:lumMod val="10000"/>
                  </a:schemeClr>
                </a:solidFill>
              </a:rPr>
              <a:t>numbers</a:t>
            </a:r>
            <a:r>
              <a:rPr lang="nl-BE" sz="2500" dirty="0">
                <a:solidFill>
                  <a:schemeClr val="accent6">
                    <a:lumMod val="10000"/>
                  </a:schemeClr>
                </a:solidFill>
              </a:rPr>
              <a:t>[4] = 23;</a:t>
            </a:r>
            <a:endParaRPr lang="nl-BE" dirty="0">
              <a:solidFill>
                <a:schemeClr val="accent6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nl-BE" sz="2500"/>
          </a:p>
          <a:p>
            <a:pPr marL="0" lvl="0" indent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nl-BE" sz="2500" b="1" dirty="0">
                <a:solidFill>
                  <a:srgbClr val="00A0AE"/>
                </a:solidFill>
              </a:rPr>
              <a:t>Indexering</a:t>
            </a:r>
            <a:endParaRPr dirty="0"/>
          </a:p>
          <a:p>
            <a:pPr indent="-387350">
              <a:buSzPts val="2500"/>
            </a:pPr>
            <a:r>
              <a:rPr lang="nl-BE" sz="2500" dirty="0"/>
              <a:t>We kunnen waarden in de array instellen via hun </a:t>
            </a:r>
            <a:r>
              <a:rPr lang="nl-BE" sz="2500" dirty="0">
                <a:solidFill>
                  <a:srgbClr val="EC4B2F"/>
                </a:solidFill>
              </a:rPr>
              <a:t>index</a:t>
            </a:r>
          </a:p>
          <a:p>
            <a:pPr indent="-387350">
              <a:buSzPts val="2500"/>
            </a:pPr>
            <a:r>
              <a:rPr lang="nl-BE" sz="2500" dirty="0">
                <a:solidFill>
                  <a:schemeClr val="accent6">
                    <a:lumMod val="10000"/>
                  </a:schemeClr>
                </a:solidFill>
              </a:rPr>
              <a:t>Eerste plaats = index 0</a:t>
            </a: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lang="nl-BE" sz="25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lang="nl-BE" sz="2500"/>
          </a:p>
          <a:p>
            <a:pPr marL="0" indent="0">
              <a:buNone/>
            </a:pPr>
            <a:endParaRPr lang="nl-NL" sz="2500"/>
          </a:p>
        </p:txBody>
      </p:sp>
      <p:sp>
        <p:nvSpPr>
          <p:cNvPr id="124" name="Google Shape;124;ga44338dd1b_0_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algn="ctr"/>
            <a:r>
              <a:rPr lang="nl-BE" dirty="0"/>
              <a:t>ARRAY EN INDEXERING</a:t>
            </a:r>
            <a:endParaRPr lang="nl-NL" dirty="0"/>
          </a:p>
        </p:txBody>
      </p:sp>
      <p:sp>
        <p:nvSpPr>
          <p:cNvPr id="125" name="Google Shape;125;ga44338dd1b_0_14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200"/>
          </a:xfrm>
          <a:prstGeom prst="rect">
            <a:avLst/>
          </a:prstGeom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nl-BE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9516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44338dd1b_0_14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spcFirstLastPara="1" wrap="square" lIns="432000" tIns="252000" rIns="432000" bIns="144000" anchor="t" anchorCtr="0">
            <a:noAutofit/>
          </a:bodyPr>
          <a:lstStyle/>
          <a:p>
            <a:pPr marL="0" indent="0">
              <a:buNone/>
            </a:pPr>
            <a:r>
              <a:rPr lang="nl-BE" sz="2500" dirty="0">
                <a:solidFill>
                  <a:schemeClr val="accent6">
                    <a:lumMod val="10000"/>
                  </a:schemeClr>
                </a:solidFill>
              </a:rPr>
              <a:t>int </a:t>
            </a:r>
            <a:r>
              <a:rPr lang="nl-BE" sz="2500" dirty="0" err="1">
                <a:solidFill>
                  <a:schemeClr val="accent6">
                    <a:lumMod val="10000"/>
                  </a:schemeClr>
                </a:solidFill>
              </a:rPr>
              <a:t>tweedeGetal</a:t>
            </a:r>
            <a:r>
              <a:rPr lang="nl-BE" sz="2500" dirty="0">
                <a:solidFill>
                  <a:schemeClr val="accent6">
                    <a:lumMod val="10000"/>
                  </a:schemeClr>
                </a:solidFill>
              </a:rPr>
              <a:t> = </a:t>
            </a:r>
            <a:r>
              <a:rPr lang="nl-BE" sz="2500" dirty="0" err="1">
                <a:solidFill>
                  <a:schemeClr val="accent6">
                    <a:lumMod val="10000"/>
                  </a:schemeClr>
                </a:solidFill>
              </a:rPr>
              <a:t>numbers</a:t>
            </a:r>
            <a:r>
              <a:rPr lang="nl-BE" sz="2500" dirty="0">
                <a:solidFill>
                  <a:schemeClr val="accent6">
                    <a:lumMod val="10000"/>
                  </a:schemeClr>
                </a:solidFill>
              </a:rPr>
              <a:t>[1];</a:t>
            </a:r>
          </a:p>
          <a:p>
            <a:pPr marL="0" indent="0">
              <a:buNone/>
            </a:pPr>
            <a:endParaRPr lang="nl-BE" sz="2500"/>
          </a:p>
          <a:p>
            <a:pPr marL="0" lvl="0" indent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nl-BE" sz="2500" b="1" dirty="0">
                <a:solidFill>
                  <a:srgbClr val="00A0AE"/>
                </a:solidFill>
              </a:rPr>
              <a:t>Indexering</a:t>
            </a:r>
            <a:endParaRPr dirty="0"/>
          </a:p>
          <a:p>
            <a:pPr indent="-387350">
              <a:buSzPts val="2500"/>
            </a:pPr>
            <a:r>
              <a:rPr lang="nl-BE" sz="2500" dirty="0"/>
              <a:t>We kunnen waarden in de array aanspreken en ophalen via hun </a:t>
            </a:r>
            <a:r>
              <a:rPr lang="nl-BE" sz="2500" dirty="0">
                <a:solidFill>
                  <a:srgbClr val="EC4B2F"/>
                </a:solidFill>
              </a:rPr>
              <a:t>index</a:t>
            </a:r>
          </a:p>
          <a:p>
            <a:pPr indent="-387350">
              <a:buSzPts val="2500"/>
            </a:pPr>
            <a:r>
              <a:rPr lang="nl-BE" sz="2500" dirty="0">
                <a:solidFill>
                  <a:schemeClr val="accent6">
                    <a:lumMod val="10000"/>
                  </a:schemeClr>
                </a:solidFill>
              </a:rPr>
              <a:t>Tweede plaats = index 1</a:t>
            </a: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lang="nl-BE" sz="25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lang="nl-BE" sz="2500"/>
          </a:p>
          <a:p>
            <a:pPr marL="0" indent="0">
              <a:buNone/>
            </a:pPr>
            <a:endParaRPr lang="nl-NL" sz="2500"/>
          </a:p>
        </p:txBody>
      </p:sp>
      <p:sp>
        <p:nvSpPr>
          <p:cNvPr id="124" name="Google Shape;124;ga44338dd1b_0_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algn="ctr"/>
            <a:r>
              <a:rPr lang="nl-BE" dirty="0"/>
              <a:t>ARRAY SYNTAX</a:t>
            </a:r>
            <a:endParaRPr lang="nl-NL" dirty="0"/>
          </a:p>
        </p:txBody>
      </p:sp>
      <p:sp>
        <p:nvSpPr>
          <p:cNvPr id="125" name="Google Shape;125;ga44338dd1b_0_14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200"/>
          </a:xfrm>
          <a:prstGeom prst="rect">
            <a:avLst/>
          </a:prstGeom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nl-BE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3970206"/>
      </p:ext>
    </p:extLst>
  </p:cSld>
  <p:clrMapOvr>
    <a:masterClrMapping/>
  </p:clrMapOvr>
</p:sld>
</file>

<file path=ppt/theme/theme1.xml><?xml version="1.0" encoding="utf-8"?>
<a:theme xmlns:a="http://schemas.openxmlformats.org/drawingml/2006/main" name="TM_presentatie_eng">
  <a:themeElements>
    <a:clrScheme name="Lessius">
      <a:dk1>
        <a:srgbClr val="003C72"/>
      </a:dk1>
      <a:lt1>
        <a:srgbClr val="FFFFFF"/>
      </a:lt1>
      <a:dk2>
        <a:srgbClr val="003C72"/>
      </a:dk2>
      <a:lt2>
        <a:srgbClr val="FFFFFF"/>
      </a:lt2>
      <a:accent1>
        <a:srgbClr val="00A9E5"/>
      </a:accent1>
      <a:accent2>
        <a:srgbClr val="67CBEF"/>
      </a:accent2>
      <a:accent3>
        <a:srgbClr val="CCEEFA"/>
      </a:accent3>
      <a:accent4>
        <a:srgbClr val="406D96"/>
      </a:accent4>
      <a:accent5>
        <a:srgbClr val="7F9DB9"/>
      </a:accent5>
      <a:accent6>
        <a:srgbClr val="BECEDD"/>
      </a:accent6>
      <a:hlink>
        <a:srgbClr val="118EFF"/>
      </a:hlink>
      <a:folHlink>
        <a:srgbClr val="703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747</Words>
  <Application>Microsoft Office PowerPoint</Application>
  <PresentationFormat>Diavoorstelling (4:3)</PresentationFormat>
  <Paragraphs>217</Paragraphs>
  <Slides>24</Slides>
  <Notes>21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24</vt:i4>
      </vt:variant>
    </vt:vector>
  </HeadingPairs>
  <TitlesOfParts>
    <vt:vector size="29" baseType="lpstr">
      <vt:lpstr>Arial</vt:lpstr>
      <vt:lpstr>Calibri</vt:lpstr>
      <vt:lpstr>Trebuchet MS</vt:lpstr>
      <vt:lpstr>Verdana</vt:lpstr>
      <vt:lpstr>TM_presentatie_eng</vt:lpstr>
      <vt:lpstr>INLEIDING TOT PROGRAMMEREN</vt:lpstr>
      <vt:lpstr>WAT IS EEN COLLECTIE?</vt:lpstr>
      <vt:lpstr>VOORBEELD</vt:lpstr>
      <vt:lpstr>SOORTEN</vt:lpstr>
      <vt:lpstr>ARRAY SYNTAX: DECLARATIE</vt:lpstr>
      <vt:lpstr>ARRAY SYNTAX: INITIALISATIE </vt:lpstr>
      <vt:lpstr>ARRAY SYNTAX: INITIALISATIE MET WAARDES </vt:lpstr>
      <vt:lpstr>ARRAY EN INDEXERING</vt:lpstr>
      <vt:lpstr>ARRAY SYNTAX</vt:lpstr>
      <vt:lpstr>LOOPEN MET ARRAYS</vt:lpstr>
      <vt:lpstr>LOOPEN MET ARRAYS</vt:lpstr>
      <vt:lpstr>LOOPEN MET ARRAYS</vt:lpstr>
      <vt:lpstr>ARRAY METHODS</vt:lpstr>
      <vt:lpstr>ARRAY METHODS</vt:lpstr>
      <vt:lpstr>SOORTEN</vt:lpstr>
      <vt:lpstr>LIST SYNTAX</vt:lpstr>
      <vt:lpstr>LIST SYNTAX</vt:lpstr>
      <vt:lpstr>LIST SYNTAX</vt:lpstr>
      <vt:lpstr>LIST SYNTAX</vt:lpstr>
      <vt:lpstr>LIST SYNTAX</vt:lpstr>
      <vt:lpstr>LOOPEN MET LISTS</vt:lpstr>
      <vt:lpstr>LIST METHODS</vt:lpstr>
      <vt:lpstr>LIST VOORBEELDEN</vt:lpstr>
      <vt:lpstr>OEFENINGEN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INLEIDING TOT PROGRAMMEREN</dc:title>
  <dc:creator>Miranda Decabooter</dc:creator>
  <cp:lastModifiedBy>Matthias Claessen</cp:lastModifiedBy>
  <cp:revision>381</cp:revision>
  <dcterms:created xsi:type="dcterms:W3CDTF">2016-09-05T09:03:02Z</dcterms:created>
  <dcterms:modified xsi:type="dcterms:W3CDTF">2022-10-13T10:10:39Z</dcterms:modified>
</cp:coreProperties>
</file>