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infP5LvPlZYNRGXRcSTBXURLJ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41FD4-87E3-8EED-52D3-12623256D028}" v="3" dt="2022-10-19T21:16:35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58ede04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d58ede043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ad58ede043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d58ede04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d58ede04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ad58ede043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d58ede04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d58ede043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d58ede043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d58ede04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d58ede04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ad58ede043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d58ede04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d58ede04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d58ede043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d58ede04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d58ede043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ad58ede043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d58ede04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d58ede043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ad58ede043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d58ede04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d58ede043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ad58ede043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32cd22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32cd226c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a32cd226c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2cd226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2cd226c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a32cd226c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2cd226c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32cd226c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a32cd226c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2cd226c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32cd226c7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a32cd226c7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2cd226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2cd226c7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a32cd226c7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d58ede0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d58ede04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ad58ede04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d58ede04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d58ede043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ad58ede043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Basic">
  <p:cSld name="Title | Basic">
    <p:bg>
      <p:bgPr>
        <a:solidFill>
          <a:srgbClr val="00A0AE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8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25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75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50"/>
              <a:buFont typeface="Trebuchet MS"/>
              <a:buNone/>
              <a:defRPr sz="285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pic>
        <p:nvPicPr>
          <p:cNvPr id="25" name="Google Shape;25;p38" descr="TM_logo_vignet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01" y="360000"/>
            <a:ext cx="1617865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8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00A0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8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8" descr="image_previ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300" y="6192000"/>
            <a:ext cx="854174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Basic">
  <p:cSld name="Content | Basic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/>
            </a:lvl1pPr>
            <a:lvl2pPr marL="914400" lvl="1" indent="-3476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75"/>
              <a:buChar char="−"/>
              <a:defRPr sz="1875"/>
            </a:lvl2pPr>
            <a:lvl3pPr marL="1371600" lvl="2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•"/>
              <a:defRPr sz="1725"/>
            </a:lvl3pPr>
            <a:lvl4pPr marL="1828800" lvl="3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»"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75"/>
              <a:buNone/>
              <a:defRPr sz="1275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  <a:defRPr>
                <a:solidFill>
                  <a:srgbClr val="00A0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40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4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2 Columns">
  <p:cSld name="Content |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ctr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41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41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5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0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body" idx="3"/>
          </p:nvPr>
        </p:nvSpPr>
        <p:spPr>
          <a:xfrm>
            <a:off x="4716032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25200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4"/>
          </p:nvPr>
        </p:nvSpPr>
        <p:spPr>
          <a:xfrm>
            <a:off x="4716032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5200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cxnSp>
        <p:nvCxnSpPr>
          <p:cNvPr id="49" name="Google Shape;49;p42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42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Picture &amp; Content">
  <p:cSld name="Content | 1 Picture &amp;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>
            <a:spLocks noGrp="1"/>
          </p:cNvSpPr>
          <p:nvPr>
            <p:ph type="body" idx="1"/>
          </p:nvPr>
        </p:nvSpPr>
        <p:spPr>
          <a:xfrm>
            <a:off x="3857621" y="1152000"/>
            <a:ext cx="5072098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0" bIns="1440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0C6DD"/>
              </a:buClr>
              <a:buSzPts val="2700"/>
              <a:buFont typeface="Trebuchet MS"/>
              <a:buNone/>
              <a:defRPr>
                <a:solidFill>
                  <a:srgbClr val="50C6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" name="Google Shape;56;p43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43"/>
          <p:cNvSpPr>
            <a:spLocks noGrp="1"/>
          </p:cNvSpPr>
          <p:nvPr>
            <p:ph type="pic" idx="2"/>
          </p:nvPr>
        </p:nvSpPr>
        <p:spPr>
          <a:xfrm>
            <a:off x="180000" y="1152000"/>
            <a:ext cx="3428992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Verdana"/>
              <a:buNone/>
              <a:defRPr sz="7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No title">
  <p:cSld name="Content | No 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body" idx="1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>
                <a:solidFill>
                  <a:srgbClr val="000000"/>
                </a:solidFill>
              </a:defRPr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>
                <a:solidFill>
                  <a:srgbClr val="000000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2861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Char char="»"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Big picture">
  <p:cSld name="Content | 1 Big pictur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>
            <a:spLocks noGrp="1"/>
          </p:cNvSpPr>
          <p:nvPr>
            <p:ph type="pic" idx="2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illustratie en tekst" type="clipArtAndTx">
  <p:cSld name="CLIPART_AND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>
            <a:spLocks noGrp="1"/>
          </p:cNvSpPr>
          <p:nvPr>
            <p:ph type="clipArt" idx="2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6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25" b="0" i="0" u="none" strike="noStrike" cap="none">
                <a:solidFill>
                  <a:srgbClr val="00A0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 sz="2700" b="1" i="0" u="none" strike="noStrike" cap="non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marR="0" lvl="0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86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75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36" descr="tm_rgb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50342" y="5976000"/>
            <a:ext cx="1237557" cy="8645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nl-BE" sz="3200"/>
              <a:t>STRING METHODES – C#</a:t>
            </a:r>
            <a:endParaRPr sz="3200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nl-BE" sz="3800"/>
              <a:t>INLEIDING TOT PROGRAMMEREN</a:t>
            </a:r>
            <a:endParaRPr sz="3800"/>
          </a:p>
        </p:txBody>
      </p:sp>
      <p:sp>
        <p:nvSpPr>
          <p:cNvPr id="84" name="Google Shape;84;p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58ede043_0_2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PadLeft(lengte)</a:t>
            </a:r>
            <a:endParaRPr sz="2500">
              <a:solidFill>
                <a:srgbClr val="EC4B2F"/>
              </a:solidFill>
            </a:endParaRPr>
          </a:p>
          <a:p>
            <a:pPr marL="457200" lvl="0" indent="-357187" algn="l" rtl="0">
              <a:spcBef>
                <a:spcPts val="300"/>
              </a:spcBef>
              <a:spcAft>
                <a:spcPts val="0"/>
              </a:spcAft>
              <a:buSzPts val="2025"/>
              <a:buChar char="-"/>
            </a:pPr>
            <a:r>
              <a:rPr lang="nl-BE"/>
              <a:t>Lijnt de stringwaarde rechts uit.</a:t>
            </a:r>
            <a:endParaRPr/>
          </a:p>
          <a:p>
            <a:pPr marL="457200" lvl="0" indent="-357187" algn="l" rtl="0">
              <a:spcBef>
                <a:spcPts val="0"/>
              </a:spcBef>
              <a:spcAft>
                <a:spcPts val="0"/>
              </a:spcAft>
              <a:buSzPts val="2025"/>
              <a:buChar char="-"/>
            </a:pPr>
            <a:r>
              <a:rPr lang="nl-BE"/>
              <a:t>Indien nodig worden er links spaties (padding) toegevoegd tot de totale lengte gelijk is aan </a:t>
            </a:r>
            <a:r>
              <a:rPr lang="nl-BE">
                <a:solidFill>
                  <a:srgbClr val="00A0AE"/>
                </a:solidFill>
              </a:rPr>
              <a:t>lengte</a:t>
            </a:r>
            <a:endParaRPr>
              <a:solidFill>
                <a:srgbClr val="00A0AE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>
                <a:solidFill>
                  <a:srgbClr val="EC4B2F"/>
                </a:solidFill>
              </a:rPr>
              <a:t>PadLeft(lengte, karakter)</a:t>
            </a:r>
            <a:endParaRPr>
              <a:solidFill>
                <a:srgbClr val="EC4B2F"/>
              </a:solidFill>
            </a:endParaRPr>
          </a:p>
          <a:p>
            <a:pPr marL="457200" lvl="0" indent="-357187" algn="l" rtl="0">
              <a:spcBef>
                <a:spcPts val="300"/>
              </a:spcBef>
              <a:spcAft>
                <a:spcPts val="0"/>
              </a:spcAft>
              <a:buSzPts val="2025"/>
              <a:buChar char="-"/>
            </a:pPr>
            <a:r>
              <a:rPr lang="nl-BE"/>
              <a:t>Lijnt de stringwaarde rechts uit.</a:t>
            </a:r>
            <a:endParaRPr/>
          </a:p>
          <a:p>
            <a:pPr marL="457200" lvl="0" indent="-357187" algn="l" rtl="0">
              <a:spcBef>
                <a:spcPts val="0"/>
              </a:spcBef>
              <a:spcAft>
                <a:spcPts val="0"/>
              </a:spcAft>
              <a:buSzPts val="2025"/>
              <a:buChar char="-"/>
            </a:pPr>
            <a:r>
              <a:rPr lang="nl-BE"/>
              <a:t>Indien nodig worden er links het karakter (padding) toegevoegd tot de totale lengte gelijk is aan </a:t>
            </a:r>
            <a:r>
              <a:rPr lang="nl-BE">
                <a:solidFill>
                  <a:srgbClr val="00A0AE"/>
                </a:solidFill>
              </a:rPr>
              <a:t>lengte</a:t>
            </a:r>
            <a:endParaRPr>
              <a:solidFill>
                <a:srgbClr val="00A0AE"/>
              </a:solidFill>
            </a:endParaRPr>
          </a:p>
          <a:p>
            <a:pPr marL="457200" lvl="0" indent="-357187" algn="l" rtl="0">
              <a:spcBef>
                <a:spcPts val="0"/>
              </a:spcBef>
              <a:spcAft>
                <a:spcPts val="0"/>
              </a:spcAft>
              <a:buSzPts val="2025"/>
              <a:buChar char="-"/>
            </a:pPr>
            <a:r>
              <a:rPr lang="nl-BE">
                <a:solidFill>
                  <a:srgbClr val="00A0AE"/>
                </a:solidFill>
              </a:rPr>
              <a:t>Karakter </a:t>
            </a:r>
            <a:r>
              <a:rPr lang="nl-BE"/>
              <a:t>moet van het datatype char zijn </a:t>
            </a:r>
            <a:endParaRPr/>
          </a:p>
        </p:txBody>
      </p:sp>
      <p:sp>
        <p:nvSpPr>
          <p:cNvPr id="168" name="Google Shape;168;gad58ede043_0_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PADLEFT()</a:t>
            </a:r>
            <a:endParaRPr/>
          </a:p>
        </p:txBody>
      </p:sp>
      <p:sp>
        <p:nvSpPr>
          <p:cNvPr id="169" name="Google Shape;169;gad58ede043_0_2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58ede043_0_33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ad58ede043_0_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PADLEFT()</a:t>
            </a:r>
            <a:endParaRPr/>
          </a:p>
        </p:txBody>
      </p:sp>
      <p:sp>
        <p:nvSpPr>
          <p:cNvPr id="177" name="Google Shape;177;gad58ede043_0_3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  <p:pic>
        <p:nvPicPr>
          <p:cNvPr id="178" name="Google Shape;178;gad58ede043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90275"/>
            <a:ext cx="54197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ad58ede043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200" y="1361725"/>
            <a:ext cx="37338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ad58ede043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3839088"/>
            <a:ext cx="61817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ad58ede043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9700" y="4835400"/>
            <a:ext cx="3554295" cy="97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gad58ede043_0_33"/>
          <p:cNvCxnSpPr>
            <a:stCxn id="175" idx="1"/>
          </p:cNvCxnSpPr>
          <p:nvPr/>
        </p:nvCxnSpPr>
        <p:spPr>
          <a:xfrm>
            <a:off x="0" y="33660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d58ede043_0_4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PadRight(lengte)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Lijnt de stringwaarde links uit.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Indien nodig worden er rechts spaties (padding) toegevoegd tot de totale lengte gelijk is aan </a:t>
            </a:r>
            <a:r>
              <a:rPr lang="nl-BE" sz="2500">
                <a:solidFill>
                  <a:srgbClr val="00A0AE"/>
                </a:solidFill>
              </a:rPr>
              <a:t>lengte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PadRight(lengte, karakter)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Lijnt de stringwaarde links uit.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Indien nodig worden er rechts het karakter (padding) toegevoegd tot de totale lengte gelijk is aan </a:t>
            </a:r>
            <a:r>
              <a:rPr lang="nl-BE" sz="2500">
                <a:solidFill>
                  <a:srgbClr val="00A0AE"/>
                </a:solidFill>
              </a:rPr>
              <a:t>lengte</a:t>
            </a:r>
            <a:endParaRPr sz="2500">
              <a:solidFill>
                <a:srgbClr val="00A0AE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>
                <a:solidFill>
                  <a:srgbClr val="00A0AE"/>
                </a:solidFill>
              </a:rPr>
              <a:t>Karakter </a:t>
            </a:r>
            <a:r>
              <a:rPr lang="nl-BE" sz="2500"/>
              <a:t>moet van het datatype char zijn </a:t>
            </a:r>
            <a:endParaRPr sz="2500"/>
          </a:p>
        </p:txBody>
      </p:sp>
      <p:sp>
        <p:nvSpPr>
          <p:cNvPr id="189" name="Google Shape;189;gad58ede043_0_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PADRIGHT()</a:t>
            </a:r>
            <a:endParaRPr/>
          </a:p>
        </p:txBody>
      </p:sp>
      <p:sp>
        <p:nvSpPr>
          <p:cNvPr id="190" name="Google Shape;190;gad58ede043_0_4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d58ede043_0_58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Geeft positie terug indien gevonden en anders -1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IndexOf(zoekstring)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Geef eerste positie weer van </a:t>
            </a:r>
            <a:r>
              <a:rPr lang="nl-BE" sz="2500">
                <a:solidFill>
                  <a:srgbClr val="00A0AE"/>
                </a:solidFill>
              </a:rPr>
              <a:t>zoekstring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IndexOf(zoekstring, startpositie)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Geef eerste positie weer van </a:t>
            </a:r>
            <a:r>
              <a:rPr lang="nl-BE" sz="2500">
                <a:solidFill>
                  <a:srgbClr val="00A0AE"/>
                </a:solidFill>
              </a:rPr>
              <a:t>zoekstring </a:t>
            </a:r>
            <a:r>
              <a:rPr lang="nl-BE" sz="2500"/>
              <a:t>na </a:t>
            </a:r>
            <a:r>
              <a:rPr lang="nl-BE" sz="2500">
                <a:solidFill>
                  <a:srgbClr val="00A0AE"/>
                </a:solidFill>
              </a:rPr>
              <a:t>startpositie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IndexOf(zoekstring, startpositie, lengte)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Geef eerste positie weer van </a:t>
            </a:r>
            <a:r>
              <a:rPr lang="nl-BE" sz="2500">
                <a:solidFill>
                  <a:srgbClr val="00A0AE"/>
                </a:solidFill>
              </a:rPr>
              <a:t>zoekstring </a:t>
            </a:r>
            <a:r>
              <a:rPr lang="nl-BE" sz="2500"/>
              <a:t>in zoekzone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zoekzone = vanaf </a:t>
            </a:r>
            <a:r>
              <a:rPr lang="nl-BE" sz="2500">
                <a:solidFill>
                  <a:srgbClr val="00A0AE"/>
                </a:solidFill>
              </a:rPr>
              <a:t>startpositie </a:t>
            </a:r>
            <a:r>
              <a:rPr lang="nl-BE" sz="2500"/>
              <a:t>met </a:t>
            </a:r>
            <a:r>
              <a:rPr lang="nl-BE" sz="2500">
                <a:solidFill>
                  <a:srgbClr val="00A0AE"/>
                </a:solidFill>
              </a:rPr>
              <a:t>lengte</a:t>
            </a: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>
              <a:solidFill>
                <a:srgbClr val="00A0AE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97" name="Google Shape;197;gad58ede043_0_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INDEXOF()</a:t>
            </a:r>
            <a:endParaRPr/>
          </a:p>
        </p:txBody>
      </p:sp>
      <p:sp>
        <p:nvSpPr>
          <p:cNvPr id="198" name="Google Shape;198;gad58ede043_0_5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d58ede043_0_65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ad58ede043_0_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INDEXOF()</a:t>
            </a:r>
            <a:endParaRPr/>
          </a:p>
        </p:txBody>
      </p:sp>
      <p:sp>
        <p:nvSpPr>
          <p:cNvPr id="206" name="Google Shape;206;gad58ede043_0_6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  <p:pic>
        <p:nvPicPr>
          <p:cNvPr id="207" name="Google Shape;207;gad58ede043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00" y="1240000"/>
            <a:ext cx="5651025" cy="21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ad58ede043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400" y="1821725"/>
            <a:ext cx="4117099" cy="7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ad58ede043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" y="3907000"/>
            <a:ext cx="5808974" cy="18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ad58ede043_0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5525" y="3953525"/>
            <a:ext cx="4398475" cy="8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gad58ede043_0_65"/>
          <p:cNvCxnSpPr/>
          <p:nvPr/>
        </p:nvCxnSpPr>
        <p:spPr>
          <a:xfrm>
            <a:off x="0" y="355298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d58ede043_0_7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200"/>
              <a:t>Geeft positie terug indien gevonden en anders -1</a:t>
            </a:r>
            <a:endParaRPr sz="22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200">
                <a:solidFill>
                  <a:srgbClr val="EC4B2F"/>
                </a:solidFill>
              </a:rPr>
              <a:t>LastIndexOf(zoekstring)</a:t>
            </a:r>
            <a:endParaRPr sz="2200">
              <a:solidFill>
                <a:srgbClr val="EC4B2F"/>
              </a:solidFill>
            </a:endParaRPr>
          </a:p>
          <a:p>
            <a:pPr marL="457200" lvl="0" indent="-368300" algn="l" rtl="0">
              <a:spcBef>
                <a:spcPts val="300"/>
              </a:spcBef>
              <a:spcAft>
                <a:spcPts val="0"/>
              </a:spcAft>
              <a:buSzPts val="2200"/>
              <a:buChar char="-"/>
            </a:pPr>
            <a:r>
              <a:rPr lang="nl-BE" sz="2200"/>
              <a:t>Geef laatste positie weer van </a:t>
            </a:r>
            <a:r>
              <a:rPr lang="nl-BE" sz="2200">
                <a:solidFill>
                  <a:srgbClr val="00A0AE"/>
                </a:solidFill>
              </a:rPr>
              <a:t>zoekstring</a:t>
            </a:r>
            <a:endParaRPr sz="2200">
              <a:solidFill>
                <a:srgbClr val="00A0AE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200">
                <a:solidFill>
                  <a:srgbClr val="EC4B2F"/>
                </a:solidFill>
              </a:rPr>
              <a:t>LastIndexOf(zoekstring, startpositie)</a:t>
            </a:r>
            <a:endParaRPr sz="2200">
              <a:solidFill>
                <a:srgbClr val="EC4B2F"/>
              </a:solidFill>
            </a:endParaRPr>
          </a:p>
          <a:p>
            <a:pPr marL="457200" lvl="0" indent="-368300" algn="l" rtl="0">
              <a:spcBef>
                <a:spcPts val="300"/>
              </a:spcBef>
              <a:spcAft>
                <a:spcPts val="0"/>
              </a:spcAft>
              <a:buSzPts val="2200"/>
              <a:buChar char="-"/>
            </a:pPr>
            <a:r>
              <a:rPr lang="nl-BE" sz="2200"/>
              <a:t>Geef laatste positie weer van </a:t>
            </a:r>
            <a:r>
              <a:rPr lang="nl-BE" sz="2200">
                <a:solidFill>
                  <a:srgbClr val="00A0AE"/>
                </a:solidFill>
              </a:rPr>
              <a:t>zoekstring </a:t>
            </a:r>
            <a:r>
              <a:rPr lang="nl-BE" sz="2200"/>
              <a:t>voor </a:t>
            </a:r>
            <a:r>
              <a:rPr lang="nl-BE" sz="2200">
                <a:solidFill>
                  <a:srgbClr val="00A0AE"/>
                </a:solidFill>
              </a:rPr>
              <a:t>startpositie</a:t>
            </a:r>
            <a:endParaRPr sz="2200">
              <a:solidFill>
                <a:srgbClr val="00A0AE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200">
                <a:solidFill>
                  <a:srgbClr val="EC4B2F"/>
                </a:solidFill>
              </a:rPr>
              <a:t>LastIndexOf(zoekstring, startpositie, lengte)</a:t>
            </a:r>
            <a:endParaRPr sz="2200">
              <a:solidFill>
                <a:srgbClr val="EC4B2F"/>
              </a:solidFill>
            </a:endParaRPr>
          </a:p>
          <a:p>
            <a:pPr marL="457200" lvl="0" indent="-368300" algn="l" rtl="0">
              <a:spcBef>
                <a:spcPts val="300"/>
              </a:spcBef>
              <a:spcAft>
                <a:spcPts val="0"/>
              </a:spcAft>
              <a:buSzPts val="2200"/>
              <a:buChar char="-"/>
            </a:pPr>
            <a:r>
              <a:rPr lang="nl-BE" sz="2200"/>
              <a:t>Geef laatste positie weer van </a:t>
            </a:r>
            <a:r>
              <a:rPr lang="nl-BE" sz="2200">
                <a:solidFill>
                  <a:srgbClr val="00A0AE"/>
                </a:solidFill>
              </a:rPr>
              <a:t>zoekstring </a:t>
            </a:r>
            <a:r>
              <a:rPr lang="nl-BE" sz="2200"/>
              <a:t>in zoekzone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nl-BE" sz="2200"/>
              <a:t>zoekzone = voor </a:t>
            </a:r>
            <a:r>
              <a:rPr lang="nl-BE" sz="2200">
                <a:solidFill>
                  <a:srgbClr val="00A0AE"/>
                </a:solidFill>
              </a:rPr>
              <a:t>startpositie </a:t>
            </a:r>
            <a:r>
              <a:rPr lang="nl-BE" sz="2200"/>
              <a:t>met </a:t>
            </a:r>
            <a:r>
              <a:rPr lang="nl-BE" sz="2200">
                <a:solidFill>
                  <a:srgbClr val="00A0AE"/>
                </a:solidFill>
              </a:rPr>
              <a:t>lengte</a:t>
            </a:r>
            <a:endParaRPr sz="2200"/>
          </a:p>
        </p:txBody>
      </p:sp>
      <p:sp>
        <p:nvSpPr>
          <p:cNvPr id="218" name="Google Shape;218;gad58ede043_0_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LASTINDEXOF()</a:t>
            </a:r>
            <a:endParaRPr/>
          </a:p>
        </p:txBody>
      </p:sp>
      <p:sp>
        <p:nvSpPr>
          <p:cNvPr id="219" name="Google Shape;219;gad58ede043_0_7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d58ede043_0_83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ad58ede043_0_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LASTINDEXOF()</a:t>
            </a:r>
            <a:endParaRPr/>
          </a:p>
        </p:txBody>
      </p:sp>
      <p:sp>
        <p:nvSpPr>
          <p:cNvPr id="227" name="Google Shape;227;gad58ede043_0_8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  <p:pic>
        <p:nvPicPr>
          <p:cNvPr id="228" name="Google Shape;228;gad58ede043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7875"/>
            <a:ext cx="5811200" cy="18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ad58ede043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250" y="1596925"/>
            <a:ext cx="3645750" cy="8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ad58ede043_0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547575"/>
            <a:ext cx="5556474" cy="24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ad58ede043_0_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3863" y="4025175"/>
            <a:ext cx="4360137" cy="66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gad58ede043_0_83"/>
          <p:cNvCxnSpPr>
            <a:stCxn id="225" idx="1"/>
            <a:endCxn id="225" idx="3"/>
          </p:cNvCxnSpPr>
          <p:nvPr/>
        </p:nvCxnSpPr>
        <p:spPr>
          <a:xfrm>
            <a:off x="0" y="33660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d58ede043_0_5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Oefeningen String methodes C#</a:t>
            </a:r>
            <a:endParaRPr sz="2500"/>
          </a:p>
        </p:txBody>
      </p:sp>
      <p:sp>
        <p:nvSpPr>
          <p:cNvPr id="239" name="Google Shape;239;gad58ede043_0_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OEFENINGEN</a:t>
            </a:r>
            <a:endParaRPr/>
          </a:p>
        </p:txBody>
      </p:sp>
      <p:sp>
        <p:nvSpPr>
          <p:cNvPr id="240" name="Google Shape;240;gad58ede043_0_5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0" y="1142975"/>
            <a:ext cx="9144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nl-BE" sz="2500"/>
              <a:t>String methodes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Substring()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Insert()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Replace()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Trim()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PadLeft()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PadRight()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IndexOf()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LastIndexOf()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INHOUD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</a:t>
            </a:fld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2cd226c7_0_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String methodes worden altijd </a:t>
            </a:r>
            <a:r>
              <a:rPr lang="nl-BE" sz="2500">
                <a:solidFill>
                  <a:srgbClr val="EC4B2F"/>
                </a:solidFill>
              </a:rPr>
              <a:t>op een string</a:t>
            </a:r>
            <a:r>
              <a:rPr lang="nl-BE" sz="2500"/>
              <a:t> uitgevoerd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String methodes geven </a:t>
            </a:r>
            <a:r>
              <a:rPr lang="nl-BE" sz="2500">
                <a:solidFill>
                  <a:srgbClr val="EC4B2F"/>
                </a:solidFill>
              </a:rPr>
              <a:t>altijd een returnwaarde</a:t>
            </a:r>
            <a:r>
              <a:rPr lang="nl-BE" sz="2500"/>
              <a:t> terug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Niet vergeten returnwaarde op te vangen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a32cd226c7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STRING METHODES</a:t>
            </a:r>
            <a:endParaRPr/>
          </a:p>
        </p:txBody>
      </p:sp>
      <p:sp>
        <p:nvSpPr>
          <p:cNvPr id="101" name="Google Shape;101;ga32cd226c7_0_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2cd226c7_0_7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Substring(startpositie, aantal)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Methode om een </a:t>
            </a:r>
            <a:r>
              <a:rPr lang="nl-BE" sz="2500">
                <a:solidFill>
                  <a:srgbClr val="00A0AE"/>
                </a:solidFill>
              </a:rPr>
              <a:t>aantal</a:t>
            </a:r>
            <a:r>
              <a:rPr lang="nl-BE" sz="2500"/>
              <a:t> karakters uit een string te halen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Vertrekkende van een </a:t>
            </a:r>
            <a:r>
              <a:rPr lang="nl-BE" sz="2500">
                <a:solidFill>
                  <a:srgbClr val="00A0AE"/>
                </a:solidFill>
              </a:rPr>
              <a:t>startpositie (index)</a:t>
            </a:r>
            <a:endParaRPr sz="2500">
              <a:solidFill>
                <a:srgbClr val="00A0AE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Startpositie voor eerste karakter is </a:t>
            </a:r>
            <a:r>
              <a:rPr lang="nl-BE" sz="2500" u="sng"/>
              <a:t>0</a:t>
            </a:r>
            <a:endParaRPr sz="2500" u="sng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Zowel startpositie als aantal kunnen variabelen zijn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08" name="Google Shape;108;ga32cd226c7_0_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SUBSTRING()</a:t>
            </a:r>
            <a:endParaRPr/>
          </a:p>
        </p:txBody>
      </p:sp>
      <p:sp>
        <p:nvSpPr>
          <p:cNvPr id="109" name="Google Shape;109;ga32cd226c7_0_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  <p:pic>
        <p:nvPicPr>
          <p:cNvPr id="110" name="Google Shape;110;ga32cd226c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3628500"/>
            <a:ext cx="7418650" cy="23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32cd226c7_0_1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Substring(startpositie)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Substring zonder parameter aantal zal alle karakters van </a:t>
            </a:r>
            <a:r>
              <a:rPr lang="nl-BE" sz="2500">
                <a:solidFill>
                  <a:srgbClr val="00A0AE"/>
                </a:solidFill>
              </a:rPr>
              <a:t>startpositie</a:t>
            </a:r>
            <a:r>
              <a:rPr lang="nl-BE" sz="2500"/>
              <a:t> tot het </a:t>
            </a:r>
            <a:r>
              <a:rPr lang="nl-BE" sz="2500">
                <a:solidFill>
                  <a:srgbClr val="00A0AE"/>
                </a:solidFill>
              </a:rPr>
              <a:t>einde van de string</a:t>
            </a:r>
            <a:r>
              <a:rPr lang="nl-BE" sz="2500"/>
              <a:t> ophalen</a:t>
            </a:r>
            <a:endParaRPr sz="2500"/>
          </a:p>
        </p:txBody>
      </p:sp>
      <p:sp>
        <p:nvSpPr>
          <p:cNvPr id="117" name="Google Shape;117;ga32cd226c7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SUBSTRING()</a:t>
            </a:r>
            <a:endParaRPr/>
          </a:p>
        </p:txBody>
      </p:sp>
      <p:sp>
        <p:nvSpPr>
          <p:cNvPr id="118" name="Google Shape;118;ga32cd226c7_0_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  <p:pic>
        <p:nvPicPr>
          <p:cNvPr id="119" name="Google Shape;119;ga32cd226c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5" y="2856600"/>
            <a:ext cx="87058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2cd226c7_0_2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Insert(startpositie, string)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Vanaf </a:t>
            </a:r>
            <a:r>
              <a:rPr lang="nl-BE" sz="2500">
                <a:solidFill>
                  <a:srgbClr val="00A0AE"/>
                </a:solidFill>
              </a:rPr>
              <a:t>startpositie</a:t>
            </a:r>
            <a:r>
              <a:rPr lang="nl-BE" sz="2500"/>
              <a:t> wordt de opgegeven </a:t>
            </a:r>
            <a:r>
              <a:rPr lang="nl-BE" sz="2500">
                <a:solidFill>
                  <a:srgbClr val="00A0AE"/>
                </a:solidFill>
              </a:rPr>
              <a:t>string </a:t>
            </a:r>
            <a:r>
              <a:rPr lang="nl-BE" sz="2500"/>
              <a:t>tussen de originele string tussengevoegd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string kan zowel een karakter zijn als een tekst zolang het datatype maar string is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26" name="Google Shape;126;ga32cd226c7_0_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INSERT()</a:t>
            </a:r>
            <a:endParaRPr/>
          </a:p>
        </p:txBody>
      </p:sp>
      <p:sp>
        <p:nvSpPr>
          <p:cNvPr id="127" name="Google Shape;127;ga32cd226c7_0_2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  <p:pic>
        <p:nvPicPr>
          <p:cNvPr id="128" name="Google Shape;128;ga32cd226c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50" y="3348050"/>
            <a:ext cx="4918958" cy="18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a32cd226c7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777" y="3303052"/>
            <a:ext cx="4093045" cy="19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32cd226c7_0_35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Replace(oud karakter(s), nieuw karakter(s))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Vervangt alle oude karakters door het nieuwe karakter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De karakters kunnen zowel een karakter zijn als een tekst zolang het datatype maar string is</a:t>
            </a:r>
            <a:endParaRPr sz="2500"/>
          </a:p>
        </p:txBody>
      </p:sp>
      <p:sp>
        <p:nvSpPr>
          <p:cNvPr id="136" name="Google Shape;136;ga32cd226c7_0_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REPLACE()</a:t>
            </a:r>
            <a:endParaRPr/>
          </a:p>
        </p:txBody>
      </p:sp>
      <p:sp>
        <p:nvSpPr>
          <p:cNvPr id="137" name="Google Shape;137;ga32cd226c7_0_3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  <p:pic>
        <p:nvPicPr>
          <p:cNvPr id="138" name="Google Shape;138;ga32cd226c7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45450"/>
            <a:ext cx="5746376" cy="25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a32cd226c7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650" y="4895250"/>
            <a:ext cx="3437350" cy="10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58ede043_0_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Trim()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Verwijderd spaties voor- en achteraan in de string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TrimStart()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Verwijderd spaties vooraan in de string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TrimEnd()</a:t>
            </a:r>
            <a:endParaRPr sz="2500">
              <a:solidFill>
                <a:srgbClr val="EC4B2F"/>
              </a:solidFill>
            </a:endParaRPr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-"/>
            </a:pPr>
            <a:r>
              <a:rPr lang="nl-BE" sz="2500"/>
              <a:t>Verwijderd spaties achteraan in de string</a:t>
            </a:r>
            <a:endParaRPr sz="2500"/>
          </a:p>
        </p:txBody>
      </p:sp>
      <p:sp>
        <p:nvSpPr>
          <p:cNvPr id="146" name="Google Shape;146;gad58ede043_0_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TRIM()</a:t>
            </a:r>
            <a:endParaRPr/>
          </a:p>
        </p:txBody>
      </p:sp>
      <p:sp>
        <p:nvSpPr>
          <p:cNvPr id="147" name="Google Shape;147;gad58ede043_0_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d58ede043_0_13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ad58ede043_0_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TRIM()</a:t>
            </a:r>
            <a:endParaRPr/>
          </a:p>
        </p:txBody>
      </p:sp>
      <p:sp>
        <p:nvSpPr>
          <p:cNvPr id="155" name="Google Shape;155;gad58ede043_0_1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  <p:pic>
        <p:nvPicPr>
          <p:cNvPr id="156" name="Google Shape;156;gad58ede043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75" y="1267175"/>
            <a:ext cx="4884325" cy="7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ad58ede043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925" y="1267175"/>
            <a:ext cx="3586625" cy="10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ad58ede043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575" y="2847650"/>
            <a:ext cx="4764954" cy="7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ad58ede043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3925" y="2907725"/>
            <a:ext cx="3586625" cy="84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ad58ede043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575" y="4605175"/>
            <a:ext cx="4680258" cy="7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ad58ede043_0_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3925" y="4651150"/>
            <a:ext cx="3586624" cy="83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Diavoorstelling (4:3)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Verdana</vt:lpstr>
      <vt:lpstr>TM_presentatie_eng</vt:lpstr>
      <vt:lpstr>INLEIDING TOT PROGRAMMEREN</vt:lpstr>
      <vt:lpstr>INHOUD</vt:lpstr>
      <vt:lpstr>STRING METHODES</vt:lpstr>
      <vt:lpstr>SUBSTRING()</vt:lpstr>
      <vt:lpstr>SUBSTRING()</vt:lpstr>
      <vt:lpstr>INSERT()</vt:lpstr>
      <vt:lpstr>REPLACE()</vt:lpstr>
      <vt:lpstr>TRIM()</vt:lpstr>
      <vt:lpstr>TRIM()</vt:lpstr>
      <vt:lpstr>PADLEFT()</vt:lpstr>
      <vt:lpstr>PADLEFT()</vt:lpstr>
      <vt:lpstr>PADRIGHT()</vt:lpstr>
      <vt:lpstr>INDEXOF()</vt:lpstr>
      <vt:lpstr>INDEXOF()</vt:lpstr>
      <vt:lpstr>LASTINDEXOF()</vt:lpstr>
      <vt:lpstr>LASTINDEXOF()</vt:lpstr>
      <vt:lpstr>OEFENINGEN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INLEIDING TOT PROGRAMMEREN</dc:title>
  <dc:creator>Miranda Decabooter</dc:creator>
  <cp:lastModifiedBy>Matthias Claessen</cp:lastModifiedBy>
  <cp:revision>4</cp:revision>
  <dcterms:created xsi:type="dcterms:W3CDTF">2016-09-05T09:03:02Z</dcterms:created>
  <dcterms:modified xsi:type="dcterms:W3CDTF">2022-10-20T10:38:17Z</dcterms:modified>
</cp:coreProperties>
</file>