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7A4mBS5ym6+3zRCZM2J4FSCX0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d58ede04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ad58ede043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ad58ede043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58ede04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d58ede043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ad58ede043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d58ede04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ad58ede043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ad58ede043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d58ede04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ad58ede043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ad58ede043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d58ede04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ad58ede04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ad58ede043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d58ede04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ad58ede043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ad58ede043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d58ede04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ad58ede043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ad58ede043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d58ede04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ad58ede043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gad58ede043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f094d194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f094d1940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af094d1940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f094d194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af094d1940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gaf094d1940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f094d194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f094d1940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af094d1940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f094d194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f094d1940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af094d1940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f094d194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f094d1940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af094d1940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f094d194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f094d1940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f094d1940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f094d19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f094d1940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af094d1940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f094d194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f094d1940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af094d1940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f094d194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f094d1940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af094d1940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32cd22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a32cd226c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a32cd226c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32cd226c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a32cd226c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ga32cd226c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ee9167d2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aee9167d2e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gaee9167d2e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32cd226c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a32cd226c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ga32cd226c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32cd226c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a32cd226c7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a32cd226c7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32cd226c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a32cd226c7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a32cd226c7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d58ede0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ad58ede043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ad58ede04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Basic">
  <p:cSld name="Title | Basic">
    <p:bg>
      <p:bgPr>
        <a:solidFill>
          <a:srgbClr val="00A0AE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8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500" rIns="0" bIns="13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endParaRPr sz="8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8"/>
          <p:cNvSpPr txBox="1"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180000" rIns="720000" bIns="5400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25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75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180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50"/>
              <a:buFont typeface="Trebuchet MS"/>
              <a:buNone/>
              <a:defRPr sz="285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pic>
        <p:nvPicPr>
          <p:cNvPr id="25" name="Google Shape;25;p38" descr="TM_logo_vignet_pp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001" y="360000"/>
            <a:ext cx="1617865" cy="115519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8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00A0A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8"/>
          <p:cNvSpPr/>
          <p:nvPr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8" descr="image_previ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300" y="6192000"/>
            <a:ext cx="854174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Basic">
  <p:cSld name="Content | Basic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>
            <a:lvl1pPr marL="457200" lvl="0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•"/>
              <a:defRPr/>
            </a:lvl1pPr>
            <a:lvl2pPr marL="914400" lvl="1" indent="-34766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75"/>
              <a:buChar char="−"/>
              <a:defRPr sz="1875"/>
            </a:lvl2pPr>
            <a:lvl3pPr marL="1371600" lvl="2" indent="-33813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5"/>
              <a:buChar char="•"/>
              <a:defRPr sz="1725"/>
            </a:lvl3pPr>
            <a:lvl4pPr marL="1828800" lvl="3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»"/>
              <a:defRPr sz="1500"/>
            </a:lvl4pPr>
            <a:lvl5pPr marL="2286000" lvl="4" indent="-228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275"/>
              <a:buNone/>
              <a:defRPr sz="1275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  <a:defRPr>
                <a:solidFill>
                  <a:srgbClr val="00A0A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40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40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2 Columns">
  <p:cSld name="Content |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ctr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2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41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41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27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5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None/>
              <a:defRPr sz="1950" b="1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body" idx="2"/>
          </p:nvPr>
        </p:nvSpPr>
        <p:spPr>
          <a:xfrm>
            <a:off x="0" y="2285992"/>
            <a:ext cx="4428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0" rIns="0" bIns="0" anchor="t" anchorCtr="0">
            <a:normAutofit/>
          </a:bodyPr>
          <a:lstStyle>
            <a:lvl1pPr marL="457200" lvl="0" indent="-34004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Char char="•"/>
              <a:defRPr sz="1950"/>
            </a:lvl1pPr>
            <a:lvl2pPr marL="914400" lvl="1" indent="-33813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5"/>
              <a:buChar char="−"/>
              <a:defRPr sz="1725"/>
            </a:lvl2pPr>
            <a:lvl3pPr marL="1371600" lvl="2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/>
            </a:lvl3pPr>
            <a:lvl4pPr marL="1828800" lvl="3" indent="-30956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75"/>
              <a:buChar char="»"/>
              <a:defRPr sz="12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body" idx="3"/>
          </p:nvPr>
        </p:nvSpPr>
        <p:spPr>
          <a:xfrm>
            <a:off x="4716032" y="1152000"/>
            <a:ext cx="4428000" cy="109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000" rIns="25200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None/>
              <a:defRPr sz="1950" b="1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body" idx="4"/>
          </p:nvPr>
        </p:nvSpPr>
        <p:spPr>
          <a:xfrm>
            <a:off x="4716032" y="2285992"/>
            <a:ext cx="4428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52000" bIns="0" anchor="t" anchorCtr="0">
            <a:normAutofit/>
          </a:bodyPr>
          <a:lstStyle>
            <a:lvl1pPr marL="457200" lvl="0" indent="-34004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Char char="•"/>
              <a:defRPr sz="1950"/>
            </a:lvl1pPr>
            <a:lvl2pPr marL="914400" lvl="1" indent="-33813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5"/>
              <a:buChar char="−"/>
              <a:defRPr sz="1725"/>
            </a:lvl2pPr>
            <a:lvl3pPr marL="1371600" lvl="2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/>
            </a:lvl3pPr>
            <a:lvl4pPr marL="1828800" lvl="3" indent="-30956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75"/>
              <a:buChar char="»"/>
              <a:defRPr sz="12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cxnSp>
        <p:nvCxnSpPr>
          <p:cNvPr id="49" name="Google Shape;49;p42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4B2B4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42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1 Picture &amp; Content">
  <p:cSld name="Content | 1 Picture &amp;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>
            <a:spLocks noGrp="1"/>
          </p:cNvSpPr>
          <p:nvPr>
            <p:ph type="body" idx="1"/>
          </p:nvPr>
        </p:nvSpPr>
        <p:spPr>
          <a:xfrm>
            <a:off x="3857621" y="1152000"/>
            <a:ext cx="5072098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000" rIns="0" bIns="1440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20"/>
              <a:buChar char="•"/>
              <a:defRPr/>
            </a:lvl1pPr>
            <a:lvl2pPr marL="914400" lvl="1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0C6DD"/>
              </a:buClr>
              <a:buSzPts val="2700"/>
              <a:buFont typeface="Trebuchet MS"/>
              <a:buNone/>
              <a:defRPr>
                <a:solidFill>
                  <a:srgbClr val="50C6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6" name="Google Shape;56;p43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4B2B4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43"/>
          <p:cNvSpPr>
            <a:spLocks noGrp="1"/>
          </p:cNvSpPr>
          <p:nvPr>
            <p:ph type="pic" idx="2"/>
          </p:nvPr>
        </p:nvSpPr>
        <p:spPr>
          <a:xfrm>
            <a:off x="180000" y="1152000"/>
            <a:ext cx="3428992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Verdana"/>
              <a:buNone/>
              <a:defRPr sz="7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No title">
  <p:cSld name="Content | No 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4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body" idx="1"/>
          </p:nvPr>
        </p:nvSpPr>
        <p:spPr>
          <a:xfrm>
            <a:off x="0" y="2"/>
            <a:ext cx="9144000" cy="592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L="457200" lvl="0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•"/>
              <a:defRPr>
                <a:solidFill>
                  <a:srgbClr val="000000"/>
                </a:solidFill>
              </a:defRPr>
            </a:lvl1pPr>
            <a:lvl2pPr marL="914400" lvl="1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−"/>
              <a:defRPr>
                <a:solidFill>
                  <a:srgbClr val="000000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>
                <a:solidFill>
                  <a:srgbClr val="000000"/>
                </a:solidFill>
              </a:defRPr>
            </a:lvl3pPr>
            <a:lvl4pPr marL="1828800" lvl="3" indent="-32861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Char char="»"/>
              <a:defRPr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1 Big picture">
  <p:cSld name="Content | 1 Big pictur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5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>
            <a:spLocks noGrp="1"/>
          </p:cNvSpPr>
          <p:nvPr>
            <p:ph type="pic" idx="2"/>
          </p:nvPr>
        </p:nvSpPr>
        <p:spPr>
          <a:xfrm>
            <a:off x="0" y="2"/>
            <a:ext cx="9144000" cy="592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, illustratie en tekst" type="clipArtAndTx">
  <p:cSld name="CLIPART_AND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>
            <a:spLocks noGrp="1"/>
          </p:cNvSpPr>
          <p:nvPr>
            <p:ph type="clipArt" idx="2"/>
          </p:nvPr>
        </p:nvSpPr>
        <p:spPr>
          <a:xfrm>
            <a:off x="15240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>
            <a:off x="51054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2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0" tIns="13500" rIns="0" bIns="13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endParaRPr sz="82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6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6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25" b="0" i="0" u="none" strike="noStrike" cap="none">
                <a:solidFill>
                  <a:srgbClr val="00A0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2700"/>
              <a:buFont typeface="Trebuchet MS"/>
              <a:buNone/>
              <a:defRPr sz="2700" b="1" i="0" u="none" strike="noStrike" cap="none">
                <a:solidFill>
                  <a:srgbClr val="EC4B2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L="457200" marR="0" lvl="0" indent="-3571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71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861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75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" name="Google Shape;17;p36" descr="tm_rgb.jp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50342" y="5976000"/>
            <a:ext cx="1237557" cy="8645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180000" rIns="720000" bIns="5400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nl-BE" sz="3200"/>
              <a:t>BESTANDEN LEZEN – C#</a:t>
            </a:r>
            <a:endParaRPr sz="3200"/>
          </a:p>
        </p:txBody>
      </p:sp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1800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nl-BE" sz="3800"/>
              <a:t>INLEIDING TOT PROGRAMMEREN</a:t>
            </a:r>
            <a:endParaRPr sz="3800"/>
          </a:p>
        </p:txBody>
      </p:sp>
      <p:sp>
        <p:nvSpPr>
          <p:cNvPr id="84" name="Google Shape;84;p1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d58ede043_0_13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/>
              <a:t>Stap 1 ⇒ Namespace </a:t>
            </a:r>
            <a:r>
              <a:rPr lang="nl-BE" sz="2500">
                <a:solidFill>
                  <a:srgbClr val="EC4B2F"/>
                </a:solidFill>
              </a:rPr>
              <a:t>System.IO</a:t>
            </a:r>
            <a:endParaRPr sz="2500">
              <a:solidFill>
                <a:srgbClr val="EC4B2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/>
              <a:t>Stap 2 ⇒ </a:t>
            </a:r>
            <a:r>
              <a:rPr lang="nl-BE" sz="2500">
                <a:solidFill>
                  <a:srgbClr val="EC4B2F"/>
                </a:solidFill>
              </a:rPr>
              <a:t>Locatie</a:t>
            </a:r>
            <a:r>
              <a:rPr lang="nl-BE" sz="2500"/>
              <a:t> bepalen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/>
              <a:t>Stap 3 ⇒ </a:t>
            </a:r>
            <a:r>
              <a:rPr lang="nl-BE" sz="2500">
                <a:solidFill>
                  <a:srgbClr val="EC4B2F"/>
                </a:solidFill>
              </a:rPr>
              <a:t>Werken met bestanden</a:t>
            </a:r>
            <a:r>
              <a:rPr lang="nl-BE" sz="2500"/>
              <a:t> in programma </a:t>
            </a:r>
            <a:endParaRPr sz="2500"/>
          </a:p>
          <a:p>
            <a:pPr marL="914400" lvl="0" indent="457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/>
              <a:t>(via </a:t>
            </a:r>
            <a:r>
              <a:rPr lang="nl-BE" sz="2500">
                <a:solidFill>
                  <a:srgbClr val="00A0AE"/>
                </a:solidFill>
              </a:rPr>
              <a:t>using </a:t>
            </a:r>
            <a:r>
              <a:rPr lang="nl-BE" sz="2500"/>
              <a:t>blok)</a:t>
            </a:r>
            <a:endParaRPr sz="2500"/>
          </a:p>
        </p:txBody>
      </p:sp>
      <p:sp>
        <p:nvSpPr>
          <p:cNvPr id="164" name="Google Shape;164;gad58ede043_0_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nl-BE"/>
              <a:t>BESTANDEN LEZEN IN C#</a:t>
            </a:r>
            <a:endParaRPr/>
          </a:p>
        </p:txBody>
      </p:sp>
      <p:sp>
        <p:nvSpPr>
          <p:cNvPr id="165" name="Google Shape;165;gad58ede043_0_1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d58ede043_0_26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nl-BE" sz="2500"/>
              <a:t>Volledige verwijzing naar de namespace in code opnemen 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nl-BE" sz="2500"/>
              <a:t>Namespace importeren via using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72" name="Google Shape;172;gad58ede043_0_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nl-BE"/>
              <a:t>STAP 1: NAMESPACE SYSTEM.IO</a:t>
            </a:r>
            <a:endParaRPr/>
          </a:p>
        </p:txBody>
      </p:sp>
      <p:sp>
        <p:nvSpPr>
          <p:cNvPr id="173" name="Google Shape;173;gad58ede043_0_2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11</a:t>
            </a:fld>
            <a:endParaRPr/>
          </a:p>
        </p:txBody>
      </p:sp>
      <p:pic>
        <p:nvPicPr>
          <p:cNvPr id="174" name="Google Shape;174;gad58ede043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225100"/>
            <a:ext cx="6158770" cy="6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ad58ede043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3553025"/>
            <a:ext cx="5696650" cy="23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d58ede043_0_33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/>
              <a:t>Standaard </a:t>
            </a:r>
            <a:r>
              <a:rPr lang="nl-BE" sz="2500">
                <a:solidFill>
                  <a:srgbClr val="EC4B2F"/>
                </a:solidFill>
              </a:rPr>
              <a:t>Output directory</a:t>
            </a:r>
            <a:r>
              <a:rPr lang="nl-BE" sz="2500"/>
              <a:t> voor C# is de bin/debug map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/>
              <a:t>Locatie van onze basisbestanden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We plaatsen bestanden in </a:t>
            </a:r>
            <a:r>
              <a:rPr lang="nl-BE" sz="2500">
                <a:solidFill>
                  <a:srgbClr val="EC4B2F"/>
                </a:solidFill>
              </a:rPr>
              <a:t>dezelfde map</a:t>
            </a:r>
            <a:r>
              <a:rPr lang="nl-BE" sz="2500"/>
              <a:t> als het bestand </a:t>
            </a:r>
            <a:r>
              <a:rPr lang="nl-BE" sz="2500">
                <a:solidFill>
                  <a:srgbClr val="00A0AE"/>
                </a:solidFill>
              </a:rPr>
              <a:t>program.cs</a:t>
            </a:r>
            <a:endParaRPr sz="2500">
              <a:solidFill>
                <a:srgbClr val="00A0AE"/>
              </a:solidFill>
            </a:endParaRPr>
          </a:p>
        </p:txBody>
      </p:sp>
      <p:sp>
        <p:nvSpPr>
          <p:cNvPr id="182" name="Google Shape;182;gad58ede043_0_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nl-BE"/>
              <a:t>STAP 2: LOCATIE BEPALEN</a:t>
            </a:r>
            <a:endParaRPr/>
          </a:p>
        </p:txBody>
      </p:sp>
      <p:sp>
        <p:nvSpPr>
          <p:cNvPr id="183" name="Google Shape;183;gad58ede043_0_3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12</a:t>
            </a:fld>
            <a:endParaRPr/>
          </a:p>
        </p:txBody>
      </p:sp>
      <p:pic>
        <p:nvPicPr>
          <p:cNvPr id="184" name="Google Shape;184;gad58ede043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654200"/>
            <a:ext cx="4019600" cy="2036850"/>
          </a:xfrm>
          <a:prstGeom prst="rect">
            <a:avLst/>
          </a:prstGeom>
          <a:noFill/>
          <a:ln w="19050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d58ede043_0_4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/>
              <a:t>Bestand inladen in de solution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Menu Project | Add existing item … </a:t>
            </a:r>
            <a:br>
              <a:rPr lang="nl-BE" sz="2500"/>
            </a:br>
            <a:r>
              <a:rPr lang="nl-BE" sz="2500"/>
              <a:t>| Juiste map selecteren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/>
              <a:t>Extensie wijzigen naar All Files (*.*)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/>
              <a:t>Juiste bestand selecteren</a:t>
            </a:r>
            <a:endParaRPr sz="2500"/>
          </a:p>
        </p:txBody>
      </p:sp>
      <p:sp>
        <p:nvSpPr>
          <p:cNvPr id="191" name="Google Shape;191;gad58ede043_0_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nl-BE"/>
              <a:t>STAP 2: LOCATIE BEPALEN</a:t>
            </a:r>
            <a:endParaRPr/>
          </a:p>
        </p:txBody>
      </p:sp>
      <p:sp>
        <p:nvSpPr>
          <p:cNvPr id="192" name="Google Shape;192;gad58ede043_0_4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13</a:t>
            </a:fld>
            <a:endParaRPr/>
          </a:p>
        </p:txBody>
      </p:sp>
      <p:pic>
        <p:nvPicPr>
          <p:cNvPr id="193" name="Google Shape;193;gad58ede043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25" y="3259500"/>
            <a:ext cx="7601978" cy="9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d58ede043_0_58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/>
              <a:t>'</a:t>
            </a:r>
            <a:r>
              <a:rPr lang="nl-BE" sz="2500">
                <a:solidFill>
                  <a:srgbClr val="EC4B2F"/>
                </a:solidFill>
              </a:rPr>
              <a:t>Copy to Output Directory</a:t>
            </a:r>
            <a:r>
              <a:rPr lang="nl-BE" sz="2500"/>
              <a:t>' eigenschap niet vergeten te wijzigen naar Copy always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/>
              <a:t>Bestand wordt elke keer </a:t>
            </a:r>
            <a:r>
              <a:rPr lang="nl-BE" sz="2500">
                <a:solidFill>
                  <a:srgbClr val="00A0AE"/>
                </a:solidFill>
              </a:rPr>
              <a:t>bij opstart</a:t>
            </a:r>
            <a:r>
              <a:rPr lang="nl-BE" sz="2500"/>
              <a:t> van het programma, </a:t>
            </a:r>
            <a:r>
              <a:rPr lang="nl-BE" sz="2500">
                <a:solidFill>
                  <a:srgbClr val="00A0AE"/>
                </a:solidFill>
              </a:rPr>
              <a:t>gekopieerd naar de Output Directory</a:t>
            </a:r>
            <a:endParaRPr sz="2500">
              <a:solidFill>
                <a:srgbClr val="00A0AE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/>
              <a:t>Applicatie </a:t>
            </a:r>
            <a:r>
              <a:rPr lang="nl-BE" sz="2500">
                <a:solidFill>
                  <a:srgbClr val="00A0AE"/>
                </a:solidFill>
              </a:rPr>
              <a:t>vertrekt</a:t>
            </a:r>
            <a:r>
              <a:rPr lang="nl-BE" sz="2500"/>
              <a:t> dus steeds van de </a:t>
            </a:r>
            <a:r>
              <a:rPr lang="nl-BE" sz="2500">
                <a:solidFill>
                  <a:srgbClr val="00A0AE"/>
                </a:solidFill>
              </a:rPr>
              <a:t>originele versie</a:t>
            </a:r>
            <a:endParaRPr sz="2500">
              <a:solidFill>
                <a:srgbClr val="00A0AE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endParaRPr sz="2500">
              <a:solidFill>
                <a:srgbClr val="00A0AE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endParaRPr sz="2500"/>
          </a:p>
        </p:txBody>
      </p:sp>
      <p:sp>
        <p:nvSpPr>
          <p:cNvPr id="200" name="Google Shape;200;gad58ede043_0_5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nl-BE"/>
              <a:t>STAP 2: LOCATIE BEPALEN</a:t>
            </a:r>
            <a:endParaRPr/>
          </a:p>
        </p:txBody>
      </p:sp>
      <p:sp>
        <p:nvSpPr>
          <p:cNvPr id="201" name="Google Shape;201;gad58ede043_0_58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14</a:t>
            </a:fld>
            <a:endParaRPr/>
          </a:p>
        </p:txBody>
      </p:sp>
      <p:pic>
        <p:nvPicPr>
          <p:cNvPr id="202" name="Google Shape;202;gad58ede043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488" y="4075050"/>
            <a:ext cx="40481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d58ede043_0_65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/>
              <a:t>Werken met bestanden steeds met volgende stappen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>
                <a:solidFill>
                  <a:srgbClr val="EC4B2F"/>
                </a:solidFill>
              </a:rPr>
              <a:t>Openen van bestand</a:t>
            </a:r>
            <a:endParaRPr sz="2500">
              <a:solidFill>
                <a:srgbClr val="EC4B2F"/>
              </a:solidFill>
            </a:endParaRPr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Buffers in geheugen vrijmaken voor bewerkingen</a:t>
            </a:r>
            <a:endParaRPr sz="250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Andere applicaties kunnen bestand niet gebruiken</a:t>
            </a:r>
            <a:endParaRPr sz="2500"/>
          </a:p>
          <a:p>
            <a:pPr marL="91440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>
                <a:solidFill>
                  <a:srgbClr val="EC4B2F"/>
                </a:solidFill>
              </a:rPr>
              <a:t>Één of meerdere leesbewerkingen</a:t>
            </a:r>
            <a:endParaRPr sz="2500">
              <a:solidFill>
                <a:srgbClr val="EC4B2F"/>
              </a:solidFill>
            </a:endParaRPr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Via </a:t>
            </a:r>
            <a:r>
              <a:rPr lang="nl-BE" sz="2500">
                <a:solidFill>
                  <a:srgbClr val="00A0AE"/>
                </a:solidFill>
              </a:rPr>
              <a:t>while</a:t>
            </a:r>
            <a:r>
              <a:rPr lang="nl-BE" sz="2500"/>
              <a:t>-lus records lezen</a:t>
            </a:r>
            <a:endParaRPr sz="250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Records worden in buffers geplaatst</a:t>
            </a:r>
            <a:endParaRPr sz="2500"/>
          </a:p>
          <a:p>
            <a:pPr marL="91440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>
                <a:solidFill>
                  <a:srgbClr val="EC4B2F"/>
                </a:solidFill>
              </a:rPr>
              <a:t>Sluiten van bestand</a:t>
            </a:r>
            <a:endParaRPr sz="2500">
              <a:solidFill>
                <a:srgbClr val="EC4B2F"/>
              </a:solidFill>
            </a:endParaRPr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Buffers worden leeggemaakt en vrijgegeven</a:t>
            </a:r>
            <a:endParaRPr sz="250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Andere applicaties kunnen bestand weer gebruiken</a:t>
            </a:r>
            <a:endParaRPr sz="2500"/>
          </a:p>
        </p:txBody>
      </p:sp>
      <p:sp>
        <p:nvSpPr>
          <p:cNvPr id="209" name="Google Shape;209;gad58ede043_0_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nl-BE"/>
              <a:t>STAP 3: WERKEN MET BESTANDEN</a:t>
            </a:r>
            <a:endParaRPr/>
          </a:p>
        </p:txBody>
      </p:sp>
      <p:sp>
        <p:nvSpPr>
          <p:cNvPr id="210" name="Google Shape;210;gad58ede043_0_65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d58ede043_0_76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lphaUcPeriod"/>
            </a:pPr>
            <a:endParaRPr lang="nl-BE" sz="2500" dirty="0">
              <a:solidFill>
                <a:srgbClr val="EC4B2F"/>
              </a:solidFill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lphaUcPeriod"/>
            </a:pPr>
            <a:r>
              <a:rPr lang="nl-BE" sz="2500" dirty="0">
                <a:solidFill>
                  <a:srgbClr val="EC4B2F"/>
                </a:solidFill>
              </a:rPr>
              <a:t>Bestand 'sporten.txt' wordt</a:t>
            </a:r>
          </a:p>
          <a:p>
            <a:pPr lvl="1" indent="-387350">
              <a:spcBef>
                <a:spcPts val="0"/>
              </a:spcBef>
              <a:buSzPts val="2500"/>
              <a:buChar char="-"/>
            </a:pPr>
            <a:r>
              <a:rPr lang="nl-BE" sz="2025" dirty="0"/>
              <a:t>Al dan niet gekopieerd naar bin/debug afhankelijk van waarde eigenschap '</a:t>
            </a:r>
            <a:r>
              <a:rPr lang="nl-BE" sz="2025" dirty="0">
                <a:solidFill>
                  <a:srgbClr val="00A0AE"/>
                </a:solidFill>
              </a:rPr>
              <a:t>Copy </a:t>
            </a:r>
            <a:r>
              <a:rPr lang="nl-BE" sz="2025" dirty="0" err="1">
                <a:solidFill>
                  <a:srgbClr val="00A0AE"/>
                </a:solidFill>
              </a:rPr>
              <a:t>to</a:t>
            </a:r>
            <a:r>
              <a:rPr lang="nl-BE" sz="2025" dirty="0">
                <a:solidFill>
                  <a:srgbClr val="00A0AE"/>
                </a:solidFill>
              </a:rPr>
              <a:t> Output Directory</a:t>
            </a:r>
            <a:r>
              <a:rPr lang="nl-BE" sz="2025" dirty="0"/>
              <a:t>'</a:t>
            </a:r>
          </a:p>
          <a:p>
            <a:pPr lvl="1" indent="-387350">
              <a:spcBef>
                <a:spcPts val="0"/>
              </a:spcBef>
              <a:buSzPts val="2500"/>
              <a:buChar char="-"/>
            </a:pPr>
            <a:r>
              <a:rPr lang="nl-BE" sz="2025" dirty="0"/>
              <a:t>Automatisch geopend tijdens instantiëren </a:t>
            </a:r>
            <a:r>
              <a:rPr lang="nl-BE" sz="2025" dirty="0" err="1"/>
              <a:t>StreamReader</a:t>
            </a:r>
            <a:r>
              <a:rPr lang="nl-BE" sz="2025" dirty="0"/>
              <a:t> object </a:t>
            </a:r>
            <a:endParaRPr lang="nl-BE" sz="1750" dirty="0">
              <a:solidFill>
                <a:srgbClr val="EC4B2F"/>
              </a:solidFill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lphaUcPeriod"/>
            </a:pPr>
            <a:r>
              <a:rPr lang="nl-BE" sz="2500">
                <a:solidFill>
                  <a:srgbClr val="EC4B2F"/>
                </a:solidFill>
              </a:rPr>
              <a:t>Nodige leesacties (zie volgende </a:t>
            </a:r>
            <a:r>
              <a:rPr lang="nl-BE" sz="2500" dirty="0">
                <a:solidFill>
                  <a:srgbClr val="EC4B2F"/>
                </a:solidFill>
              </a:rPr>
              <a:t>dia’s)</a:t>
            </a:r>
            <a:endParaRPr lang="nl-BE" sz="2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nl-BE" sz="2500" dirty="0"/>
            </a:br>
            <a:r>
              <a:rPr lang="nl-BE" sz="2500" dirty="0"/>
              <a:t>Daarna automatisch afsluiten van bestand (en vrijgeven van geheugenruimte) &amp; verwijderen van </a:t>
            </a:r>
            <a:r>
              <a:rPr lang="nl-BE" sz="2500" dirty="0" err="1"/>
              <a:t>StreamReader</a:t>
            </a:r>
            <a:r>
              <a:rPr lang="nl-BE" sz="2500" dirty="0"/>
              <a:t> object uit geheugen</a:t>
            </a:r>
            <a:endParaRPr sz="2500" dirty="0"/>
          </a:p>
        </p:txBody>
      </p:sp>
      <p:sp>
        <p:nvSpPr>
          <p:cNvPr id="217" name="Google Shape;217;gad58ede043_0_7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nl-BE"/>
              <a:t>STAP 3: WERKEN MET BESTANDEN - USING BLOK</a:t>
            </a:r>
            <a:endParaRPr/>
          </a:p>
        </p:txBody>
      </p:sp>
      <p:sp>
        <p:nvSpPr>
          <p:cNvPr id="218" name="Google Shape;218;gad58ede043_0_7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16</a:t>
            </a:fld>
            <a:endParaRPr/>
          </a:p>
        </p:txBody>
      </p:sp>
      <p:pic>
        <p:nvPicPr>
          <p:cNvPr id="219" name="Google Shape;219;gad58ede043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00" y="1340975"/>
            <a:ext cx="7751275" cy="10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ad58ede043_0_76"/>
          <p:cNvSpPr txBox="1"/>
          <p:nvPr/>
        </p:nvSpPr>
        <p:spPr>
          <a:xfrm>
            <a:off x="7829125" y="1340975"/>
            <a:ext cx="360000" cy="380400"/>
          </a:xfrm>
          <a:prstGeom prst="rect">
            <a:avLst/>
          </a:prstGeom>
          <a:noFill/>
          <a:ln w="19050" cap="flat" cmpd="sng">
            <a:solidFill>
              <a:srgbClr val="EC4B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>
                <a:solidFill>
                  <a:srgbClr val="EC4B2F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>
              <a:solidFill>
                <a:srgbClr val="EC4B2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gad58ede043_0_76"/>
          <p:cNvSpPr txBox="1"/>
          <p:nvPr/>
        </p:nvSpPr>
        <p:spPr>
          <a:xfrm>
            <a:off x="532850" y="1804325"/>
            <a:ext cx="360000" cy="380400"/>
          </a:xfrm>
          <a:prstGeom prst="rect">
            <a:avLst/>
          </a:prstGeom>
          <a:noFill/>
          <a:ln w="19050" cap="flat" cmpd="sng">
            <a:solidFill>
              <a:srgbClr val="EC4B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>
                <a:solidFill>
                  <a:srgbClr val="EC4B2F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>
              <a:solidFill>
                <a:srgbClr val="EC4B2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d58ede043_0_83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 b="1"/>
              <a:t>2 Mogelijkheden</a:t>
            </a:r>
            <a:endParaRPr sz="2500" b="1"/>
          </a:p>
          <a:p>
            <a:pPr marL="457200" lvl="0" indent="-3873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>
                <a:solidFill>
                  <a:srgbClr val="EC4B2F"/>
                </a:solidFill>
              </a:rPr>
              <a:t>Alle records in één keer lezen</a:t>
            </a:r>
            <a:endParaRPr sz="2500">
              <a:solidFill>
                <a:srgbClr val="EC4B2F"/>
              </a:solidFill>
            </a:endParaRPr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Printbestanden effectief af te drukken</a:t>
            </a:r>
            <a:endParaRPr sz="250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Tekstbestanden integraal te gebruiken</a:t>
            </a:r>
            <a:endParaRPr sz="250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Niet voor ons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>
                <a:solidFill>
                  <a:srgbClr val="EC4B2F"/>
                </a:solidFill>
              </a:rPr>
              <a:t>Record per record lezen (geheel)</a:t>
            </a:r>
            <a:endParaRPr sz="2500">
              <a:solidFill>
                <a:srgbClr val="EC4B2F"/>
              </a:solidFill>
            </a:endParaRPr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Men wenst records te verwerken als geheel</a:t>
            </a:r>
            <a:endParaRPr sz="250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Indien record slechts één veld bevat</a:t>
            </a:r>
            <a:endParaRPr sz="250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Indien record via </a:t>
            </a:r>
            <a:r>
              <a:rPr lang="nl-BE" sz="2500">
                <a:solidFill>
                  <a:srgbClr val="00A0AE"/>
                </a:solidFill>
              </a:rPr>
              <a:t>string-methodes</a:t>
            </a:r>
            <a:r>
              <a:rPr lang="nl-BE" sz="2500"/>
              <a:t> gesplitst kan worden</a:t>
            </a:r>
            <a:endParaRPr sz="250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>
                <a:solidFill>
                  <a:srgbClr val="EC4B2F"/>
                </a:solidFill>
              </a:rPr>
              <a:t>Wel voor ons</a:t>
            </a:r>
            <a:endParaRPr sz="2500">
              <a:solidFill>
                <a:srgbClr val="EC4B2F"/>
              </a:solidFill>
            </a:endParaRPr>
          </a:p>
        </p:txBody>
      </p:sp>
      <p:sp>
        <p:nvSpPr>
          <p:cNvPr id="228" name="Google Shape;228;gad58ede043_0_8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nl-BE"/>
              <a:t>STAP 3: WERKEN MET BESTANDEN - RECORDS LEZEN</a:t>
            </a:r>
            <a:endParaRPr/>
          </a:p>
        </p:txBody>
      </p:sp>
      <p:sp>
        <p:nvSpPr>
          <p:cNvPr id="229" name="Google Shape;229;gad58ede043_0_8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f094d1940_0_52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af094d1940_0_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nl-BE"/>
              <a:t>STAP 3: WERKEN MET BESTANDEN - VOORBEELD</a:t>
            </a:r>
            <a:endParaRPr/>
          </a:p>
        </p:txBody>
      </p:sp>
      <p:sp>
        <p:nvSpPr>
          <p:cNvPr id="237" name="Google Shape;237;gaf094d1940_0_52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18</a:t>
            </a:fld>
            <a:endParaRPr/>
          </a:p>
        </p:txBody>
      </p:sp>
      <p:pic>
        <p:nvPicPr>
          <p:cNvPr id="238" name="Google Shape;238;gaf094d1940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438" y="1245675"/>
            <a:ext cx="6451125" cy="46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f094d1940_0_13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500">
              <a:solidFill>
                <a:srgbClr val="EC4B2F"/>
              </a:solidFill>
            </a:endParaRPr>
          </a:p>
        </p:txBody>
      </p:sp>
      <p:sp>
        <p:nvSpPr>
          <p:cNvPr id="245" name="Google Shape;245;gaf094d1940_0_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nl-BE"/>
              <a:t>STAP 3: WERKEN MET BESTANDEN - VOORBEELD</a:t>
            </a:r>
            <a:endParaRPr/>
          </a:p>
        </p:txBody>
      </p:sp>
      <p:sp>
        <p:nvSpPr>
          <p:cNvPr id="246" name="Google Shape;246;gaf094d1940_0_1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19</a:t>
            </a:fld>
            <a:endParaRPr/>
          </a:p>
        </p:txBody>
      </p:sp>
      <p:pic>
        <p:nvPicPr>
          <p:cNvPr id="247" name="Google Shape;247;gaf094d1940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50" y="1215000"/>
            <a:ext cx="5205050" cy="462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0" y="1142975"/>
            <a:ext cx="91440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/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Doel van bestanden lezen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Begrippen bestanden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Werking bestanden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Wat nodig in C#?</a:t>
            </a:r>
            <a:endParaRPr sz="250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FileStream</a:t>
            </a:r>
            <a:endParaRPr sz="250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StreamReader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Bestanden lezen in C#</a:t>
            </a:r>
            <a:endParaRPr sz="250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Namespace System.IO</a:t>
            </a:r>
            <a:endParaRPr sz="250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Locatie bepalen</a:t>
            </a:r>
            <a:endParaRPr sz="250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Werken met bestanden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File klasse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INHOUD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2</a:t>
            </a:fld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f094d1940_0_4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af094d1940_0_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nl-BE"/>
              <a:t>STAP 3: WERKEN MET BESTANDEN - VOORBEELD</a:t>
            </a:r>
            <a:endParaRPr/>
          </a:p>
        </p:txBody>
      </p:sp>
      <p:sp>
        <p:nvSpPr>
          <p:cNvPr id="255" name="Google Shape;255;gaf094d1940_0_4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20</a:t>
            </a:fld>
            <a:endParaRPr/>
          </a:p>
        </p:txBody>
      </p:sp>
      <p:pic>
        <p:nvPicPr>
          <p:cNvPr id="256" name="Google Shape;256;gaf094d1940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25" y="1280350"/>
            <a:ext cx="6841751" cy="448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f094d1940_0_21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while</a:t>
            </a:r>
            <a:r>
              <a:rPr lang="nl-BE" sz="2500"/>
              <a:t>(!teLezenBestand.</a:t>
            </a:r>
            <a:r>
              <a:rPr lang="nl-BE" sz="2500">
                <a:solidFill>
                  <a:srgbClr val="00A0AE"/>
                </a:solidFill>
              </a:rPr>
              <a:t>EndOfStream</a:t>
            </a:r>
            <a:r>
              <a:rPr lang="nl-BE" sz="2500"/>
              <a:t>)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While-lus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Om alle records </a:t>
            </a:r>
            <a:r>
              <a:rPr lang="nl-BE" sz="2500">
                <a:solidFill>
                  <a:srgbClr val="00A0AE"/>
                </a:solidFill>
              </a:rPr>
              <a:t>één voor één uit te lezen</a:t>
            </a:r>
            <a:r>
              <a:rPr lang="nl-BE" sz="2500"/>
              <a:t>, hebben we een </a:t>
            </a:r>
            <a:r>
              <a:rPr lang="nl-BE" sz="2500">
                <a:solidFill>
                  <a:srgbClr val="00A0AE"/>
                </a:solidFill>
              </a:rPr>
              <a:t>iteratie</a:t>
            </a:r>
            <a:r>
              <a:rPr lang="nl-BE" sz="2500"/>
              <a:t> nodig zolang er records aanwezig zijn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Indien we leeg bestand raadplegen, wordt lus niet uitgevoerd (</a:t>
            </a:r>
            <a:r>
              <a:rPr lang="nl-BE" sz="2500">
                <a:solidFill>
                  <a:srgbClr val="00A0AE"/>
                </a:solidFill>
              </a:rPr>
              <a:t>Priming Read principe</a:t>
            </a:r>
            <a:r>
              <a:rPr lang="nl-BE" sz="2500"/>
              <a:t>)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00A0AE"/>
                </a:solidFill>
              </a:rPr>
              <a:t>EndOfStream</a:t>
            </a:r>
            <a:endParaRPr sz="2500">
              <a:solidFill>
                <a:srgbClr val="00A0AE"/>
              </a:solidFill>
            </a:endParaRPr>
          </a:p>
          <a:p>
            <a:pPr marL="457200" lvl="0" indent="-387350" algn="l" rtl="0"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>
                <a:solidFill>
                  <a:srgbClr val="EC4B2F"/>
                </a:solidFill>
              </a:rPr>
              <a:t>True</a:t>
            </a:r>
            <a:r>
              <a:rPr lang="nl-BE" sz="2500"/>
              <a:t> indien </a:t>
            </a:r>
            <a:r>
              <a:rPr lang="nl-BE" sz="2500">
                <a:solidFill>
                  <a:srgbClr val="EC4B2F"/>
                </a:solidFill>
              </a:rPr>
              <a:t>alle records gelezen</a:t>
            </a:r>
            <a:r>
              <a:rPr lang="nl-BE" sz="2500"/>
              <a:t> zijn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>
                <a:solidFill>
                  <a:srgbClr val="EC4B2F"/>
                </a:solidFill>
              </a:rPr>
              <a:t>False</a:t>
            </a:r>
            <a:r>
              <a:rPr lang="nl-BE" sz="2500"/>
              <a:t> indien er </a:t>
            </a:r>
            <a:r>
              <a:rPr lang="nl-BE" sz="2500">
                <a:solidFill>
                  <a:srgbClr val="EC4B2F"/>
                </a:solidFill>
              </a:rPr>
              <a:t>nog ongelezen records</a:t>
            </a:r>
            <a:r>
              <a:rPr lang="nl-BE" sz="2500"/>
              <a:t> zijn</a:t>
            </a:r>
            <a:endParaRPr sz="2500"/>
          </a:p>
        </p:txBody>
      </p:sp>
      <p:sp>
        <p:nvSpPr>
          <p:cNvPr id="263" name="Google Shape;263;gaf094d1940_0_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STAP 3: WERKEN MET BESTANDEN - RECORDS LEZEN</a:t>
            </a:r>
            <a:endParaRPr/>
          </a:p>
        </p:txBody>
      </p:sp>
      <p:sp>
        <p:nvSpPr>
          <p:cNvPr id="264" name="Google Shape;264;gaf094d1940_0_2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f094d1940_0_28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string record</a:t>
            </a:r>
            <a:r>
              <a:rPr lang="nl-BE" sz="2500"/>
              <a:t> = </a:t>
            </a:r>
            <a:r>
              <a:rPr lang="nl-BE" sz="2500">
                <a:solidFill>
                  <a:srgbClr val="00A0AE"/>
                </a:solidFill>
              </a:rPr>
              <a:t>teLezenBestand.ReadLine()</a:t>
            </a:r>
            <a:r>
              <a:rPr lang="nl-BE" sz="2500"/>
              <a:t>;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Record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String 'record' is </a:t>
            </a:r>
            <a:r>
              <a:rPr lang="nl-BE" sz="2500">
                <a:solidFill>
                  <a:srgbClr val="00A0AE"/>
                </a:solidFill>
              </a:rPr>
              <a:t>enkel bekend</a:t>
            </a:r>
            <a:r>
              <a:rPr lang="nl-BE" sz="2500"/>
              <a:t> in de </a:t>
            </a:r>
            <a:r>
              <a:rPr lang="nl-BE" sz="2500">
                <a:solidFill>
                  <a:srgbClr val="00A0AE"/>
                </a:solidFill>
              </a:rPr>
              <a:t>while-lus</a:t>
            </a:r>
            <a:endParaRPr sz="2500">
              <a:solidFill>
                <a:srgbClr val="00A0AE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00A0AE"/>
                </a:solidFill>
              </a:rPr>
              <a:t>teLezenBestand.ReadLine();</a:t>
            </a:r>
            <a:endParaRPr sz="2500">
              <a:solidFill>
                <a:srgbClr val="00A0AE"/>
              </a:solidFill>
            </a:endParaRPr>
          </a:p>
          <a:p>
            <a:pPr marL="457200" lvl="0" indent="-387350" algn="l" rtl="0"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Methode voor </a:t>
            </a:r>
            <a:r>
              <a:rPr lang="nl-BE" sz="2500">
                <a:solidFill>
                  <a:srgbClr val="EC4B2F"/>
                </a:solidFill>
              </a:rPr>
              <a:t>één record</a:t>
            </a:r>
            <a:r>
              <a:rPr lang="nl-BE" sz="2500"/>
              <a:t> uit te lezen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Record bevat </a:t>
            </a:r>
            <a:r>
              <a:rPr lang="nl-BE" sz="2500">
                <a:solidFill>
                  <a:srgbClr val="EC4B2F"/>
                </a:solidFill>
              </a:rPr>
              <a:t>info tot eerstvolgende return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Om </a:t>
            </a:r>
            <a:r>
              <a:rPr lang="nl-BE" sz="2500">
                <a:solidFill>
                  <a:srgbClr val="EC4B2F"/>
                </a:solidFill>
              </a:rPr>
              <a:t>alle records</a:t>
            </a:r>
            <a:r>
              <a:rPr lang="nl-BE" sz="2500"/>
              <a:t> in bestand te lezen, moet </a:t>
            </a:r>
            <a:r>
              <a:rPr lang="nl-BE" sz="2500">
                <a:solidFill>
                  <a:srgbClr val="EC4B2F"/>
                </a:solidFill>
              </a:rPr>
              <a:t>ReadLine()</a:t>
            </a:r>
            <a:r>
              <a:rPr lang="nl-BE" sz="2500"/>
              <a:t> dus uitgevoerd worden </a:t>
            </a:r>
            <a:r>
              <a:rPr lang="nl-BE" sz="2500">
                <a:solidFill>
                  <a:srgbClr val="EC4B2F"/>
                </a:solidFill>
              </a:rPr>
              <a:t>binnen de while-lus</a:t>
            </a:r>
            <a:endParaRPr sz="2500">
              <a:solidFill>
                <a:srgbClr val="EC4B2F"/>
              </a:solidFill>
            </a:endParaRPr>
          </a:p>
        </p:txBody>
      </p:sp>
      <p:sp>
        <p:nvSpPr>
          <p:cNvPr id="271" name="Google Shape;271;gaf094d1940_0_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STAP 3: WERKEN MET BESTANDEN - RECORDS LEZEN</a:t>
            </a:r>
            <a:endParaRPr/>
          </a:p>
        </p:txBody>
      </p:sp>
      <p:sp>
        <p:nvSpPr>
          <p:cNvPr id="272" name="Google Shape;272;gaf094d1940_0_28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f094d1940_0_35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Copy to Output Directory</a:t>
            </a:r>
            <a:r>
              <a:rPr lang="nl-BE" sz="2500"/>
              <a:t> = </a:t>
            </a:r>
            <a:r>
              <a:rPr lang="nl-BE" sz="2500">
                <a:solidFill>
                  <a:srgbClr val="00A0AE"/>
                </a:solidFill>
              </a:rPr>
              <a:t>Do Not Copy</a:t>
            </a:r>
            <a:endParaRPr sz="2500">
              <a:solidFill>
                <a:srgbClr val="00A0AE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/>
              <a:t>Wanneer we het programma opnieuw uitvoeren, krijgen we volgende foutmelding</a:t>
            </a:r>
            <a:endParaRPr sz="2500"/>
          </a:p>
        </p:txBody>
      </p:sp>
      <p:sp>
        <p:nvSpPr>
          <p:cNvPr id="279" name="Google Shape;279;gaf094d1940_0_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COPY TO OUTPUT DIRECTORY</a:t>
            </a:r>
            <a:endParaRPr/>
          </a:p>
        </p:txBody>
      </p:sp>
      <p:sp>
        <p:nvSpPr>
          <p:cNvPr id="280" name="Google Shape;280;gaf094d1940_0_35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23</a:t>
            </a:fld>
            <a:endParaRPr/>
          </a:p>
        </p:txBody>
      </p:sp>
      <p:pic>
        <p:nvPicPr>
          <p:cNvPr id="281" name="Google Shape;281;gaf094d1940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3259575"/>
            <a:ext cx="85534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f094d1940_0_61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Exists() methode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>
                <a:solidFill>
                  <a:srgbClr val="00A0AE"/>
                </a:solidFill>
              </a:rPr>
              <a:t>Controleert</a:t>
            </a:r>
            <a:r>
              <a:rPr lang="nl-BE" sz="2500"/>
              <a:t> of een bepaald </a:t>
            </a:r>
            <a:r>
              <a:rPr lang="nl-BE" sz="2500">
                <a:solidFill>
                  <a:srgbClr val="00A0AE"/>
                </a:solidFill>
              </a:rPr>
              <a:t>bestand bestaat</a:t>
            </a:r>
            <a:endParaRPr sz="2500">
              <a:solidFill>
                <a:srgbClr val="00A0AE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-387350" algn="l" rtl="0"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>
                <a:solidFill>
                  <a:srgbClr val="00A0AE"/>
                </a:solidFill>
              </a:rPr>
              <a:t>True</a:t>
            </a:r>
            <a:r>
              <a:rPr lang="nl-BE" sz="2500"/>
              <a:t> indien bestand </a:t>
            </a:r>
            <a:r>
              <a:rPr lang="nl-BE" sz="2500">
                <a:solidFill>
                  <a:srgbClr val="00A0AE"/>
                </a:solidFill>
              </a:rPr>
              <a:t>bestaat en beschikbaar</a:t>
            </a:r>
            <a:r>
              <a:rPr lang="nl-BE" sz="2500"/>
              <a:t> is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>
                <a:solidFill>
                  <a:srgbClr val="00A0AE"/>
                </a:solidFill>
              </a:rPr>
              <a:t>False</a:t>
            </a:r>
            <a:r>
              <a:rPr lang="nl-BE" sz="2500"/>
              <a:t> indien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Bestand </a:t>
            </a:r>
            <a:r>
              <a:rPr lang="nl-BE" sz="2500">
                <a:solidFill>
                  <a:srgbClr val="00A0AE"/>
                </a:solidFill>
              </a:rPr>
              <a:t>niet bestaat</a:t>
            </a:r>
            <a:r>
              <a:rPr lang="nl-BE" sz="2500"/>
              <a:t> 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'</a:t>
            </a:r>
            <a:r>
              <a:rPr lang="nl-BE" sz="2500">
                <a:solidFill>
                  <a:srgbClr val="00A0AE"/>
                </a:solidFill>
              </a:rPr>
              <a:t>Copy to Output Directory</a:t>
            </a:r>
            <a:r>
              <a:rPr lang="nl-BE" sz="2500"/>
              <a:t>' eigenschap </a:t>
            </a:r>
            <a:r>
              <a:rPr lang="nl-BE" sz="2500">
                <a:solidFill>
                  <a:srgbClr val="00A0AE"/>
                </a:solidFill>
              </a:rPr>
              <a:t>niet correct</a:t>
            </a:r>
            <a:r>
              <a:rPr lang="nl-BE" sz="2500"/>
              <a:t> werd aangepast</a:t>
            </a:r>
            <a:endParaRPr sz="2500"/>
          </a:p>
        </p:txBody>
      </p:sp>
      <p:sp>
        <p:nvSpPr>
          <p:cNvPr id="288" name="Google Shape;288;gaf094d1940_0_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FILE KLASSE</a:t>
            </a:r>
            <a:endParaRPr/>
          </a:p>
        </p:txBody>
      </p:sp>
      <p:sp>
        <p:nvSpPr>
          <p:cNvPr id="289" name="Google Shape;289;gaf094d1940_0_6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f094d1940_0_69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296" name="Google Shape;296;gaf094d1940_0_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FILE KLASSE - VOORBEELD</a:t>
            </a:r>
            <a:endParaRPr/>
          </a:p>
        </p:txBody>
      </p:sp>
      <p:sp>
        <p:nvSpPr>
          <p:cNvPr id="297" name="Google Shape;297;gaf094d1940_0_69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25</a:t>
            </a:fld>
            <a:endParaRPr/>
          </a:p>
        </p:txBody>
      </p:sp>
      <p:pic>
        <p:nvPicPr>
          <p:cNvPr id="298" name="Google Shape;298;gaf094d1940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51523"/>
            <a:ext cx="9144001" cy="4659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af094d1940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9450" y="2899999"/>
            <a:ext cx="360000" cy="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f094d1940_0_8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/>
              <a:t>Wanneer we het programma vervolgens nogmaals uitvoeren waarbij we '</a:t>
            </a:r>
            <a:r>
              <a:rPr lang="nl-BE" sz="2500">
                <a:solidFill>
                  <a:srgbClr val="EC4B2F"/>
                </a:solidFill>
              </a:rPr>
              <a:t>Copy to Output Directory</a:t>
            </a:r>
            <a:r>
              <a:rPr lang="nl-BE" sz="2500"/>
              <a:t>' fout aangepast hebben, krijgen we een boodschap in plaats van een foutmelding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/>
              <a:t>Veel duidelijker!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/>
              <a:t> </a:t>
            </a:r>
            <a:endParaRPr sz="2500"/>
          </a:p>
        </p:txBody>
      </p:sp>
      <p:sp>
        <p:nvSpPr>
          <p:cNvPr id="306" name="Google Shape;306;gaf094d1940_0_8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FILE KLASSE - BESTAND ONBESCHIKBAAR</a:t>
            </a:r>
            <a:endParaRPr/>
          </a:p>
        </p:txBody>
      </p:sp>
      <p:sp>
        <p:nvSpPr>
          <p:cNvPr id="307" name="Google Shape;307;gaf094d1940_0_8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26</a:t>
            </a:fld>
            <a:endParaRPr/>
          </a:p>
        </p:txBody>
      </p:sp>
      <p:pic>
        <p:nvPicPr>
          <p:cNvPr id="308" name="Google Shape;308;gaf094d1940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38" y="3014663"/>
            <a:ext cx="77057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32cd226c7_0_0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>
                <a:solidFill>
                  <a:srgbClr val="EC4B2F"/>
                </a:solidFill>
              </a:rPr>
              <a:t>Huidige situatie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Gegevens worden telkens ingelezen via invoer van gebruiker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Gewenste situatie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Gegevens bestaan reeds in bestand en worden uitgelezen en gebruikt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endParaRPr/>
          </a:p>
        </p:txBody>
      </p:sp>
      <p:sp>
        <p:nvSpPr>
          <p:cNvPr id="100" name="Google Shape;100;ga32cd226c7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nl-BE"/>
              <a:t>DOEL VAN BESTANDEN LEZEN</a:t>
            </a:r>
            <a:endParaRPr/>
          </a:p>
        </p:txBody>
      </p:sp>
      <p:sp>
        <p:nvSpPr>
          <p:cNvPr id="101" name="Google Shape;101;ga32cd226c7_0_0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32cd226c7_0_7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>
                <a:solidFill>
                  <a:srgbClr val="EC4B2F"/>
                </a:solidFill>
              </a:rPr>
              <a:t>Bestand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Een </a:t>
            </a:r>
            <a:r>
              <a:rPr lang="nl-BE" sz="2500">
                <a:solidFill>
                  <a:srgbClr val="00A0AE"/>
                </a:solidFill>
              </a:rPr>
              <a:t>verzameling</a:t>
            </a:r>
            <a:r>
              <a:rPr lang="nl-BE" sz="2500"/>
              <a:t> van </a:t>
            </a:r>
            <a:r>
              <a:rPr lang="nl-BE" sz="2500">
                <a:solidFill>
                  <a:srgbClr val="00A0AE"/>
                </a:solidFill>
              </a:rPr>
              <a:t>gegevens</a:t>
            </a:r>
            <a:endParaRPr sz="2500">
              <a:solidFill>
                <a:srgbClr val="00A0AE"/>
              </a:solidFill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Verzameling van </a:t>
            </a:r>
            <a:r>
              <a:rPr lang="nl-BE" sz="2500">
                <a:solidFill>
                  <a:srgbClr val="00A0AE"/>
                </a:solidFill>
              </a:rPr>
              <a:t>records</a:t>
            </a:r>
            <a:endParaRPr sz="2500">
              <a:solidFill>
                <a:srgbClr val="00A0AE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Record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Record bevat </a:t>
            </a:r>
            <a:r>
              <a:rPr lang="nl-BE" sz="2500">
                <a:solidFill>
                  <a:srgbClr val="00A0AE"/>
                </a:solidFill>
              </a:rPr>
              <a:t>gegevens van 1 item</a:t>
            </a:r>
            <a:r>
              <a:rPr lang="nl-BE" sz="2500"/>
              <a:t> (naam, lengte, ..)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>
                <a:solidFill>
                  <a:srgbClr val="00A0AE"/>
                </a:solidFill>
              </a:rPr>
              <a:t>Verzameling</a:t>
            </a:r>
            <a:r>
              <a:rPr lang="nl-BE" sz="2500"/>
              <a:t> van </a:t>
            </a:r>
            <a:r>
              <a:rPr lang="nl-BE" sz="2500">
                <a:solidFill>
                  <a:srgbClr val="00A0AE"/>
                </a:solidFill>
              </a:rPr>
              <a:t>velden</a:t>
            </a:r>
            <a:endParaRPr sz="2500">
              <a:solidFill>
                <a:srgbClr val="00A0AE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Veld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Beschrijft een </a:t>
            </a:r>
            <a:r>
              <a:rPr lang="nl-BE" sz="2500">
                <a:solidFill>
                  <a:srgbClr val="00A0AE"/>
                </a:solidFill>
              </a:rPr>
              <a:t>eigenschap </a:t>
            </a:r>
            <a:r>
              <a:rPr lang="nl-BE" sz="2500"/>
              <a:t>van een record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endParaRPr sz="2500"/>
          </a:p>
        </p:txBody>
      </p:sp>
      <p:sp>
        <p:nvSpPr>
          <p:cNvPr id="108" name="Google Shape;108;ga32cd226c7_0_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nl-BE"/>
              <a:t>BEGRIPPEN BESTANDEN</a:t>
            </a:r>
            <a:endParaRPr/>
          </a:p>
        </p:txBody>
      </p:sp>
      <p:sp>
        <p:nvSpPr>
          <p:cNvPr id="109" name="Google Shape;109;ga32cd226c7_0_7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ee9167d2e_0_7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/>
              <a:t>Bestand met naam, lengte en gewicht 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/>
              <a:t>											</a:t>
            </a:r>
            <a:r>
              <a:rPr lang="nl-BE" sz="2500">
                <a:solidFill>
                  <a:srgbClr val="EC4B2F"/>
                </a:solidFill>
              </a:rPr>
              <a:t>Bestand</a:t>
            </a:r>
            <a:endParaRPr sz="2500">
              <a:solidFill>
                <a:srgbClr val="EC4B2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/>
              <a:t>											</a:t>
            </a:r>
            <a:r>
              <a:rPr lang="nl-BE" sz="2500">
                <a:solidFill>
                  <a:srgbClr val="00A0AE"/>
                </a:solidFill>
              </a:rPr>
              <a:t>Record</a:t>
            </a:r>
            <a:endParaRPr sz="2500">
              <a:solidFill>
                <a:srgbClr val="00A0AE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/>
              <a:t>											</a:t>
            </a:r>
            <a:r>
              <a:rPr lang="nl-BE" sz="2500">
                <a:solidFill>
                  <a:srgbClr val="4B2B4B"/>
                </a:solidFill>
              </a:rPr>
              <a:t>Veld</a:t>
            </a:r>
            <a:endParaRPr sz="2500">
              <a:solidFill>
                <a:srgbClr val="4B2B4B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endParaRPr sz="2500"/>
          </a:p>
        </p:txBody>
      </p:sp>
      <p:sp>
        <p:nvSpPr>
          <p:cNvPr id="116" name="Google Shape;116;gaee9167d2e_0_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nl-BE"/>
              <a:t>VOORBEELD BEGRIPPEN BESTANDEN</a:t>
            </a:r>
            <a:endParaRPr/>
          </a:p>
        </p:txBody>
      </p:sp>
      <p:sp>
        <p:nvSpPr>
          <p:cNvPr id="117" name="Google Shape;117;gaee9167d2e_0_7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5</a:t>
            </a:fld>
            <a:endParaRPr/>
          </a:p>
        </p:txBody>
      </p:sp>
      <p:pic>
        <p:nvPicPr>
          <p:cNvPr id="118" name="Google Shape;118;gaee9167d2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28" y="2060700"/>
            <a:ext cx="4362350" cy="3105607"/>
          </a:xfrm>
          <a:prstGeom prst="rect">
            <a:avLst/>
          </a:prstGeom>
          <a:noFill/>
          <a:ln w="28575" cap="flat" cmpd="sng">
            <a:solidFill>
              <a:srgbClr val="EC4B2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9" name="Google Shape;119;gaee9167d2e_0_7"/>
          <p:cNvSpPr txBox="1"/>
          <p:nvPr/>
        </p:nvSpPr>
        <p:spPr>
          <a:xfrm>
            <a:off x="439925" y="2658125"/>
            <a:ext cx="1241400" cy="245100"/>
          </a:xfrm>
          <a:prstGeom prst="rect">
            <a:avLst/>
          </a:prstGeom>
          <a:noFill/>
          <a:ln w="2857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gaee9167d2e_0_7"/>
          <p:cNvSpPr txBox="1"/>
          <p:nvPr/>
        </p:nvSpPr>
        <p:spPr>
          <a:xfrm>
            <a:off x="1902200" y="3277050"/>
            <a:ext cx="4404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gaee9167d2e_0_7"/>
          <p:cNvSpPr txBox="1"/>
          <p:nvPr/>
        </p:nvSpPr>
        <p:spPr>
          <a:xfrm>
            <a:off x="513800" y="2658125"/>
            <a:ext cx="307200" cy="245100"/>
          </a:xfrm>
          <a:prstGeom prst="rect">
            <a:avLst/>
          </a:prstGeom>
          <a:noFill/>
          <a:ln w="28575" cap="flat" cmpd="sng">
            <a:solidFill>
              <a:srgbClr val="4B2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gaee9167d2e_0_7"/>
          <p:cNvSpPr txBox="1"/>
          <p:nvPr/>
        </p:nvSpPr>
        <p:spPr>
          <a:xfrm>
            <a:off x="821000" y="2658125"/>
            <a:ext cx="360000" cy="245100"/>
          </a:xfrm>
          <a:prstGeom prst="rect">
            <a:avLst/>
          </a:prstGeom>
          <a:noFill/>
          <a:ln w="28575" cap="flat" cmpd="sng">
            <a:solidFill>
              <a:srgbClr val="4B2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gaee9167d2e_0_7"/>
          <p:cNvSpPr txBox="1"/>
          <p:nvPr/>
        </p:nvSpPr>
        <p:spPr>
          <a:xfrm>
            <a:off x="1181000" y="2658125"/>
            <a:ext cx="360000" cy="245100"/>
          </a:xfrm>
          <a:prstGeom prst="rect">
            <a:avLst/>
          </a:prstGeom>
          <a:noFill/>
          <a:ln w="28575" cap="flat" cmpd="sng">
            <a:solidFill>
              <a:srgbClr val="4B2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32cd226c7_0_1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/>
              <a:t>Een sequentieel bestand kan enkel </a:t>
            </a:r>
            <a:r>
              <a:rPr lang="nl-BE" sz="2500">
                <a:solidFill>
                  <a:srgbClr val="EC4B2F"/>
                </a:solidFill>
              </a:rPr>
              <a:t>van voor naar achter</a:t>
            </a:r>
            <a:r>
              <a:rPr lang="nl-BE" sz="2500"/>
              <a:t> gelezen worden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/>
              <a:t>Bij elke leesoperatie wordt er </a:t>
            </a:r>
            <a:r>
              <a:rPr lang="nl-BE" sz="2500">
                <a:solidFill>
                  <a:srgbClr val="EC4B2F"/>
                </a:solidFill>
              </a:rPr>
              <a:t>slechts één record</a:t>
            </a:r>
            <a:r>
              <a:rPr lang="nl-BE" sz="2500"/>
              <a:t> gelezen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/>
              <a:t>Om een gegeven terug te vinden in een bestand moet men steeds </a:t>
            </a:r>
            <a:r>
              <a:rPr lang="nl-BE" sz="2500">
                <a:solidFill>
                  <a:srgbClr val="EC4B2F"/>
                </a:solidFill>
              </a:rPr>
              <a:t>beginnen met het eerste record</a:t>
            </a:r>
            <a:endParaRPr sz="2500">
              <a:solidFill>
                <a:srgbClr val="EC4B2F"/>
              </a:solidFill>
            </a:endParaRPr>
          </a:p>
        </p:txBody>
      </p:sp>
      <p:sp>
        <p:nvSpPr>
          <p:cNvPr id="130" name="Google Shape;130;ga32cd226c7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nl-BE"/>
              <a:t>WERKING BESTANDEN</a:t>
            </a:r>
            <a:endParaRPr/>
          </a:p>
        </p:txBody>
      </p:sp>
      <p:sp>
        <p:nvSpPr>
          <p:cNvPr id="131" name="Google Shape;131;ga32cd226c7_0_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2cd226c7_0_21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/>
              <a:t>Met standaard C# kan je niet werken met bestanden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/>
              <a:t>We hebben dus </a:t>
            </a:r>
            <a:r>
              <a:rPr lang="nl-BE" sz="2500">
                <a:solidFill>
                  <a:srgbClr val="EC4B2F"/>
                </a:solidFill>
              </a:rPr>
              <a:t>extra klassen nodig</a:t>
            </a:r>
            <a:endParaRPr sz="2500">
              <a:solidFill>
                <a:srgbClr val="EC4B2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/>
              <a:t>Deze extra klassen worden bewaard in de namespace</a:t>
            </a:r>
            <a:br>
              <a:rPr lang="nl-BE" sz="2500"/>
            </a:br>
            <a:r>
              <a:rPr lang="nl-BE" sz="2500">
                <a:solidFill>
                  <a:srgbClr val="EC4B2F"/>
                </a:solidFill>
              </a:rPr>
              <a:t>System.IO.</a:t>
            </a:r>
            <a:endParaRPr sz="2500">
              <a:solidFill>
                <a:srgbClr val="EC4B2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/>
              <a:t>Welke klassen hebben we nodig?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>
                <a:solidFill>
                  <a:srgbClr val="00A0AE"/>
                </a:solidFill>
              </a:rPr>
              <a:t>FileStream</a:t>
            </a:r>
            <a:r>
              <a:rPr lang="nl-BE" sz="2500"/>
              <a:t> ⇒ Voor openen en creëren van bestanden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>
                <a:solidFill>
                  <a:srgbClr val="00A0AE"/>
                </a:solidFill>
              </a:rPr>
              <a:t>StreamReader</a:t>
            </a:r>
            <a:r>
              <a:rPr lang="nl-BE" sz="2500"/>
              <a:t> ⇒ Tekstgegevens uit bestanden te lezen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endParaRPr sz="2500"/>
          </a:p>
        </p:txBody>
      </p:sp>
      <p:sp>
        <p:nvSpPr>
          <p:cNvPr id="138" name="Google Shape;138;ga32cd226c7_0_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nl-BE"/>
              <a:t>WAT NODIG IN C#?</a:t>
            </a:r>
            <a:endParaRPr/>
          </a:p>
        </p:txBody>
      </p:sp>
      <p:sp>
        <p:nvSpPr>
          <p:cNvPr id="139" name="Google Shape;139;ga32cd226c7_0_2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32cd226c7_0_35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/>
              <a:t>Kan vergeleken worden met een </a:t>
            </a:r>
            <a:r>
              <a:rPr lang="nl-BE" sz="2500">
                <a:solidFill>
                  <a:srgbClr val="EC4B2F"/>
                </a:solidFill>
              </a:rPr>
              <a:t>tunnel </a:t>
            </a:r>
            <a:r>
              <a:rPr lang="nl-BE" sz="2500"/>
              <a:t>die de </a:t>
            </a:r>
            <a:r>
              <a:rPr lang="nl-BE" sz="2500">
                <a:solidFill>
                  <a:srgbClr val="EC4B2F"/>
                </a:solidFill>
              </a:rPr>
              <a:t>verbinding </a:t>
            </a:r>
            <a:r>
              <a:rPr lang="nl-BE" sz="2500"/>
              <a:t>tussen </a:t>
            </a:r>
            <a:r>
              <a:rPr lang="nl-BE" sz="2500">
                <a:solidFill>
                  <a:srgbClr val="EC4B2F"/>
                </a:solidFill>
              </a:rPr>
              <a:t>programma </a:t>
            </a:r>
            <a:r>
              <a:rPr lang="nl-BE" sz="2500"/>
              <a:t>en </a:t>
            </a:r>
            <a:r>
              <a:rPr lang="nl-BE" sz="2500">
                <a:solidFill>
                  <a:srgbClr val="EC4B2F"/>
                </a:solidFill>
              </a:rPr>
              <a:t>bestand </a:t>
            </a:r>
            <a:r>
              <a:rPr lang="nl-BE" sz="2500"/>
              <a:t>representeert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/>
              <a:t>Noodzakelijk om </a:t>
            </a:r>
            <a:r>
              <a:rPr lang="nl-BE" sz="2500">
                <a:solidFill>
                  <a:srgbClr val="EC4B2F"/>
                </a:solidFill>
              </a:rPr>
              <a:t>bestanden </a:t>
            </a:r>
            <a:r>
              <a:rPr lang="nl-BE" sz="2500"/>
              <a:t>te </a:t>
            </a:r>
            <a:r>
              <a:rPr lang="nl-BE" sz="2500">
                <a:solidFill>
                  <a:srgbClr val="EC4B2F"/>
                </a:solidFill>
              </a:rPr>
              <a:t>openen en te creëren</a:t>
            </a:r>
            <a:endParaRPr sz="2500">
              <a:solidFill>
                <a:srgbClr val="EC4B2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/>
              <a:t>We maken gebruik van de </a:t>
            </a:r>
            <a:r>
              <a:rPr lang="nl-BE" sz="2500">
                <a:solidFill>
                  <a:srgbClr val="EC4B2F"/>
                </a:solidFill>
              </a:rPr>
              <a:t>standaard FileStream</a:t>
            </a:r>
            <a:endParaRPr sz="2500">
              <a:solidFill>
                <a:srgbClr val="EC4B2F"/>
              </a:solidFill>
            </a:endParaRPr>
          </a:p>
        </p:txBody>
      </p:sp>
      <p:sp>
        <p:nvSpPr>
          <p:cNvPr id="146" name="Google Shape;146;ga32cd226c7_0_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nl-BE"/>
              <a:t>FILESTREAM</a:t>
            </a:r>
            <a:endParaRPr/>
          </a:p>
        </p:txBody>
      </p:sp>
      <p:sp>
        <p:nvSpPr>
          <p:cNvPr id="147" name="Google Shape;147;ga32cd226c7_0_35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8</a:t>
            </a:fld>
            <a:endParaRPr/>
          </a:p>
        </p:txBody>
      </p:sp>
      <p:pic>
        <p:nvPicPr>
          <p:cNvPr id="148" name="Google Shape;148;ga32cd226c7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75" y="3792500"/>
            <a:ext cx="62484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d58ede043_0_6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/>
              <a:t>Kan vergeleken worden met een </a:t>
            </a:r>
            <a:r>
              <a:rPr lang="nl-BE" sz="2500">
                <a:solidFill>
                  <a:srgbClr val="EC4B2F"/>
                </a:solidFill>
              </a:rPr>
              <a:t>pomp </a:t>
            </a:r>
            <a:r>
              <a:rPr lang="nl-BE" sz="2500"/>
              <a:t>om gegevens door de </a:t>
            </a:r>
            <a:r>
              <a:rPr lang="nl-BE" sz="2500">
                <a:solidFill>
                  <a:srgbClr val="EC4B2F"/>
                </a:solidFill>
              </a:rPr>
              <a:t>tunnel </a:t>
            </a:r>
            <a:r>
              <a:rPr lang="nl-BE" sz="2500"/>
              <a:t>van het </a:t>
            </a:r>
            <a:r>
              <a:rPr lang="nl-BE" sz="2500">
                <a:solidFill>
                  <a:srgbClr val="EC4B2F"/>
                </a:solidFill>
              </a:rPr>
              <a:t>bestand </a:t>
            </a:r>
            <a:r>
              <a:rPr lang="nl-BE" sz="2500"/>
              <a:t>naar </a:t>
            </a:r>
            <a:r>
              <a:rPr lang="nl-BE" sz="2500">
                <a:solidFill>
                  <a:srgbClr val="EC4B2F"/>
                </a:solidFill>
              </a:rPr>
              <a:t>programma </a:t>
            </a:r>
            <a:r>
              <a:rPr lang="nl-BE" sz="2500"/>
              <a:t>te pompen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/>
              <a:t>Om </a:t>
            </a:r>
            <a:r>
              <a:rPr lang="nl-BE" sz="2500">
                <a:solidFill>
                  <a:srgbClr val="EC4B2F"/>
                </a:solidFill>
              </a:rPr>
              <a:t>tekstgegevens </a:t>
            </a:r>
            <a:r>
              <a:rPr lang="nl-BE" sz="2500"/>
              <a:t>uit bestanden te </a:t>
            </a:r>
            <a:r>
              <a:rPr lang="nl-BE" sz="2500">
                <a:solidFill>
                  <a:srgbClr val="EC4B2F"/>
                </a:solidFill>
              </a:rPr>
              <a:t>lezen</a:t>
            </a:r>
            <a:endParaRPr sz="2500">
              <a:solidFill>
                <a:srgbClr val="EC4B2F"/>
              </a:solidFill>
            </a:endParaRPr>
          </a:p>
        </p:txBody>
      </p:sp>
      <p:sp>
        <p:nvSpPr>
          <p:cNvPr id="155" name="Google Shape;155;gad58ede043_0_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nl-BE"/>
              <a:t>STREAMREADER</a:t>
            </a:r>
            <a:endParaRPr/>
          </a:p>
        </p:txBody>
      </p:sp>
      <p:sp>
        <p:nvSpPr>
          <p:cNvPr id="156" name="Google Shape;156;gad58ede043_0_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9</a:t>
            </a:fld>
            <a:endParaRPr/>
          </a:p>
        </p:txBody>
      </p:sp>
      <p:pic>
        <p:nvPicPr>
          <p:cNvPr id="157" name="Google Shape;157;gad58ede04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00" y="3790125"/>
            <a:ext cx="6283675" cy="12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Microsoft Office PowerPoint</Application>
  <PresentationFormat>Diavoorstelling (4:3)</PresentationFormat>
  <Paragraphs>231</Paragraphs>
  <Slides>26</Slides>
  <Notes>26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Verdana</vt:lpstr>
      <vt:lpstr>TM_presentatie_eng</vt:lpstr>
      <vt:lpstr>INLEIDING TOT PROGRAMMEREN</vt:lpstr>
      <vt:lpstr>INHOUD</vt:lpstr>
      <vt:lpstr>DOEL VAN BESTANDEN LEZEN</vt:lpstr>
      <vt:lpstr>BEGRIPPEN BESTANDEN</vt:lpstr>
      <vt:lpstr>VOORBEELD BEGRIPPEN BESTANDEN</vt:lpstr>
      <vt:lpstr>WERKING BESTANDEN</vt:lpstr>
      <vt:lpstr>WAT NODIG IN C#?</vt:lpstr>
      <vt:lpstr>FILESTREAM</vt:lpstr>
      <vt:lpstr>STREAMREADER</vt:lpstr>
      <vt:lpstr>BESTANDEN LEZEN IN C#</vt:lpstr>
      <vt:lpstr>STAP 1: NAMESPACE SYSTEM.IO</vt:lpstr>
      <vt:lpstr>STAP 2: LOCATIE BEPALEN</vt:lpstr>
      <vt:lpstr>STAP 2: LOCATIE BEPALEN</vt:lpstr>
      <vt:lpstr>STAP 2: LOCATIE BEPALEN</vt:lpstr>
      <vt:lpstr>STAP 3: WERKEN MET BESTANDEN</vt:lpstr>
      <vt:lpstr>STAP 3: WERKEN MET BESTANDEN - USING BLOK</vt:lpstr>
      <vt:lpstr>STAP 3: WERKEN MET BESTANDEN - RECORDS LEZEN</vt:lpstr>
      <vt:lpstr>STAP 3: WERKEN MET BESTANDEN - VOORBEELD</vt:lpstr>
      <vt:lpstr>STAP 3: WERKEN MET BESTANDEN - VOORBEELD</vt:lpstr>
      <vt:lpstr>STAP 3: WERKEN MET BESTANDEN - VOORBEELD</vt:lpstr>
      <vt:lpstr>STAP 3: WERKEN MET BESTANDEN - RECORDS LEZEN</vt:lpstr>
      <vt:lpstr>STAP 3: WERKEN MET BESTANDEN - RECORDS LEZEN</vt:lpstr>
      <vt:lpstr>COPY TO OUTPUT DIRECTORY</vt:lpstr>
      <vt:lpstr>FILE KLASSE</vt:lpstr>
      <vt:lpstr>FILE KLASSE - VOORBEELD</vt:lpstr>
      <vt:lpstr>FILE KLASSE - BESTAND ONBESCHIKBAAR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INLEIDING TOT PROGRAMMEREN</dc:title>
  <dc:creator>Miranda Decabooter</dc:creator>
  <cp:lastModifiedBy>Matthias Claessen</cp:lastModifiedBy>
  <cp:revision>2</cp:revision>
  <dcterms:created xsi:type="dcterms:W3CDTF">2016-09-05T09:03:02Z</dcterms:created>
  <dcterms:modified xsi:type="dcterms:W3CDTF">2022-10-24T08:20:36Z</dcterms:modified>
</cp:coreProperties>
</file>