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559675" cy="10691813"/>
  <p:embeddedFontLst>
    <p:embeddedFont>
      <p:font typeface="Acumin Pro" panose="020B0504020202020204" charset="0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Lucida Console" panose="020B0609040504020204" pitchFamily="49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5ZBomU5oDqbqtrZ8n72396lri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C9933"/>
    <a:srgbClr val="D18F2F"/>
    <a:srgbClr val="F5B20B"/>
    <a:srgbClr val="F2B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2FB84A-37C2-410D-A9C0-E2991964798B}">
  <a:tblStyle styleId="{D62FB84A-37C2-410D-A9C0-E2991964798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customschemas.google.com/relationships/presentationmetadata" Target="meta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tilburgsciencehub.com/get/make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88B7B25-B922-4EBA-BF62-DE2E77F925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1" b="26630"/>
          <a:stretch/>
        </p:blipFill>
        <p:spPr>
          <a:xfrm>
            <a:off x="-1" y="0"/>
            <a:ext cx="12192000" cy="6857999"/>
          </a:xfrm>
          <a:prstGeom prst="rect">
            <a:avLst/>
          </a:prstGeom>
        </p:spPr>
      </p:pic>
      <p:sp>
        <p:nvSpPr>
          <p:cNvPr id="108" name="Google Shape;108;p1"/>
          <p:cNvSpPr/>
          <p:nvPr/>
        </p:nvSpPr>
        <p:spPr>
          <a:xfrm>
            <a:off x="3139560" y="3328140"/>
            <a:ext cx="60955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2934720" y="2318700"/>
            <a:ext cx="60955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773387" y="948876"/>
            <a:ext cx="3370897" cy="614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1. What is M</a:t>
            </a:r>
            <a:r>
              <a:rPr lang="en-US" sz="850" b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ake</a:t>
            </a:r>
            <a:r>
              <a:rPr lang="en-US" sz="85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en-US" sz="85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is a tool we use to automate our research projects and make it reproducible</a:t>
            </a:r>
            <a:r>
              <a:rPr lang="en-US" sz="8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If you update a certain file and want to re-run the project, you can easily do so by simply running “make” in the terminal. </a:t>
            </a:r>
            <a:endParaRPr sz="85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112" name="Google Shape;112;p1"/>
          <p:cNvGrpSpPr/>
          <p:nvPr/>
        </p:nvGrpSpPr>
        <p:grpSpPr>
          <a:xfrm>
            <a:off x="8106598" y="251466"/>
            <a:ext cx="3756330" cy="747545"/>
            <a:chOff x="7906911" y="-866302"/>
            <a:chExt cx="4439652" cy="1308808"/>
          </a:xfrm>
        </p:grpSpPr>
        <p:sp>
          <p:nvSpPr>
            <p:cNvPr id="113" name="Google Shape;113;p1"/>
            <p:cNvSpPr/>
            <p:nvPr/>
          </p:nvSpPr>
          <p:spPr>
            <a:xfrm rot="10800000" flipH="1">
              <a:off x="7945667" y="-825291"/>
              <a:ext cx="4400896" cy="1267797"/>
            </a:xfrm>
            <a:prstGeom prst="snip1Rect">
              <a:avLst>
                <a:gd name="adj" fmla="val 16667"/>
              </a:avLst>
            </a:prstGeom>
            <a:solidFill>
              <a:srgbClr val="0033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7906911" y="-866302"/>
              <a:ext cx="4439651" cy="1304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r>
                <a:rPr lang="en-US" sz="85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Remember the structure of a </a:t>
              </a:r>
              <a:r>
                <a:rPr lang="en-US" sz="850" b="1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Makefile</a:t>
              </a:r>
              <a:r>
                <a:rPr lang="en-US" sz="85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(let’s call it a recipe): </a:t>
              </a:r>
            </a:p>
            <a:p>
              <a:r>
                <a:rPr lang="en-US" sz="85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r>
                <a:rPr lang="en-US" sz="85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 Targets:</a:t>
              </a:r>
              <a:r>
                <a:rPr lang="en-US" sz="8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    Files that you want to build</a:t>
              </a:r>
            </a:p>
            <a:p>
              <a:r>
                <a:rPr lang="en-US" sz="85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 Prerequisites: </a:t>
              </a:r>
              <a:r>
                <a:rPr lang="en-US" sz="8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    Files you need to build the targets</a:t>
              </a:r>
            </a:p>
            <a:p>
              <a:r>
                <a:rPr lang="en-US" sz="85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 Commands to build: </a:t>
              </a:r>
              <a:r>
                <a:rPr lang="en-US" sz="8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Series of steps to build the targets (indented with a tab!)</a:t>
              </a:r>
            </a:p>
          </p:txBody>
        </p:sp>
      </p:grpSp>
      <p:sp>
        <p:nvSpPr>
          <p:cNvPr id="116" name="Google Shape;116;p1"/>
          <p:cNvSpPr/>
          <p:nvPr/>
        </p:nvSpPr>
        <p:spPr>
          <a:xfrm>
            <a:off x="248678" y="244644"/>
            <a:ext cx="2514541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r>
              <a:rPr lang="en-US" sz="16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Use Make to automate your work</a:t>
            </a:r>
            <a:endParaRPr lang="en-NL" sz="1600" dirty="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48679" y="1854833"/>
            <a:ext cx="1976361" cy="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CC993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How to use Make</a:t>
            </a:r>
            <a:endParaRPr sz="1600" i="0" u="none" strike="noStrike" cap="none" dirty="0">
              <a:solidFill>
                <a:srgbClr val="CC993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148" name="Google Shape;148;p1"/>
          <p:cNvCxnSpPr/>
          <p:nvPr/>
        </p:nvCxnSpPr>
        <p:spPr>
          <a:xfrm>
            <a:off x="6244909" y="683623"/>
            <a:ext cx="0" cy="213447"/>
          </a:xfrm>
          <a:prstGeom prst="straightConnector1">
            <a:avLst/>
          </a:prstGeom>
          <a:noFill/>
          <a:ln w="38100" cap="flat" cmpd="sng">
            <a:solidFill>
              <a:srgbClr val="003366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60" name="Google Shape;160;p1"/>
          <p:cNvCxnSpPr>
            <a:cxnSpLocks/>
          </p:cNvCxnSpPr>
          <p:nvPr/>
        </p:nvCxnSpPr>
        <p:spPr>
          <a:xfrm flipV="1">
            <a:off x="3192051" y="3422513"/>
            <a:ext cx="0" cy="379857"/>
          </a:xfrm>
          <a:prstGeom prst="straightConnector1">
            <a:avLst/>
          </a:prstGeom>
          <a:noFill/>
          <a:ln w="38100" cap="flat" cmpd="sng">
            <a:solidFill>
              <a:srgbClr val="CC9933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63" name="Google Shape;163;p1"/>
          <p:cNvSpPr txBox="1"/>
          <p:nvPr/>
        </p:nvSpPr>
        <p:spPr>
          <a:xfrm>
            <a:off x="2670986" y="2097364"/>
            <a:ext cx="3432462" cy="13310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5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3. Place the files in the corresponding folder</a:t>
            </a:r>
          </a:p>
          <a:p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First, create a </a:t>
            </a:r>
            <a:r>
              <a:rPr lang="en-US" sz="85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Makefile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 each subdirectory of your </a:t>
            </a:r>
            <a:r>
              <a:rPr lang="en-US" sz="85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src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folder. You can create a </a:t>
            </a:r>
            <a:r>
              <a:rPr lang="en-US" sz="85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Makefile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by opening a new script in R and renaming it to “</a:t>
            </a:r>
            <a:r>
              <a:rPr lang="en-US" sz="85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makefile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” (without the .R!). For a project with subdirectories </a:t>
            </a:r>
            <a:r>
              <a:rPr lang="en-US" sz="85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src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/data-preparation and </a:t>
            </a:r>
            <a:r>
              <a:rPr lang="en-US" sz="85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src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/analysis, the file structure should look as follows:</a:t>
            </a:r>
          </a:p>
          <a:p>
            <a:endParaRPr lang="en-US" sz="900" i="1" dirty="0">
              <a:sym typeface="Wingdings" panose="05000000000000000000" pitchFamily="2" charset="2"/>
            </a:endParaRPr>
          </a:p>
          <a:p>
            <a:endParaRPr lang="en-US" sz="100" i="1" dirty="0">
              <a:sym typeface="Wingdings" panose="05000000000000000000" pitchFamily="2" charset="2"/>
            </a:endParaRPr>
          </a:p>
          <a:p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/src/data-preparation</a:t>
            </a:r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sz="7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download.R</a:t>
            </a:r>
            <a:endParaRPr lang="en-US" sz="7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sz="7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clean.R</a:t>
            </a:r>
            <a:endParaRPr lang="en-US" sz="7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sz="7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makefile</a:t>
            </a:r>
            <a:endParaRPr lang="en-US" sz="7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127001" y="3794945"/>
            <a:ext cx="4461017" cy="12681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r>
              <a:rPr lang="en-US" sz="850" b="1" dirty="0">
                <a:latin typeface="Calibri" panose="020F0502020204030204" pitchFamily="34" charset="0"/>
                <a:cs typeface="Calibri" panose="020F0502020204030204" pitchFamily="34" charset="0"/>
              </a:rPr>
              <a:t>2. No </a:t>
            </a:r>
            <a:r>
              <a:rPr lang="en-US" sz="85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Makefile</a:t>
            </a:r>
            <a:r>
              <a:rPr lang="en-US" sz="850" b="1" dirty="0">
                <a:latin typeface="Calibri" panose="020F0502020204030204" pitchFamily="34" charset="0"/>
                <a:cs typeface="Calibri" panose="020F0502020204030204" pitchFamily="34" charset="0"/>
              </a:rPr>
              <a:t> present? Follow the following steps to create one!</a:t>
            </a:r>
          </a:p>
          <a:p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</a:rPr>
              <a:t>The first step is to make a proper directory structure. Below is an example we use in the tutorial: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Acumin Pro" panose="020B0504020202020204" pitchFamily="34" charset="0"/>
              </a:rPr>
              <a:t>     </a:t>
            </a:r>
            <a:r>
              <a:rPr lang="en-US" sz="700" dirty="0">
                <a:latin typeface="Lucida Console" panose="020B0609040504020204" pitchFamily="49" charset="0"/>
              </a:rPr>
              <a:t>data</a:t>
            </a:r>
            <a:r>
              <a:rPr lang="en-US" sz="700" dirty="0">
                <a:latin typeface="Acumin Pro" panose="020B0504020202020204" pitchFamily="34" charset="0"/>
              </a:rPr>
              <a:t> </a:t>
            </a:r>
            <a:r>
              <a:rPr lang="en-US" sz="800" dirty="0">
                <a:latin typeface="Acumin Pro" panose="020B0504020202020204" pitchFamily="34" charset="0"/>
                <a:sym typeface="Wingdings" panose="05000000000000000000" pitchFamily="2" charset="2"/>
              </a:rPr>
              <a:t></a:t>
            </a:r>
            <a:r>
              <a:rPr lang="en-US" sz="800" dirty="0">
                <a:latin typeface="Acumin Pro" panose="020B0504020202020204" pitchFamily="34" charset="0"/>
              </a:rPr>
              <a:t> 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Store raw data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src</a:t>
            </a:r>
            <a:r>
              <a:rPr lang="en-US" sz="800" dirty="0">
                <a:latin typeface="Acumin Pro" panose="020B0504020202020204" pitchFamily="34" charset="0"/>
                <a:sym typeface="Wingdings" panose="05000000000000000000" pitchFamily="2" charset="2"/>
              </a:rPr>
              <a:t>  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Stores source code to build the project. Within this folder, use subdirectories: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data preparation: 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Cleaning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analysis: 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Analyzing cleaned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gen</a:t>
            </a:r>
            <a:r>
              <a:rPr lang="en-US" sz="800" dirty="0">
                <a:latin typeface="Acumin Pro" panose="020B0504020202020204" pitchFamily="34" charset="0"/>
                <a:sym typeface="Wingdings" panose="05000000000000000000" pitchFamily="2" charset="2"/>
              </a:rPr>
              <a:t>  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Store generated files. Again, use subdirectories to structure your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temp: 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Temporary files that still need transformations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output: 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Final documents (e.g., datasets or tables and figures from analysis) </a:t>
            </a: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09743476-1F5E-4B43-AF3E-34F76CC8B6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20"/>
          <a:stretch/>
        </p:blipFill>
        <p:spPr>
          <a:xfrm>
            <a:off x="2741384" y="6189421"/>
            <a:ext cx="679964" cy="657389"/>
          </a:xfrm>
          <a:prstGeom prst="rect">
            <a:avLst/>
          </a:prstGeom>
        </p:spPr>
      </p:pic>
      <p:sp>
        <p:nvSpPr>
          <p:cNvPr id="67" name="Google Shape;117;p1">
            <a:extLst>
              <a:ext uri="{FF2B5EF4-FFF2-40B4-BE49-F238E27FC236}">
                <a16:creationId xmlns:a16="http://schemas.microsoft.com/office/drawing/2014/main" id="{F47AD923-3BB8-48E2-B857-76F228D0A81C}"/>
              </a:ext>
            </a:extLst>
          </p:cNvPr>
          <p:cNvSpPr/>
          <p:nvPr/>
        </p:nvSpPr>
        <p:spPr>
          <a:xfrm>
            <a:off x="43958" y="6288011"/>
            <a:ext cx="2799322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rgbClr val="CC9933"/>
                </a:solidFill>
                <a:latin typeface="Calibri" panose="020F0502020204030204" pitchFamily="34" charset="0"/>
                <a:ea typeface="DotumChe" panose="020B0503020000020004" pitchFamily="49" charset="-127"/>
                <a:cs typeface="Calibri" panose="020F0502020204030204" pitchFamily="34" charset="0"/>
                <a:sym typeface="Calibri"/>
              </a:rPr>
              <a:t>For more content and cheatsheets, check out the course website!</a:t>
            </a:r>
            <a:endParaRPr sz="1200" i="0" u="none" strike="noStrike" cap="none" dirty="0">
              <a:solidFill>
                <a:srgbClr val="CC9933"/>
              </a:solidFill>
              <a:latin typeface="Calibri" panose="020F0502020204030204" pitchFamily="34" charset="0"/>
              <a:ea typeface="DotumChe" panose="020B0503020000020004" pitchFamily="49" charset="-127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8" name="Google Shape;110;p1">
            <a:extLst>
              <a:ext uri="{FF2B5EF4-FFF2-40B4-BE49-F238E27FC236}">
                <a16:creationId xmlns:a16="http://schemas.microsoft.com/office/drawing/2014/main" id="{10AE19DD-E2FA-4639-A9D4-40F4EA1E5D77}"/>
              </a:ext>
            </a:extLst>
          </p:cNvPr>
          <p:cNvSpPr/>
          <p:nvPr/>
        </p:nvSpPr>
        <p:spPr>
          <a:xfrm>
            <a:off x="3172669" y="177246"/>
            <a:ext cx="3370892" cy="4832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r>
              <a:rPr lang="en-US" sz="850" b="1" dirty="0">
                <a:latin typeface="Calibri" panose="020F0502020204030204" pitchFamily="34" charset="0"/>
                <a:cs typeface="Calibri" panose="020F0502020204030204" pitchFamily="34" charset="0"/>
              </a:rPr>
              <a:t>2. Get your setup ready!</a:t>
            </a:r>
          </a:p>
          <a:p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</a:rPr>
              <a:t>Make sure you properly installed make by following the instructions on this page: 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https://tilburgsciencehub.com/get/make</a:t>
            </a:r>
            <a:endParaRPr lang="en-US" sz="8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9" name="Google Shape;148;p1">
            <a:extLst>
              <a:ext uri="{FF2B5EF4-FFF2-40B4-BE49-F238E27FC236}">
                <a16:creationId xmlns:a16="http://schemas.microsoft.com/office/drawing/2014/main" id="{C83D11F7-FFC9-4144-93FB-83ADA68E4CAE}"/>
              </a:ext>
            </a:extLst>
          </p:cNvPr>
          <p:cNvCxnSpPr>
            <a:cxnSpLocks/>
          </p:cNvCxnSpPr>
          <p:nvPr/>
        </p:nvCxnSpPr>
        <p:spPr>
          <a:xfrm flipV="1">
            <a:off x="3612559" y="683623"/>
            <a:ext cx="0" cy="244043"/>
          </a:xfrm>
          <a:prstGeom prst="straightConnector1">
            <a:avLst/>
          </a:prstGeom>
          <a:noFill/>
          <a:ln w="38100" cap="flat" cmpd="sng">
            <a:solidFill>
              <a:srgbClr val="003366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70" name="Google Shape;110;p1">
            <a:extLst>
              <a:ext uri="{FF2B5EF4-FFF2-40B4-BE49-F238E27FC236}">
                <a16:creationId xmlns:a16="http://schemas.microsoft.com/office/drawing/2014/main" id="{34FE57F1-7BDB-4628-BACB-159C44A01FA0}"/>
              </a:ext>
            </a:extLst>
          </p:cNvPr>
          <p:cNvSpPr/>
          <p:nvPr/>
        </p:nvSpPr>
        <p:spPr>
          <a:xfrm>
            <a:off x="5213003" y="927666"/>
            <a:ext cx="1986267" cy="2201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r>
              <a:rPr lang="en-US" sz="840" b="1" dirty="0">
                <a:latin typeface="Calibri" panose="020F0502020204030204" pitchFamily="34" charset="0"/>
                <a:cs typeface="Calibri" panose="020F0502020204030204" pitchFamily="34" charset="0"/>
              </a:rPr>
              <a:t>3. A </a:t>
            </a:r>
            <a:r>
              <a:rPr lang="en-US" sz="84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Makefile</a:t>
            </a:r>
            <a:r>
              <a:rPr lang="en-US" sz="840" b="1" dirty="0">
                <a:latin typeface="Calibri" panose="020F0502020204030204" pitchFamily="34" charset="0"/>
                <a:cs typeface="Calibri" panose="020F0502020204030204" pitchFamily="34" charset="0"/>
              </a:rPr>
              <a:t> consists of a set of rules: </a:t>
            </a:r>
          </a:p>
        </p:txBody>
      </p:sp>
      <p:cxnSp>
        <p:nvCxnSpPr>
          <p:cNvPr id="77" name="Google Shape;155;p1">
            <a:extLst>
              <a:ext uri="{FF2B5EF4-FFF2-40B4-BE49-F238E27FC236}">
                <a16:creationId xmlns:a16="http://schemas.microsoft.com/office/drawing/2014/main" id="{4555CB2F-6863-4CFE-A0D8-DE99A1CA43DB}"/>
              </a:ext>
            </a:extLst>
          </p:cNvPr>
          <p:cNvCxnSpPr>
            <a:cxnSpLocks/>
          </p:cNvCxnSpPr>
          <p:nvPr/>
        </p:nvCxnSpPr>
        <p:spPr>
          <a:xfrm>
            <a:off x="6851375" y="1305333"/>
            <a:ext cx="248391" cy="1754"/>
          </a:xfrm>
          <a:prstGeom prst="straightConnector1">
            <a:avLst/>
          </a:prstGeom>
          <a:noFill/>
          <a:ln w="38100" cap="flat" cmpd="sng">
            <a:solidFill>
              <a:srgbClr val="003366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82" name="Google Shape;155;p1">
            <a:extLst>
              <a:ext uri="{FF2B5EF4-FFF2-40B4-BE49-F238E27FC236}">
                <a16:creationId xmlns:a16="http://schemas.microsoft.com/office/drawing/2014/main" id="{C7E0CE11-EF5B-4BCA-8FE7-2311665F5425}"/>
              </a:ext>
            </a:extLst>
          </p:cNvPr>
          <p:cNvCxnSpPr>
            <a:cxnSpLocks/>
          </p:cNvCxnSpPr>
          <p:nvPr/>
        </p:nvCxnSpPr>
        <p:spPr>
          <a:xfrm>
            <a:off x="8830274" y="1290270"/>
            <a:ext cx="248391" cy="1754"/>
          </a:xfrm>
          <a:prstGeom prst="straightConnector1">
            <a:avLst/>
          </a:prstGeom>
          <a:noFill/>
          <a:ln w="38100" cap="flat" cmpd="sng">
            <a:solidFill>
              <a:srgbClr val="003366"/>
            </a:solidFill>
            <a:prstDash val="solid"/>
            <a:miter lim="8000"/>
            <a:headEnd type="none" w="sm" len="sm"/>
            <a:tailEnd type="triangle" w="med" len="med"/>
          </a:ln>
        </p:spPr>
      </p:cxnSp>
      <p:grpSp>
        <p:nvGrpSpPr>
          <p:cNvPr id="89" name="Google Shape;118;p1">
            <a:extLst>
              <a:ext uri="{FF2B5EF4-FFF2-40B4-BE49-F238E27FC236}">
                <a16:creationId xmlns:a16="http://schemas.microsoft.com/office/drawing/2014/main" id="{B4DF8B28-05EE-48AF-89F4-0591AB46E1EB}"/>
              </a:ext>
            </a:extLst>
          </p:cNvPr>
          <p:cNvGrpSpPr/>
          <p:nvPr/>
        </p:nvGrpSpPr>
        <p:grpSpPr>
          <a:xfrm>
            <a:off x="5210316" y="1175734"/>
            <a:ext cx="1773692" cy="414044"/>
            <a:chOff x="5278558" y="930201"/>
            <a:chExt cx="1773692" cy="748374"/>
          </a:xfrm>
        </p:grpSpPr>
        <p:sp>
          <p:nvSpPr>
            <p:cNvPr id="90" name="Google Shape;119;p1">
              <a:extLst>
                <a:ext uri="{FF2B5EF4-FFF2-40B4-BE49-F238E27FC236}">
                  <a16:creationId xmlns:a16="http://schemas.microsoft.com/office/drawing/2014/main" id="{9327B6AD-32DB-4165-9BBB-94A71EC8019E}"/>
                </a:ext>
              </a:extLst>
            </p:cNvPr>
            <p:cNvSpPr/>
            <p:nvPr/>
          </p:nvSpPr>
          <p:spPr>
            <a:xfrm rot="10800000" flipH="1">
              <a:off x="5278558" y="930203"/>
              <a:ext cx="1574768" cy="593598"/>
            </a:xfrm>
            <a:prstGeom prst="snip1Rect">
              <a:avLst>
                <a:gd name="adj" fmla="val 1666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20;p1">
              <a:extLst>
                <a:ext uri="{FF2B5EF4-FFF2-40B4-BE49-F238E27FC236}">
                  <a16:creationId xmlns:a16="http://schemas.microsoft.com/office/drawing/2014/main" id="{BDDEC0D2-A4E4-417E-B724-3C2F45FCC67C}"/>
                </a:ext>
              </a:extLst>
            </p:cNvPr>
            <p:cNvSpPr/>
            <p:nvPr/>
          </p:nvSpPr>
          <p:spPr>
            <a:xfrm>
              <a:off x="5342751" y="930201"/>
              <a:ext cx="1709499" cy="748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r>
                <a:rPr lang="en-US" sz="700" dirty="0">
                  <a:latin typeface="Lucida Console" panose="020B0609040504020204" pitchFamily="49" charset="0"/>
                </a:rPr>
                <a:t>targets</a:t>
              </a:r>
              <a:r>
                <a:rPr lang="en-US" sz="700" baseline="30000" dirty="0">
                  <a:latin typeface="Lucida Console" panose="020B0609040504020204" pitchFamily="49" charset="0"/>
                </a:rPr>
                <a:t>1</a:t>
              </a:r>
              <a:r>
                <a:rPr lang="en-US" sz="700" dirty="0">
                  <a:latin typeface="Lucida Console" panose="020B0609040504020204" pitchFamily="49" charset="0"/>
                </a:rPr>
                <a:t>: prequisites</a:t>
              </a:r>
              <a:r>
                <a:rPr lang="en-US" sz="700" baseline="30000" dirty="0">
                  <a:latin typeface="Lucida Console" panose="020B0609040504020204" pitchFamily="49" charset="0"/>
                </a:rPr>
                <a:t>2</a:t>
              </a:r>
            </a:p>
            <a:p>
              <a:r>
                <a:rPr lang="en-US" sz="700" dirty="0">
                  <a:latin typeface="Lucida Console" panose="020B0609040504020204" pitchFamily="49" charset="0"/>
                </a:rPr>
                <a:t>    commands to build</a:t>
              </a:r>
              <a:r>
                <a:rPr lang="en-US" sz="700" baseline="30000" dirty="0">
                  <a:latin typeface="Lucida Console" panose="020B0609040504020204" pitchFamily="49" charset="0"/>
                </a:rPr>
                <a:t>3</a:t>
              </a:r>
              <a:endParaRPr lang="en-NL" sz="700" dirty="0">
                <a:latin typeface="Lucida Console" panose="020B0609040504020204" pitchFamily="49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20;p1">
            <a:extLst>
              <a:ext uri="{FF2B5EF4-FFF2-40B4-BE49-F238E27FC236}">
                <a16:creationId xmlns:a16="http://schemas.microsoft.com/office/drawing/2014/main" id="{7C881037-FC4E-43A2-82FA-E46AF4FDCFB2}"/>
              </a:ext>
            </a:extLst>
          </p:cNvPr>
          <p:cNvSpPr/>
          <p:nvPr/>
        </p:nvSpPr>
        <p:spPr>
          <a:xfrm flipH="1">
            <a:off x="7525582" y="1011227"/>
            <a:ext cx="1709498" cy="19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18;p1">
            <a:extLst>
              <a:ext uri="{FF2B5EF4-FFF2-40B4-BE49-F238E27FC236}">
                <a16:creationId xmlns:a16="http://schemas.microsoft.com/office/drawing/2014/main" id="{6D5A3FB9-79E6-4A51-B963-13623E9365EE}"/>
              </a:ext>
            </a:extLst>
          </p:cNvPr>
          <p:cNvGrpSpPr/>
          <p:nvPr/>
        </p:nvGrpSpPr>
        <p:grpSpPr>
          <a:xfrm>
            <a:off x="7183662" y="1176158"/>
            <a:ext cx="1778516" cy="414044"/>
            <a:chOff x="5273735" y="930201"/>
            <a:chExt cx="1778516" cy="748374"/>
          </a:xfrm>
        </p:grpSpPr>
        <p:sp>
          <p:nvSpPr>
            <p:cNvPr id="103" name="Google Shape;119;p1">
              <a:extLst>
                <a:ext uri="{FF2B5EF4-FFF2-40B4-BE49-F238E27FC236}">
                  <a16:creationId xmlns:a16="http://schemas.microsoft.com/office/drawing/2014/main" id="{83E9D7DF-41EE-4769-87BF-3F1B77FE1D0C}"/>
                </a:ext>
              </a:extLst>
            </p:cNvPr>
            <p:cNvSpPr/>
            <p:nvPr/>
          </p:nvSpPr>
          <p:spPr>
            <a:xfrm rot="10800000" flipH="1">
              <a:off x="5278558" y="930203"/>
              <a:ext cx="1574768" cy="593598"/>
            </a:xfrm>
            <a:prstGeom prst="snip1Rect">
              <a:avLst>
                <a:gd name="adj" fmla="val 1666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20;p1">
              <a:extLst>
                <a:ext uri="{FF2B5EF4-FFF2-40B4-BE49-F238E27FC236}">
                  <a16:creationId xmlns:a16="http://schemas.microsoft.com/office/drawing/2014/main" id="{4142D353-F3CB-4D48-A023-D3A407A22779}"/>
                </a:ext>
              </a:extLst>
            </p:cNvPr>
            <p:cNvSpPr/>
            <p:nvPr/>
          </p:nvSpPr>
          <p:spPr>
            <a:xfrm>
              <a:off x="5273735" y="930201"/>
              <a:ext cx="1778516" cy="748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r>
                <a:rPr lang="en-US" sz="700" dirty="0">
                  <a:latin typeface="Lucida Console" panose="020B0609040504020204" pitchFamily="49" charset="0"/>
                </a:rPr>
                <a:t>plot.pdf: </a:t>
              </a:r>
              <a:r>
                <a:rPr lang="en-US" sz="700" dirty="0" err="1">
                  <a:latin typeface="Lucida Console" panose="020B0609040504020204" pitchFamily="49" charset="0"/>
                </a:rPr>
                <a:t>plot.R</a:t>
              </a:r>
              <a:r>
                <a:rPr lang="en-US" sz="700" dirty="0">
                  <a:latin typeface="Lucida Console" panose="020B0609040504020204" pitchFamily="49" charset="0"/>
                </a:rPr>
                <a:t> table.csv</a:t>
              </a:r>
            </a:p>
            <a:p>
              <a:r>
                <a:rPr lang="en-US" sz="700" dirty="0">
                  <a:latin typeface="Lucida Console" panose="020B0609040504020204" pitchFamily="49" charset="0"/>
                </a:rPr>
                <a:t>   R --vanilla &lt; </a:t>
              </a:r>
              <a:r>
                <a:rPr lang="en-US" sz="700" dirty="0" err="1">
                  <a:latin typeface="Lucida Console" panose="020B0609040504020204" pitchFamily="49" charset="0"/>
                </a:rPr>
                <a:t>plot.R</a:t>
              </a:r>
              <a:endParaRPr lang="en-NL" sz="700" dirty="0">
                <a:latin typeface="Lucida Console" panose="020B0609040504020204" pitchFamily="49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7" name="Google Shape;160;p1">
            <a:extLst>
              <a:ext uri="{FF2B5EF4-FFF2-40B4-BE49-F238E27FC236}">
                <a16:creationId xmlns:a16="http://schemas.microsoft.com/office/drawing/2014/main" id="{9EBEE454-D29E-4007-8CA7-2E1013D39CB1}"/>
              </a:ext>
            </a:extLst>
          </p:cNvPr>
          <p:cNvCxnSpPr>
            <a:cxnSpLocks/>
          </p:cNvCxnSpPr>
          <p:nvPr/>
        </p:nvCxnSpPr>
        <p:spPr>
          <a:xfrm>
            <a:off x="1388273" y="3506102"/>
            <a:ext cx="0" cy="272910"/>
          </a:xfrm>
          <a:prstGeom prst="straightConnector1">
            <a:avLst/>
          </a:prstGeom>
          <a:noFill/>
          <a:ln w="38100" cap="flat" cmpd="sng">
            <a:solidFill>
              <a:srgbClr val="CC9933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68" name="Google Shape;162;p1">
            <a:extLst>
              <a:ext uri="{FF2B5EF4-FFF2-40B4-BE49-F238E27FC236}">
                <a16:creationId xmlns:a16="http://schemas.microsoft.com/office/drawing/2014/main" id="{DD90F516-4DB6-4AFA-AD8A-53E77DE6566F}"/>
              </a:ext>
            </a:extLst>
          </p:cNvPr>
          <p:cNvCxnSpPr>
            <a:cxnSpLocks/>
          </p:cNvCxnSpPr>
          <p:nvPr/>
        </p:nvCxnSpPr>
        <p:spPr>
          <a:xfrm flipV="1">
            <a:off x="7947983" y="3497842"/>
            <a:ext cx="0" cy="529807"/>
          </a:xfrm>
          <a:prstGeom prst="straightConnector1">
            <a:avLst/>
          </a:prstGeom>
          <a:noFill/>
          <a:ln w="38100" cap="flat" cmpd="sng">
            <a:solidFill>
              <a:srgbClr val="CC9933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69" name="Google Shape;163;p1">
            <a:extLst>
              <a:ext uri="{FF2B5EF4-FFF2-40B4-BE49-F238E27FC236}">
                <a16:creationId xmlns:a16="http://schemas.microsoft.com/office/drawing/2014/main" id="{3067FDCD-E98C-4153-BD05-EB3C9EFBD375}"/>
              </a:ext>
            </a:extLst>
          </p:cNvPr>
          <p:cNvSpPr txBox="1"/>
          <p:nvPr/>
        </p:nvSpPr>
        <p:spPr>
          <a:xfrm>
            <a:off x="7700452" y="1778837"/>
            <a:ext cx="3552709" cy="16927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5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5. Specifying long paths using variables [Optional – but recommended!]</a:t>
            </a:r>
          </a:p>
          <a:p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If you noticed in step 4, constantly writing ../../ is quite cumbersome. Therefore, we introduce variables:</a:t>
            </a:r>
          </a:p>
          <a:p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TEMP = ../../gen/temp</a:t>
            </a:r>
          </a:p>
          <a:p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DATA = ../../data</a:t>
            </a:r>
          </a:p>
          <a:p>
            <a:endParaRPr lang="en-US" sz="800" dirty="0">
              <a:latin typeface="Acumin Pro" panose="020B0504020202020204" pitchFamily="34" charset="0"/>
              <a:sym typeface="Wingdings" panose="05000000000000000000" pitchFamily="2" charset="2"/>
            </a:endParaRPr>
          </a:p>
          <a:p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 the </a:t>
            </a:r>
            <a:r>
              <a:rPr lang="en-US" sz="85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Makefile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refer to these variables using $(VARIABLE) (e.g., $(TEMP)). These variables make your script less prone to errors. The “all” target from step 3 now looks as follows: </a:t>
            </a:r>
          </a:p>
          <a:p>
            <a:endParaRPr lang="en-US" sz="8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all: $(DATA)/reviews.csv $(TEMP)/aggregate_df.csv</a:t>
            </a:r>
          </a:p>
          <a:p>
            <a:r>
              <a:rPr lang="en-US" sz="8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“all” target tells make which files to build. Without this target, make </a:t>
            </a:r>
          </a:p>
          <a:p>
            <a:r>
              <a:rPr lang="en-US" sz="8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simply start running the first rule, followed by the second etc.</a:t>
            </a:r>
            <a:endParaRPr lang="en-US" sz="85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70" name="Google Shape;163;p1">
            <a:extLst>
              <a:ext uri="{FF2B5EF4-FFF2-40B4-BE49-F238E27FC236}">
                <a16:creationId xmlns:a16="http://schemas.microsoft.com/office/drawing/2014/main" id="{D2BF1601-85DA-47D4-A788-33266DF6C71F}"/>
              </a:ext>
            </a:extLst>
          </p:cNvPr>
          <p:cNvSpPr txBox="1"/>
          <p:nvPr/>
        </p:nvSpPr>
        <p:spPr>
          <a:xfrm>
            <a:off x="8637009" y="4050466"/>
            <a:ext cx="3170258" cy="21390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5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6. Finalizing your automation task</a:t>
            </a:r>
          </a:p>
          <a:p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Finally, create an overall </a:t>
            </a:r>
            <a:r>
              <a:rPr lang="en-US" sz="85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Makefile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that triggers the two </a:t>
            </a:r>
            <a:r>
              <a:rPr lang="en-US" sz="85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Makefiles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 their respective subfolder. Place this </a:t>
            </a:r>
            <a:r>
              <a:rPr lang="en-US" sz="85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Makefile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 the root directory. </a:t>
            </a:r>
          </a:p>
          <a:p>
            <a:endParaRPr lang="en-US" sz="800" dirty="0">
              <a:sym typeface="Wingdings" panose="05000000000000000000" pitchFamily="2" charset="2"/>
            </a:endParaRPr>
          </a:p>
          <a:p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all: analysis data-preparation</a:t>
            </a:r>
          </a:p>
          <a:p>
            <a:endParaRPr lang="en-US" sz="7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data-preparation: </a:t>
            </a:r>
          </a:p>
          <a:p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     make –C src/data-preparation</a:t>
            </a:r>
          </a:p>
          <a:p>
            <a:endParaRPr lang="en-US" sz="7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analysis: data-preparation</a:t>
            </a:r>
          </a:p>
          <a:p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     make –C src/analysis</a:t>
            </a:r>
          </a:p>
          <a:p>
            <a:endParaRPr lang="en-US" sz="8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Finally, type 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 the terminal and see your project build itself! If you make any changes to a certain script, you only need to type make in the terminal to see your research project being rebuilt again, thus being a very efficient way to automate your work and make it reproducible!</a:t>
            </a:r>
          </a:p>
        </p:txBody>
      </p:sp>
      <p:sp>
        <p:nvSpPr>
          <p:cNvPr id="171" name="Google Shape;163;p1">
            <a:extLst>
              <a:ext uri="{FF2B5EF4-FFF2-40B4-BE49-F238E27FC236}">
                <a16:creationId xmlns:a16="http://schemas.microsoft.com/office/drawing/2014/main" id="{1877814C-A52C-4578-A256-05CA41F5B005}"/>
              </a:ext>
            </a:extLst>
          </p:cNvPr>
          <p:cNvSpPr txBox="1"/>
          <p:nvPr/>
        </p:nvSpPr>
        <p:spPr>
          <a:xfrm>
            <a:off x="3981024" y="2879909"/>
            <a:ext cx="1229292" cy="4154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/src/analysis</a:t>
            </a:r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sz="7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plot.R</a:t>
            </a:r>
            <a:endParaRPr lang="en-US" sz="7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sz="7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makefile</a:t>
            </a:r>
            <a:endParaRPr lang="en-US" sz="7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</p:txBody>
      </p:sp>
      <p:sp>
        <p:nvSpPr>
          <p:cNvPr id="66" name="Google Shape;163;p1">
            <a:extLst>
              <a:ext uri="{FF2B5EF4-FFF2-40B4-BE49-F238E27FC236}">
                <a16:creationId xmlns:a16="http://schemas.microsoft.com/office/drawing/2014/main" id="{1534732E-2BC7-4E02-9B92-525ED3773D77}"/>
              </a:ext>
            </a:extLst>
          </p:cNvPr>
          <p:cNvSpPr txBox="1"/>
          <p:nvPr/>
        </p:nvSpPr>
        <p:spPr>
          <a:xfrm>
            <a:off x="4663972" y="3919113"/>
            <a:ext cx="3832328" cy="22159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5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4. Writing your </a:t>
            </a:r>
            <a:r>
              <a:rPr lang="en-US" sz="85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Makefile</a:t>
            </a:r>
            <a:r>
              <a:rPr lang="en-US" sz="85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(s)</a:t>
            </a:r>
          </a:p>
          <a:p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Within the </a:t>
            </a:r>
            <a:r>
              <a:rPr lang="en-US" sz="85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Makefiles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write the necessary rules to run the code. An example for the data-preparation folder could look like this:</a:t>
            </a:r>
          </a:p>
          <a:p>
            <a:endParaRPr lang="en-US" sz="7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all: ../../data/reviews.csv ../../gen/temp/aggregate_df.csv</a:t>
            </a:r>
          </a:p>
          <a:p>
            <a:endParaRPr lang="en-US" sz="7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../../data/reviews: download.R</a:t>
            </a:r>
          </a:p>
          <a:p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    R --vanilla &lt; download.R</a:t>
            </a:r>
          </a:p>
          <a:p>
            <a:endParaRPr lang="en-US" sz="7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../../gen/temp/aggregated_df.csv: ../../data/reviews.csv clean.R</a:t>
            </a:r>
          </a:p>
          <a:p>
            <a:r>
              <a:rPr lang="en-US" sz="700" dirty="0">
                <a:latin typeface="Lucida Console" panose="020B0609040504020204" pitchFamily="49" charset="0"/>
                <a:sym typeface="Wingdings" panose="05000000000000000000" pitchFamily="2" charset="2"/>
              </a:rPr>
              <a:t>    R --vanilla &lt; clean.R</a:t>
            </a:r>
          </a:p>
          <a:p>
            <a:endParaRPr lang="en-US" sz="7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Besides using R --vanilla, which produces the full output, there are several other ways to call programs, such as: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Rscript file.R  (no output on the screen, unless requested)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python file.py  (executes a python file)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Rscript –e “rmarkdown::render(“file.rmd”)  (build html files from .Rmd files) </a:t>
            </a:r>
          </a:p>
          <a:p>
            <a:endParaRPr lang="en-US" sz="7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</p:txBody>
      </p:sp>
      <p:grpSp>
        <p:nvGrpSpPr>
          <p:cNvPr id="141" name="Google Shape;141;p1"/>
          <p:cNvGrpSpPr/>
          <p:nvPr/>
        </p:nvGrpSpPr>
        <p:grpSpPr>
          <a:xfrm>
            <a:off x="6507303" y="6064092"/>
            <a:ext cx="2059351" cy="401662"/>
            <a:chOff x="151084" y="4179459"/>
            <a:chExt cx="2005912" cy="413243"/>
          </a:xfrm>
        </p:grpSpPr>
        <p:sp>
          <p:nvSpPr>
            <p:cNvPr id="142" name="Google Shape;142;p1"/>
            <p:cNvSpPr/>
            <p:nvPr/>
          </p:nvSpPr>
          <p:spPr>
            <a:xfrm rot="10800000" flipH="1">
              <a:off x="151084" y="4179459"/>
              <a:ext cx="1944208" cy="413243"/>
            </a:xfrm>
            <a:prstGeom prst="snip1Rect">
              <a:avLst>
                <a:gd name="adj" fmla="val 16667"/>
              </a:avLst>
            </a:prstGeom>
            <a:solidFill>
              <a:srgbClr val="0033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63208" y="4195920"/>
              <a:ext cx="1993788" cy="362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r>
                <a:rPr lang="en-US" sz="8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If you have multiple prerequisites, </a:t>
              </a:r>
            </a:p>
            <a:p>
              <a:r>
                <a:rPr lang="en-US" sz="8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make sure to separate each by a space!</a:t>
              </a:r>
              <a:endParaRPr lang="en-NL" sz="8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72" name="Google Shape;160;p1">
            <a:extLst>
              <a:ext uri="{FF2B5EF4-FFF2-40B4-BE49-F238E27FC236}">
                <a16:creationId xmlns:a16="http://schemas.microsoft.com/office/drawing/2014/main" id="{6B6D4950-2928-4DCB-8D3C-EA8EF90EE382}"/>
              </a:ext>
            </a:extLst>
          </p:cNvPr>
          <p:cNvCxnSpPr>
            <a:cxnSpLocks/>
          </p:cNvCxnSpPr>
          <p:nvPr/>
        </p:nvCxnSpPr>
        <p:spPr>
          <a:xfrm>
            <a:off x="10007508" y="3834718"/>
            <a:ext cx="0" cy="187744"/>
          </a:xfrm>
          <a:prstGeom prst="straightConnector1">
            <a:avLst/>
          </a:prstGeom>
          <a:noFill/>
          <a:ln w="38100" cap="flat" cmpd="sng">
            <a:solidFill>
              <a:srgbClr val="CC9933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73" name="Google Shape;160;p1">
            <a:extLst>
              <a:ext uri="{FF2B5EF4-FFF2-40B4-BE49-F238E27FC236}">
                <a16:creationId xmlns:a16="http://schemas.microsoft.com/office/drawing/2014/main" id="{30E38AA5-F6EF-42CC-962B-04C7688B6B93}"/>
              </a:ext>
            </a:extLst>
          </p:cNvPr>
          <p:cNvCxnSpPr>
            <a:cxnSpLocks/>
          </p:cNvCxnSpPr>
          <p:nvPr/>
        </p:nvCxnSpPr>
        <p:spPr>
          <a:xfrm>
            <a:off x="5505646" y="3545384"/>
            <a:ext cx="0" cy="328375"/>
          </a:xfrm>
          <a:prstGeom prst="straightConnector1">
            <a:avLst/>
          </a:prstGeom>
          <a:noFill/>
          <a:ln w="38100" cap="flat" cmpd="sng">
            <a:solidFill>
              <a:srgbClr val="CC9933"/>
            </a:solidFill>
            <a:prstDash val="solid"/>
            <a:miter lim="8000"/>
            <a:headEnd type="none" w="sm" len="sm"/>
            <a:tailEnd type="triangle" w="med" len="med"/>
          </a:ln>
        </p:spPr>
      </p:cxnSp>
      <p:grpSp>
        <p:nvGrpSpPr>
          <p:cNvPr id="177" name="Google Shape;141;p1">
            <a:extLst>
              <a:ext uri="{FF2B5EF4-FFF2-40B4-BE49-F238E27FC236}">
                <a16:creationId xmlns:a16="http://schemas.microsoft.com/office/drawing/2014/main" id="{326129BF-2577-4E5D-B235-61EBC71E818A}"/>
              </a:ext>
            </a:extLst>
          </p:cNvPr>
          <p:cNvGrpSpPr/>
          <p:nvPr/>
        </p:nvGrpSpPr>
        <p:grpSpPr>
          <a:xfrm>
            <a:off x="9090667" y="3428999"/>
            <a:ext cx="2376301" cy="414504"/>
            <a:chOff x="151084" y="4179459"/>
            <a:chExt cx="1944209" cy="413243"/>
          </a:xfrm>
        </p:grpSpPr>
        <p:sp>
          <p:nvSpPr>
            <p:cNvPr id="178" name="Google Shape;142;p1">
              <a:extLst>
                <a:ext uri="{FF2B5EF4-FFF2-40B4-BE49-F238E27FC236}">
                  <a16:creationId xmlns:a16="http://schemas.microsoft.com/office/drawing/2014/main" id="{7FE1A8A6-5BCD-4F88-B140-9A1DD17BE93E}"/>
                </a:ext>
              </a:extLst>
            </p:cNvPr>
            <p:cNvSpPr/>
            <p:nvPr/>
          </p:nvSpPr>
          <p:spPr>
            <a:xfrm rot="10800000" flipH="1">
              <a:off x="151084" y="4179459"/>
              <a:ext cx="1944208" cy="413243"/>
            </a:xfrm>
            <a:prstGeom prst="snip1Rect">
              <a:avLst>
                <a:gd name="adj" fmla="val 16667"/>
              </a:avLst>
            </a:prstGeom>
            <a:solidFill>
              <a:srgbClr val="0033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43;p1">
              <a:extLst>
                <a:ext uri="{FF2B5EF4-FFF2-40B4-BE49-F238E27FC236}">
                  <a16:creationId xmlns:a16="http://schemas.microsoft.com/office/drawing/2014/main" id="{386AAC4B-CD5B-4C22-87F5-17B5AD948FC5}"/>
                </a:ext>
              </a:extLst>
            </p:cNvPr>
            <p:cNvSpPr/>
            <p:nvPr/>
          </p:nvSpPr>
          <p:spPr>
            <a:xfrm>
              <a:off x="163208" y="4195920"/>
              <a:ext cx="1932085" cy="351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r>
                <a:rPr lang="en-US" sz="8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Recall: ../../ means go up 2 directories. For temp, you then cd into the gen/temp folder.</a:t>
              </a:r>
            </a:p>
          </p:txBody>
        </p:sp>
      </p:grpSp>
      <p:grpSp>
        <p:nvGrpSpPr>
          <p:cNvPr id="180" name="Google Shape;118;p1">
            <a:extLst>
              <a:ext uri="{FF2B5EF4-FFF2-40B4-BE49-F238E27FC236}">
                <a16:creationId xmlns:a16="http://schemas.microsoft.com/office/drawing/2014/main" id="{54AAF390-2DB4-48B4-888D-C3C7E3917825}"/>
              </a:ext>
            </a:extLst>
          </p:cNvPr>
          <p:cNvGrpSpPr/>
          <p:nvPr/>
        </p:nvGrpSpPr>
        <p:grpSpPr>
          <a:xfrm>
            <a:off x="9003950" y="1132393"/>
            <a:ext cx="2905440" cy="408522"/>
            <a:chOff x="5196279" y="932964"/>
            <a:chExt cx="1698126" cy="644262"/>
          </a:xfrm>
        </p:grpSpPr>
        <p:sp>
          <p:nvSpPr>
            <p:cNvPr id="181" name="Google Shape;119;p1">
              <a:extLst>
                <a:ext uri="{FF2B5EF4-FFF2-40B4-BE49-F238E27FC236}">
                  <a16:creationId xmlns:a16="http://schemas.microsoft.com/office/drawing/2014/main" id="{E44C7DE9-A32E-4F12-A953-0A95362B64BA}"/>
                </a:ext>
              </a:extLst>
            </p:cNvPr>
            <p:cNvSpPr/>
            <p:nvPr/>
          </p:nvSpPr>
          <p:spPr>
            <a:xfrm rot="10800000" flipH="1">
              <a:off x="5246933" y="932964"/>
              <a:ext cx="1603809" cy="644262"/>
            </a:xfrm>
            <a:prstGeom prst="snip1Rect">
              <a:avLst>
                <a:gd name="adj" fmla="val 1666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0;p1">
              <a:extLst>
                <a:ext uri="{FF2B5EF4-FFF2-40B4-BE49-F238E27FC236}">
                  <a16:creationId xmlns:a16="http://schemas.microsoft.com/office/drawing/2014/main" id="{AC8A0D6D-FF5C-41BE-90AC-10960C057857}"/>
                </a:ext>
              </a:extLst>
            </p:cNvPr>
            <p:cNvSpPr/>
            <p:nvPr/>
          </p:nvSpPr>
          <p:spPr>
            <a:xfrm>
              <a:off x="5196279" y="980802"/>
              <a:ext cx="1698126" cy="555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algn="ctr"/>
              <a:r>
                <a:rPr lang="en-US" sz="850" dirty="0">
                  <a:latin typeface="Calibri" panose="020F0502020204030204" pitchFamily="34" charset="0"/>
                  <a:cs typeface="Calibri" panose="020F0502020204030204" pitchFamily="34" charset="0"/>
                </a:rPr>
                <a:t>Build the plot.pdf (1) using the plot.R script and table.csv file (2). The command line opens R and runs the plot.R script (3)</a:t>
              </a:r>
              <a:endParaRPr lang="en-NL" sz="8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5" name="Google Shape;165;p1">
            <a:extLst>
              <a:ext uri="{FF2B5EF4-FFF2-40B4-BE49-F238E27FC236}">
                <a16:creationId xmlns:a16="http://schemas.microsoft.com/office/drawing/2014/main" id="{55BA2C3D-1240-4EE5-B1DB-B0AF8CE59BFF}"/>
              </a:ext>
            </a:extLst>
          </p:cNvPr>
          <p:cNvSpPr/>
          <p:nvPr/>
        </p:nvSpPr>
        <p:spPr>
          <a:xfrm>
            <a:off x="743657" y="2446842"/>
            <a:ext cx="1509556" cy="11373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r>
              <a:rPr lang="en-US" sz="850" b="1" dirty="0">
                <a:latin typeface="Calibri" panose="020F0502020204030204" pitchFamily="34" charset="0"/>
                <a:cs typeface="Calibri" panose="020F0502020204030204" pitchFamily="34" charset="0"/>
              </a:rPr>
              <a:t>1. Has somebody else already written a </a:t>
            </a:r>
            <a:r>
              <a:rPr lang="en-US" sz="85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Makefile</a:t>
            </a:r>
            <a:r>
              <a:rPr lang="en-US" sz="850" b="1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</a:rPr>
              <a:t>Check the directory and see whether there is a </a:t>
            </a:r>
            <a:r>
              <a:rPr lang="en-US" sz="850" dirty="0" err="1">
                <a:latin typeface="Calibri" panose="020F0502020204030204" pitchFamily="34" charset="0"/>
                <a:cs typeface="Calibri" panose="020F0502020204030204" pitchFamily="34" charset="0"/>
              </a:rPr>
              <a:t>Makefile</a:t>
            </a:r>
            <a:r>
              <a:rPr lang="en-US" sz="850" dirty="0">
                <a:latin typeface="Calibri" panose="020F0502020204030204" pitchFamily="34" charset="0"/>
                <a:cs typeface="Calibri" panose="020F0502020204030204" pitchFamily="34" charset="0"/>
              </a:rPr>
              <a:t> (without any file extension!). If it’s there? Sit back, relax, open your command prompt or terminal and type… make</a:t>
            </a:r>
          </a:p>
        </p:txBody>
      </p:sp>
      <p:grpSp>
        <p:nvGrpSpPr>
          <p:cNvPr id="58" name="Google Shape;141;p1">
            <a:extLst>
              <a:ext uri="{FF2B5EF4-FFF2-40B4-BE49-F238E27FC236}">
                <a16:creationId xmlns:a16="http://schemas.microsoft.com/office/drawing/2014/main" id="{C2B2210D-823D-4121-A29A-D81A4C23EE5F}"/>
              </a:ext>
            </a:extLst>
          </p:cNvPr>
          <p:cNvGrpSpPr/>
          <p:nvPr/>
        </p:nvGrpSpPr>
        <p:grpSpPr>
          <a:xfrm>
            <a:off x="4902877" y="2908316"/>
            <a:ext cx="2497255" cy="645651"/>
            <a:chOff x="151084" y="4179459"/>
            <a:chExt cx="2005912" cy="413243"/>
          </a:xfrm>
        </p:grpSpPr>
        <p:sp>
          <p:nvSpPr>
            <p:cNvPr id="59" name="Google Shape;142;p1">
              <a:extLst>
                <a:ext uri="{FF2B5EF4-FFF2-40B4-BE49-F238E27FC236}">
                  <a16:creationId xmlns:a16="http://schemas.microsoft.com/office/drawing/2014/main" id="{5CE4A995-FF4D-4147-B7C4-E795C86E5C3E}"/>
                </a:ext>
              </a:extLst>
            </p:cNvPr>
            <p:cNvSpPr/>
            <p:nvPr/>
          </p:nvSpPr>
          <p:spPr>
            <a:xfrm rot="10800000" flipH="1">
              <a:off x="151084" y="4179459"/>
              <a:ext cx="1944208" cy="413243"/>
            </a:xfrm>
            <a:prstGeom prst="snip1Rect">
              <a:avLst>
                <a:gd name="adj" fmla="val 16667"/>
              </a:avLst>
            </a:prstGeom>
            <a:solidFill>
              <a:srgbClr val="0033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43;p1">
              <a:extLst>
                <a:ext uri="{FF2B5EF4-FFF2-40B4-BE49-F238E27FC236}">
                  <a16:creationId xmlns:a16="http://schemas.microsoft.com/office/drawing/2014/main" id="{6077ADEF-4F88-4A80-9A87-5158CA888335}"/>
                </a:ext>
              </a:extLst>
            </p:cNvPr>
            <p:cNvSpPr/>
            <p:nvPr/>
          </p:nvSpPr>
          <p:spPr>
            <a:xfrm>
              <a:off x="163208" y="4195920"/>
              <a:ext cx="1993788" cy="3930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r>
                <a:rPr lang="en-US" sz="8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Don’t forget to create the (sub)directories when referring to them in the respective script</a:t>
              </a:r>
            </a:p>
            <a:p>
              <a:r>
                <a:rPr lang="en-US" sz="8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(e.g., type </a:t>
              </a:r>
              <a:r>
                <a:rPr lang="en-US" sz="85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dir.create</a:t>
              </a:r>
              <a:r>
                <a:rPr lang="en-US" sz="8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(“../../gen/output”) and save</a:t>
              </a:r>
            </a:p>
            <a:p>
              <a:r>
                <a:rPr lang="en-US" sz="8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 output file as ../../gen/output/{</a:t>
              </a:r>
              <a:r>
                <a:rPr lang="en-US" sz="85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file_name</a:t>
              </a:r>
              <a:r>
                <a:rPr lang="en-US" sz="8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}</a:t>
              </a:r>
              <a:endParaRPr lang="en-NL" sz="8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6" name="Picture 55" descr="Logo&#10;&#10;Description automatically generated">
            <a:extLst>
              <a:ext uri="{FF2B5EF4-FFF2-40B4-BE49-F238E27FC236}">
                <a16:creationId xmlns:a16="http://schemas.microsoft.com/office/drawing/2014/main" id="{4E415427-9A24-4303-AAFF-4E891886C1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011" y="6329132"/>
            <a:ext cx="2321816" cy="37797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EC2166-17A9-4384-AC91-DE1A479CFE82}"/>
              </a:ext>
            </a:extLst>
          </p:cNvPr>
          <p:cNvCxnSpPr/>
          <p:nvPr/>
        </p:nvCxnSpPr>
        <p:spPr>
          <a:xfrm>
            <a:off x="-7620" y="1645023"/>
            <a:ext cx="12192000" cy="0"/>
          </a:xfrm>
          <a:prstGeom prst="line">
            <a:avLst/>
          </a:prstGeom>
          <a:ln w="63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969</Words>
  <Application>Microsoft Office PowerPoint</Application>
  <PresentationFormat>Widescreen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Lucida Console</vt:lpstr>
      <vt:lpstr>Wingdings</vt:lpstr>
      <vt:lpstr>Arial</vt:lpstr>
      <vt:lpstr>Acumin Pro</vt:lpstr>
      <vt:lpstr>Calibri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Ralph Delsing</cp:lastModifiedBy>
  <cp:revision>17</cp:revision>
  <dcterms:created xsi:type="dcterms:W3CDTF">2021-12-16T19:34:46Z</dcterms:created>
  <dcterms:modified xsi:type="dcterms:W3CDTF">2022-06-27T14:39:31Z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