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33"/>
    <a:srgbClr val="003366"/>
    <a:srgbClr val="008EC6"/>
    <a:srgbClr val="D9B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2E3BB-A5DB-4DA5-947A-108A4B23EBA6}" v="7" dt="2022-02-08T13:39:58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922"/>
  </p:normalViewPr>
  <p:slideViewPr>
    <p:cSldViewPr snapToGrid="0">
      <p:cViewPr>
        <p:scale>
          <a:sx n="65" d="100"/>
          <a:sy n="65" d="100"/>
        </p:scale>
        <p:origin x="2392" y="92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3ADC-D0E9-8447-A5F0-07DF81F0DDC8}" type="datetimeFigureOut">
              <a:rPr lang="en-NL" smtClean="0"/>
              <a:t>05/09/2023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F7C7D-1398-DB4E-9B9F-8A326340BB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638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F7C7D-1398-DB4E-9B9F-8A326340BBE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772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CF7E4C-EC4B-442B-8B29-6E3B8C9C56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7538B5-9576-41C6-8843-848E7635796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EB65AE-8000-4C92-95C5-050BE693065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88B2A5-FEF7-4938-AADB-72AEDC110E3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C1FCA5-5C19-4970-8846-CE5D77E7EEC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4B26C8-697A-4921-8ABD-F2F954B29F7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7288D7-CF6A-4E95-BA6D-66386F15241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60D7AC-F3C8-4BC1-80F9-A8BA31D492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803EBC-4D5E-4A48-A101-C9264F36112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718164-B180-47DA-9687-F656687F395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1733AE-CB7B-4E8B-8E14-DC9EC582B3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3B830D-183C-4B40-9D6C-E5FB0B2FF2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N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NL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NL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N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</a:pPr>
            <a:r>
              <a:rPr lang="en-NL" sz="1200" b="0" strike="noStrike" spc="-1">
                <a:solidFill>
                  <a:srgbClr val="8B8B8B"/>
                </a:solidFill>
                <a:latin typeface="Calibri"/>
              </a:rPr>
              <a:t>&lt;datum/tijd&gt;</a:t>
            </a:r>
            <a:endParaRPr lang="nl-NL" sz="1200" b="0" strike="noStrike" spc="-1"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nl-NL" sz="1400" b="0" strike="noStrike" spc="-1">
                <a:latin typeface="Calibri"/>
              </a:defRPr>
            </a:lvl1pPr>
          </a:lstStyle>
          <a:p>
            <a:pPr algn="ctr"/>
            <a:r>
              <a:rPr lang="nl-NL" sz="1400" b="0" strike="noStrike" spc="-1">
                <a:latin typeface="Calibri"/>
              </a:rPr>
              <a:t>&lt;voettekst&gt;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lang="en-N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</a:pPr>
            <a:fld id="{0D355C9B-3A4F-4344-932B-D469A751FDA6}" type="slidenum">
              <a:rPr lang="en-NL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nl-NL" sz="12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2F88BC-110A-42A6-BCAB-6FD06863F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409" y="-96406"/>
            <a:ext cx="17009059" cy="9347200"/>
          </a:xfrm>
          <a:prstGeom prst="rect">
            <a:avLst/>
          </a:prstGeom>
        </p:spPr>
      </p:pic>
      <p:sp>
        <p:nvSpPr>
          <p:cNvPr id="148" name="Rechthoek: met één afgeschuinde hoek 59">
            <a:extLst>
              <a:ext uri="{FF2B5EF4-FFF2-40B4-BE49-F238E27FC236}">
                <a16:creationId xmlns:a16="http://schemas.microsoft.com/office/drawing/2014/main" id="{C2391A5B-E636-4497-BD3C-02DF4FE6D35E}"/>
              </a:ext>
            </a:extLst>
          </p:cNvPr>
          <p:cNvSpPr/>
          <p:nvPr/>
        </p:nvSpPr>
        <p:spPr>
          <a:xfrm rot="10800000" flipH="1">
            <a:off x="2674780" y="5362270"/>
            <a:ext cx="2656338" cy="1209518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00" dirty="0">
              <a:solidFill>
                <a:schemeClr val="accent3"/>
              </a:solidFill>
              <a:latin typeface="Acumin Pro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87862" y="1273576"/>
            <a:ext cx="476790" cy="601520"/>
          </a:xfrm>
          <a:prstGeom prst="can">
            <a:avLst>
              <a:gd name="adj" fmla="val 25000"/>
            </a:avLst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NL" sz="800" b="0" strike="noStrike" spc="-1" dirty="0">
                <a:solidFill>
                  <a:srgbClr val="FFFFFF"/>
                </a:solidFill>
                <a:latin typeface="Acumin Pro" panose="020B0504020202020204" pitchFamily="34" charset="0"/>
              </a:rPr>
              <a:t>  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298491" y="3306913"/>
            <a:ext cx="6095520" cy="2139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NL" sz="800" b="0" strike="noStrike" spc="-1">
                <a:solidFill>
                  <a:srgbClr val="000000"/>
                </a:solidFill>
                <a:latin typeface="Acumin Pro" panose="020B0504020202020204" pitchFamily="34" charset="0"/>
              </a:rPr>
              <a:t> </a:t>
            </a:r>
            <a:endParaRPr lang="nl-NL" sz="800" b="0" strike="noStrike" spc="-1">
              <a:latin typeface="Acumin Pro" panose="020B0504020202020204" pitchFamily="34" charset="0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3093651" y="2297473"/>
            <a:ext cx="6095520" cy="2139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NL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  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730558" y="642932"/>
            <a:ext cx="1989940" cy="460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1.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Create a project </a:t>
            </a: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repository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on GitHub (https://www.github.com).</a:t>
            </a:r>
            <a:b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</a:b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Ideally, use a repository template to start.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686131" y="1911894"/>
            <a:ext cx="1280252" cy="2139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{owner}/project_name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FFADDC-69CD-462B-8A45-BE9F86830750}"/>
              </a:ext>
            </a:extLst>
          </p:cNvPr>
          <p:cNvGrpSpPr/>
          <p:nvPr/>
        </p:nvGrpSpPr>
        <p:grpSpPr>
          <a:xfrm>
            <a:off x="667621" y="2304963"/>
            <a:ext cx="3145745" cy="1119165"/>
            <a:chOff x="136665" y="2237315"/>
            <a:chExt cx="3204050" cy="1267797"/>
          </a:xfrm>
        </p:grpSpPr>
        <p:sp>
          <p:nvSpPr>
            <p:cNvPr id="42" name="Rechthoek: met één afgeschuinde hoek 59">
              <a:extLst>
                <a:ext uri="{FF2B5EF4-FFF2-40B4-BE49-F238E27FC236}">
                  <a16:creationId xmlns:a16="http://schemas.microsoft.com/office/drawing/2014/main" id="{4FF86EB7-7A94-43BC-A8E6-56A22C09D76A}"/>
                </a:ext>
              </a:extLst>
            </p:cNvPr>
            <p:cNvSpPr/>
            <p:nvPr/>
          </p:nvSpPr>
          <p:spPr>
            <a:xfrm rot="10800000" flipH="1">
              <a:off x="151083" y="2237315"/>
              <a:ext cx="3184660" cy="1267797"/>
            </a:xfrm>
            <a:prstGeom prst="snip1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 dirty="0">
                <a:solidFill>
                  <a:schemeClr val="accent3"/>
                </a:solidFill>
                <a:latin typeface="Acumin Pro" panose="020B05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CustomShape 7"/>
            <p:cNvSpPr/>
            <p:nvPr/>
          </p:nvSpPr>
          <p:spPr>
            <a:xfrm>
              <a:off x="136665" y="2245985"/>
              <a:ext cx="3204050" cy="12186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1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We use GitHub ”repositories” to collaborate on empirical research projects.</a:t>
              </a:r>
            </a:p>
            <a:p>
              <a:pPr>
                <a:lnSpc>
                  <a:spcPct val="100000"/>
                </a:lnSpc>
              </a:pPr>
              <a:endParaRPr lang="nl-NL" sz="800" b="0" strike="noStrike" spc="-1" dirty="0">
                <a:solidFill>
                  <a:schemeClr val="bg1"/>
                </a:solidFill>
                <a:latin typeface="Acumin Pro" panose="020B0504020202020204" pitchFamily="34" charset="0"/>
              </a:endParaRPr>
            </a:p>
            <a:p>
              <a:pPr marL="171360" indent="-171000">
                <a:lnSpc>
                  <a:spcPct val="100000"/>
                </a:lnSpc>
                <a:buClr>
                  <a:schemeClr val="bg1"/>
                </a:buClr>
                <a:buFont typeface="StarSymbol"/>
                <a:buChar char="-"/>
              </a:pPr>
              <a:r>
                <a:rPr lang="en-US" sz="800" b="1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Code</a:t>
              </a:r>
              <a:r>
                <a:rPr lang="en-US" sz="800" b="0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: Find the source code written for your project (e.g., data preparation, analysis)</a:t>
              </a:r>
              <a:endParaRPr lang="nl-NL" sz="800" b="0" strike="noStrike" spc="-1" dirty="0">
                <a:solidFill>
                  <a:schemeClr val="bg1"/>
                </a:solidFill>
                <a:latin typeface="Acumin Pro" panose="020B0504020202020204" pitchFamily="34" charset="0"/>
              </a:endParaRPr>
            </a:p>
            <a:p>
              <a:pPr marL="171360" indent="-171000">
                <a:lnSpc>
                  <a:spcPct val="100000"/>
                </a:lnSpc>
                <a:buClr>
                  <a:schemeClr val="bg1"/>
                </a:buClr>
                <a:buFont typeface="StarSymbol"/>
                <a:buChar char="-"/>
              </a:pPr>
              <a:r>
                <a:rPr lang="en-US" sz="800" b="1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Issues</a:t>
              </a:r>
              <a:r>
                <a:rPr lang="en-US" sz="800" b="0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: Keep a to-do list and assign items to team members</a:t>
              </a:r>
              <a:endParaRPr lang="nl-NL" sz="800" b="0" strike="noStrike" spc="-1" dirty="0">
                <a:solidFill>
                  <a:schemeClr val="bg1"/>
                </a:solidFill>
                <a:latin typeface="Acumin Pro" panose="020B0504020202020204" pitchFamily="34" charset="0"/>
              </a:endParaRPr>
            </a:p>
            <a:p>
              <a:pPr marL="171360" indent="-171000">
                <a:lnSpc>
                  <a:spcPct val="100000"/>
                </a:lnSpc>
                <a:buClr>
                  <a:schemeClr val="bg1"/>
                </a:buClr>
                <a:buFont typeface="StarSymbol"/>
                <a:buChar char="-"/>
              </a:pPr>
              <a:r>
                <a:rPr lang="en-US" sz="800" b="1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Projects</a:t>
              </a:r>
              <a:r>
                <a:rPr lang="en-US" sz="800" b="0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: Prioritize issues, define deadlines and organize your team meetings.</a:t>
              </a:r>
              <a:endParaRPr lang="nl-NL" sz="800" b="0" strike="noStrike" spc="-1" dirty="0">
                <a:solidFill>
                  <a:schemeClr val="bg1"/>
                </a:solidFill>
                <a:latin typeface="Acumin Pro" panose="020B0504020202020204" pitchFamily="34" charset="0"/>
              </a:endParaRPr>
            </a:p>
          </p:txBody>
        </p:sp>
      </p:grpSp>
      <p:sp>
        <p:nvSpPr>
          <p:cNvPr id="152" name="CustomShape 16"/>
          <p:cNvSpPr/>
          <p:nvPr/>
        </p:nvSpPr>
        <p:spPr>
          <a:xfrm>
            <a:off x="4066438" y="2643597"/>
            <a:ext cx="2337630" cy="583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2b) Working on a (privately shared) project</a:t>
            </a:r>
            <a:endParaRPr lang="nl-NL" sz="800" b="1" strike="noStrike" spc="-1" dirty="0">
              <a:latin typeface="Acumin Pro" panose="020B0504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The repository owner adds team members as collaborators (settings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 manage access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 add people)</a:t>
            </a:r>
            <a:endParaRPr lang="nl-NL" sz="800" b="0" strike="noStrike" spc="-1" dirty="0">
              <a:latin typeface="Acumin Pro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CustomShape 28"/>
          <p:cNvSpPr/>
          <p:nvPr/>
        </p:nvSpPr>
        <p:spPr>
          <a:xfrm>
            <a:off x="4015577" y="286211"/>
            <a:ext cx="2207119" cy="583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2a) </a:t>
            </a:r>
            <a:r>
              <a:rPr lang="nl-NL" sz="800" b="1" strike="noStrike" spc="-1" dirty="0" err="1">
                <a:solidFill>
                  <a:srgbClr val="000000"/>
                </a:solidFill>
                <a:latin typeface="Acumin Pro" panose="020B0504020202020204" pitchFamily="34" charset="0"/>
              </a:rPr>
              <a:t>Working</a:t>
            </a:r>
            <a:r>
              <a:rPr lang="nl-NL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on an open-source project</a:t>
            </a:r>
            <a:endParaRPr lang="nl-NL" sz="800" b="1" strike="noStrike" spc="-1" dirty="0">
              <a:latin typeface="Acumin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Team members fork (=copy) the repository to their </a:t>
            </a:r>
            <a:r>
              <a:rPr lang="en-US" sz="800" b="0" i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own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GitHub account. The fork can be synchronized with its origin.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32407B-EA45-44A6-BFB1-AE60DBF6EDAE}"/>
              </a:ext>
            </a:extLst>
          </p:cNvPr>
          <p:cNvGrpSpPr/>
          <p:nvPr/>
        </p:nvGrpSpPr>
        <p:grpSpPr>
          <a:xfrm>
            <a:off x="7327258" y="3004785"/>
            <a:ext cx="1574768" cy="593598"/>
            <a:chOff x="7193655" y="3286561"/>
            <a:chExt cx="1574768" cy="593598"/>
          </a:xfrm>
        </p:grpSpPr>
        <p:sp>
          <p:nvSpPr>
            <p:cNvPr id="48" name="Rechthoek: met één afgeschuinde hoek 59">
              <a:extLst>
                <a:ext uri="{FF2B5EF4-FFF2-40B4-BE49-F238E27FC236}">
                  <a16:creationId xmlns:a16="http://schemas.microsoft.com/office/drawing/2014/main" id="{A9A24670-EE19-4A4A-B90B-BF6874C94169}"/>
                </a:ext>
              </a:extLst>
            </p:cNvPr>
            <p:cNvSpPr/>
            <p:nvPr/>
          </p:nvSpPr>
          <p:spPr>
            <a:xfrm rot="10800000" flipH="1">
              <a:off x="7193655" y="3286561"/>
              <a:ext cx="1574768" cy="593598"/>
            </a:xfrm>
            <a:prstGeom prst="snip1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 dirty="0">
                <a:solidFill>
                  <a:schemeClr val="accent3"/>
                </a:solidFill>
                <a:latin typeface="Acumin Pro" panose="020B05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CustomShape 30"/>
            <p:cNvSpPr/>
            <p:nvPr/>
          </p:nvSpPr>
          <p:spPr>
            <a:xfrm>
              <a:off x="7194407" y="3313454"/>
              <a:ext cx="1320944" cy="52176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700" b="1" dirty="0">
                  <a:latin typeface="Roboto Mono Light" panose="00000009000000000000" pitchFamily="49" charset="0"/>
                  <a:ea typeface="Roboto Mono Light" panose="00000009000000000000" pitchFamily="49" charset="0"/>
                </a:rPr>
                <a:t>git clone [owner </a:t>
              </a:r>
              <a:r>
                <a:rPr lang="en-US" sz="700" b="1" dirty="0" err="1">
                  <a:latin typeface="Roboto Mono Light" panose="00000009000000000000" pitchFamily="49" charset="0"/>
                  <a:ea typeface="Roboto Mono Light" panose="00000009000000000000" pitchFamily="49" charset="0"/>
                </a:rPr>
                <a:t>url</a:t>
              </a:r>
              <a:r>
                <a:rPr lang="en-US" sz="700" b="1" dirty="0">
                  <a:latin typeface="Roboto Mono Light" panose="00000009000000000000" pitchFamily="49" charset="0"/>
                  <a:ea typeface="Roboto Mono Light" panose="00000009000000000000" pitchFamily="49" charset="0"/>
                </a:rPr>
                <a:t>]</a:t>
              </a:r>
              <a:endParaRPr lang="nl-NL" sz="700" b="1" dirty="0">
                <a:latin typeface="Roboto Mono Light" panose="00000009000000000000" pitchFamily="49" charset="0"/>
                <a:ea typeface="Roboto Mono Light" panose="00000009000000000000" pitchFamily="49" charset="0"/>
              </a:endParaRPr>
            </a:p>
            <a:p>
              <a:pPr>
                <a:lnSpc>
                  <a:spcPct val="100000"/>
                </a:lnSpc>
              </a:pPr>
              <a:endParaRPr lang="nl-NL" sz="700" dirty="0">
                <a:latin typeface="Roboto Mono Light" panose="00000009000000000000" pitchFamily="49" charset="0"/>
                <a:ea typeface="Roboto Mono Light" panose="00000009000000000000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700" i="1" dirty="0">
                  <a:latin typeface="Roboto Mono Light" panose="00000009000000000000" pitchFamily="49" charset="0"/>
                  <a:ea typeface="Roboto Mono Light" panose="00000009000000000000" pitchFamily="49" charset="0"/>
                </a:rPr>
                <a:t>git clone github.com/</a:t>
              </a:r>
              <a:endParaRPr lang="nl-NL" sz="700" i="1" dirty="0">
                <a:latin typeface="Roboto Mono Light" panose="00000009000000000000" pitchFamily="49" charset="0"/>
                <a:ea typeface="Roboto Mono Light" panose="00000009000000000000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700" b="1" i="1" dirty="0">
                  <a:latin typeface="Roboto Mono Light" panose="00000009000000000000" pitchFamily="49" charset="0"/>
                  <a:ea typeface="Roboto Mono Light" panose="00000009000000000000" pitchFamily="49" charset="0"/>
                </a:rPr>
                <a:t>owner</a:t>
              </a:r>
              <a:r>
                <a:rPr lang="en-US" sz="700" i="1" dirty="0">
                  <a:latin typeface="Roboto Mono Light" panose="00000009000000000000" pitchFamily="49" charset="0"/>
                  <a:ea typeface="Roboto Mono Light" panose="00000009000000000000" pitchFamily="49" charset="0"/>
                </a:rPr>
                <a:t>/{</a:t>
              </a:r>
              <a:r>
                <a:rPr lang="en-US" sz="700" i="1" dirty="0" err="1">
                  <a:latin typeface="Roboto Mono Light" panose="00000009000000000000" pitchFamily="49" charset="0"/>
                  <a:ea typeface="Roboto Mono Light" panose="00000009000000000000" pitchFamily="49" charset="0"/>
                </a:rPr>
                <a:t>project_name</a:t>
              </a:r>
              <a:r>
                <a:rPr lang="en-US" sz="700" i="1" dirty="0">
                  <a:latin typeface="Roboto Mono Light" panose="00000009000000000000" pitchFamily="49" charset="0"/>
                  <a:ea typeface="Roboto Mono Light" panose="00000009000000000000" pitchFamily="49" charset="0"/>
                </a:rPr>
                <a:t>}</a:t>
              </a:r>
              <a:endParaRPr lang="nl-NL" sz="700" i="1" dirty="0">
                <a:latin typeface="Roboto Mono Light" panose="00000009000000000000" pitchFamily="49" charset="0"/>
                <a:ea typeface="Roboto Mono Light" panose="00000009000000000000" pitchFamily="49" charset="0"/>
              </a:endParaRPr>
            </a:p>
          </p:txBody>
        </p:sp>
      </p:grpSp>
      <p:sp>
        <p:nvSpPr>
          <p:cNvPr id="169" name="CustomShape 33"/>
          <p:cNvSpPr/>
          <p:nvPr/>
        </p:nvSpPr>
        <p:spPr>
          <a:xfrm>
            <a:off x="10165856" y="1405377"/>
            <a:ext cx="1833304" cy="1321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5) Review Pull Request and </a:t>
            </a:r>
            <a:r>
              <a:rPr lang="en-US" sz="800" b="1" spc="-1" dirty="0">
                <a:solidFill>
                  <a:srgbClr val="000000"/>
                </a:solidFill>
                <a:latin typeface="Acumin Pro" panose="020B0504020202020204" pitchFamily="34" charset="0"/>
              </a:rPr>
              <a:t>Close Issue</a:t>
            </a:r>
            <a:endParaRPr lang="en-US" sz="800" b="1" strike="noStrike" spc="-1" dirty="0">
              <a:solidFill>
                <a:srgbClr val="000000"/>
              </a:solidFill>
              <a:latin typeface="Acumin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Team members make </a:t>
            </a:r>
            <a:r>
              <a:rPr lang="en-US" sz="800" b="1" spc="-1" dirty="0">
                <a:solidFill>
                  <a:srgbClr val="000000"/>
                </a:solidFill>
                <a:latin typeface="Acumin Pro" panose="020B0504020202020204" pitchFamily="34" charset="0"/>
              </a:rPr>
              <a:t>pull requests 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to ask for code changes to be integrated in the main project. 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latin typeface="Acumin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To review and accept these requests, go </a:t>
            </a:r>
            <a:r>
              <a:rPr lang="en-US" sz="80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to the Pull Requests tab, and review submitted requests. Finally, merge them into your original project, and close the corresponding issue. 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EF3151-BD4D-4B4C-AB99-4164728406CF}"/>
              </a:ext>
            </a:extLst>
          </p:cNvPr>
          <p:cNvCxnSpPr>
            <a:cxnSpLocks/>
            <a:stCxn id="145" idx="4"/>
            <a:endCxn id="146" idx="2"/>
          </p:cNvCxnSpPr>
          <p:nvPr/>
        </p:nvCxnSpPr>
        <p:spPr>
          <a:xfrm flipV="1">
            <a:off x="5002782" y="1283318"/>
            <a:ext cx="596988" cy="408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E09994-653F-4528-9B5C-4E261ACA8C52}"/>
              </a:ext>
            </a:extLst>
          </p:cNvPr>
          <p:cNvGrpSpPr/>
          <p:nvPr/>
        </p:nvGrpSpPr>
        <p:grpSpPr>
          <a:xfrm>
            <a:off x="4137236" y="1046940"/>
            <a:ext cx="7264936" cy="1464523"/>
            <a:chOff x="3886865" y="984347"/>
            <a:chExt cx="7264936" cy="1464523"/>
          </a:xfrm>
        </p:grpSpPr>
        <p:sp>
          <p:nvSpPr>
            <p:cNvPr id="145" name="CustomShape 9"/>
            <p:cNvSpPr/>
            <p:nvPr/>
          </p:nvSpPr>
          <p:spPr>
            <a:xfrm>
              <a:off x="4300370" y="1359883"/>
              <a:ext cx="452041" cy="538200"/>
            </a:xfrm>
            <a:prstGeom prst="can">
              <a:avLst>
                <a:gd name="adj" fmla="val 25000"/>
              </a:avLst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10"/>
            <p:cNvSpPr/>
            <p:nvPr/>
          </p:nvSpPr>
          <p:spPr>
            <a:xfrm>
              <a:off x="5349399" y="984347"/>
              <a:ext cx="338040" cy="472756"/>
            </a:xfrm>
            <a:prstGeom prst="can">
              <a:avLst>
                <a:gd name="adj" fmla="val 25000"/>
              </a:avLst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7"/>
            <p:cNvSpPr/>
            <p:nvPr/>
          </p:nvSpPr>
          <p:spPr>
            <a:xfrm>
              <a:off x="3886865" y="1935594"/>
              <a:ext cx="1304423" cy="2139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Acumin Pro" panose="020B0504020202020204" pitchFamily="34" charset="0"/>
                </a:rPr>
                <a:t>{owner}/project_name</a:t>
              </a:r>
              <a:endParaRPr lang="nl-NL" sz="800" b="0" strike="noStrike" spc="-1" dirty="0">
                <a:latin typeface="Acumin Pro" panose="020B0504020202020204" pitchFamily="34" charset="0"/>
              </a:endParaRPr>
            </a:p>
          </p:txBody>
        </p:sp>
        <p:sp>
          <p:nvSpPr>
            <p:cNvPr id="154" name="CustomShape 18"/>
            <p:cNvSpPr/>
            <p:nvPr/>
          </p:nvSpPr>
          <p:spPr>
            <a:xfrm>
              <a:off x="4954774" y="1446680"/>
              <a:ext cx="6095520" cy="2139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spc="-1" dirty="0" err="1">
                  <a:solidFill>
                    <a:srgbClr val="000000"/>
                  </a:solidFill>
                  <a:latin typeface="Acumin Pro" panose="020B0504020202020204" pitchFamily="34" charset="0"/>
                </a:rPr>
                <a:t>h</a:t>
              </a:r>
              <a:r>
                <a:rPr lang="en-US" sz="800" b="0" strike="noStrike" spc="-1" dirty="0" err="1">
                  <a:solidFill>
                    <a:srgbClr val="000000"/>
                  </a:solidFill>
                  <a:latin typeface="Acumin Pro" panose="020B0504020202020204" pitchFamily="34" charset="0"/>
                </a:rPr>
                <a:t>annes</a:t>
              </a:r>
              <a:r>
                <a:rPr lang="en-US" sz="800" b="0" strike="noStrike" spc="-1" dirty="0">
                  <a:solidFill>
                    <a:srgbClr val="000000"/>
                  </a:solidFill>
                  <a:latin typeface="Acumin Pro" panose="020B0504020202020204" pitchFamily="34" charset="0"/>
                </a:rPr>
                <a:t>/project_name</a:t>
              </a:r>
              <a:endParaRPr lang="nl-NL" sz="800" b="0" strike="noStrike" spc="-1" dirty="0">
                <a:latin typeface="Acumin Pro" panose="020B0504020202020204" pitchFamily="34" charset="0"/>
              </a:endParaRPr>
            </a:p>
          </p:txBody>
        </p:sp>
        <p:sp>
          <p:nvSpPr>
            <p:cNvPr id="156" name="CustomShape 20"/>
            <p:cNvSpPr/>
            <p:nvPr/>
          </p:nvSpPr>
          <p:spPr>
            <a:xfrm>
              <a:off x="5056281" y="2234880"/>
              <a:ext cx="6095520" cy="2139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spc="-1" dirty="0" err="1">
                  <a:solidFill>
                    <a:srgbClr val="000000"/>
                  </a:solidFill>
                  <a:latin typeface="Acumin Pro" panose="020B0504020202020204" pitchFamily="34" charset="0"/>
                </a:rPr>
                <a:t>a</a:t>
              </a:r>
              <a:r>
                <a:rPr lang="en-US" sz="800" b="0" strike="noStrike" spc="-1" dirty="0" err="1">
                  <a:solidFill>
                    <a:srgbClr val="000000"/>
                  </a:solidFill>
                  <a:latin typeface="Acumin Pro" panose="020B0504020202020204" pitchFamily="34" charset="0"/>
                </a:rPr>
                <a:t>lex</a:t>
              </a:r>
              <a:r>
                <a:rPr lang="en-US" sz="800" b="0" strike="noStrike" spc="-1" dirty="0">
                  <a:solidFill>
                    <a:srgbClr val="000000"/>
                  </a:solidFill>
                  <a:latin typeface="Acumin Pro" panose="020B0504020202020204" pitchFamily="34" charset="0"/>
                </a:rPr>
                <a:t>/project_name</a:t>
              </a:r>
              <a:endParaRPr lang="nl-NL" sz="800" b="0" strike="noStrike" spc="-1" dirty="0">
                <a:latin typeface="Acumin Pro" panose="020B0504020202020204" pitchFamily="34" charset="0"/>
              </a:endParaRPr>
            </a:p>
          </p:txBody>
        </p:sp>
        <p:sp>
          <p:nvSpPr>
            <p:cNvPr id="158" name="CustomShape 22"/>
            <p:cNvSpPr/>
            <p:nvPr/>
          </p:nvSpPr>
          <p:spPr>
            <a:xfrm rot="19901905">
              <a:off x="4742435" y="1147683"/>
              <a:ext cx="959760" cy="2139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i="1" strike="noStrike" spc="-1" dirty="0">
                  <a:solidFill>
                    <a:srgbClr val="000000"/>
                  </a:solidFill>
                  <a:latin typeface="Acumin Pro" panose="020B0504020202020204" pitchFamily="34" charset="0"/>
                </a:rPr>
                <a:t>Fork</a:t>
              </a:r>
              <a:endParaRPr lang="nl-NL" sz="800" b="0" i="1" strike="noStrike" spc="-1" dirty="0">
                <a:latin typeface="Acumin Pro" panose="020B0504020202020204" pitchFamily="34" charset="0"/>
              </a:endParaRPr>
            </a:p>
          </p:txBody>
        </p:sp>
        <p:sp>
          <p:nvSpPr>
            <p:cNvPr id="56" name="CustomShape 10">
              <a:extLst>
                <a:ext uri="{FF2B5EF4-FFF2-40B4-BE49-F238E27FC236}">
                  <a16:creationId xmlns:a16="http://schemas.microsoft.com/office/drawing/2014/main" id="{CB7578F4-480F-4CAC-8347-BDB7399A2F25}"/>
                </a:ext>
              </a:extLst>
            </p:cNvPr>
            <p:cNvSpPr/>
            <p:nvPr/>
          </p:nvSpPr>
          <p:spPr>
            <a:xfrm>
              <a:off x="5361279" y="1774110"/>
              <a:ext cx="338040" cy="472756"/>
            </a:xfrm>
            <a:prstGeom prst="can">
              <a:avLst>
                <a:gd name="adj" fmla="val 25000"/>
              </a:avLst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3E73E37-283A-4EFA-BB62-08DD961719BF}"/>
                </a:ext>
              </a:extLst>
            </p:cNvPr>
            <p:cNvCxnSpPr>
              <a:cxnSpLocks/>
              <a:stCxn id="145" idx="4"/>
              <a:endCxn id="56" idx="2"/>
            </p:cNvCxnSpPr>
            <p:nvPr/>
          </p:nvCxnSpPr>
          <p:spPr>
            <a:xfrm>
              <a:off x="4752411" y="1628983"/>
              <a:ext cx="608868" cy="3815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stomShape 22">
              <a:extLst>
                <a:ext uri="{FF2B5EF4-FFF2-40B4-BE49-F238E27FC236}">
                  <a16:creationId xmlns:a16="http://schemas.microsoft.com/office/drawing/2014/main" id="{CA67793C-798B-460B-9A3F-571502F989BC}"/>
                </a:ext>
              </a:extLst>
            </p:cNvPr>
            <p:cNvSpPr/>
            <p:nvPr/>
          </p:nvSpPr>
          <p:spPr>
            <a:xfrm rot="2086887">
              <a:off x="4726112" y="1898388"/>
              <a:ext cx="959760" cy="2139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i="1" strike="noStrike" spc="-1" dirty="0">
                  <a:solidFill>
                    <a:srgbClr val="000000"/>
                  </a:solidFill>
                  <a:latin typeface="Acumin Pro" panose="020B0504020202020204" pitchFamily="34" charset="0"/>
                </a:rPr>
                <a:t>Fork</a:t>
              </a:r>
              <a:endParaRPr lang="nl-NL" sz="800" b="0" i="1" strike="noStrike" spc="-1" dirty="0">
                <a:latin typeface="Acumin Pro" panose="020B0504020202020204" pitchFamily="34" charset="0"/>
              </a:endParaRPr>
            </a:p>
          </p:txBody>
        </p:sp>
      </p:grp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7B6CF4D7-F6C6-4293-A459-56BBE640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58915"/>
              </p:ext>
            </p:extLst>
          </p:nvPr>
        </p:nvGraphicFramePr>
        <p:xfrm>
          <a:off x="5598582" y="4597162"/>
          <a:ext cx="2640928" cy="1428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0464">
                  <a:extLst>
                    <a:ext uri="{9D8B030D-6E8A-4147-A177-3AD203B41FA5}">
                      <a16:colId xmlns:a16="http://schemas.microsoft.com/office/drawing/2014/main" val="3704148302"/>
                    </a:ext>
                  </a:extLst>
                </a:gridCol>
                <a:gridCol w="1320464">
                  <a:extLst>
                    <a:ext uri="{9D8B030D-6E8A-4147-A177-3AD203B41FA5}">
                      <a16:colId xmlns:a16="http://schemas.microsoft.com/office/drawing/2014/main" val="52475743"/>
                    </a:ext>
                  </a:extLst>
                </a:gridCol>
              </a:tblGrid>
              <a:tr h="1043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Git Bash</a:t>
                      </a:r>
                      <a:endParaRPr lang="en-NL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78" marR="66578" marT="33289" marB="332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RStudio</a:t>
                      </a:r>
                      <a:endParaRPr lang="en-NL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78" marR="66578" marT="33289" marB="33289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89844"/>
                  </a:ext>
                </a:extLst>
              </a:tr>
              <a:tr h="1236194">
                <a:tc>
                  <a:txBody>
                    <a:bodyPr/>
                    <a:lstStyle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Roboto Mono Light" panose="00000009000000000000" pitchFamily="49" charset="0"/>
                          <a:ea typeface="Roboto Mono Light" panose="00000009000000000000" pitchFamily="49" charset="0"/>
                          <a:cs typeface="Calibri" panose="020F0502020204030204" pitchFamily="34" charset="0"/>
                        </a:rPr>
                        <a:t>git status</a:t>
                      </a:r>
                      <a:endParaRPr lang="nl-NL" sz="700" b="0" strike="noStrike" spc="-1" dirty="0">
                        <a:latin typeface="Roboto Mono Light" panose="00000009000000000000" pitchFamily="49" charset="0"/>
                        <a:ea typeface="Roboto Mono Light" panose="00000009000000000000" pitchFamily="49" charset="0"/>
                        <a:cs typeface="Calibri" panose="020F0502020204030204" pitchFamily="34" charset="0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Roboto Mono Light" panose="00000009000000000000" pitchFamily="49" charset="0"/>
                          <a:ea typeface="Roboto Mono Light" panose="00000009000000000000" pitchFamily="49" charset="0"/>
                          <a:cs typeface="Calibri" panose="020F0502020204030204" pitchFamily="34" charset="0"/>
                        </a:rPr>
                        <a:t>git add {file name that was changed}</a:t>
                      </a:r>
                      <a:endParaRPr lang="nl-NL" sz="700" b="0" strike="noStrike" spc="-1" dirty="0">
                        <a:latin typeface="Roboto Mono Light" panose="00000009000000000000" pitchFamily="49" charset="0"/>
                        <a:ea typeface="Roboto Mono Light" panose="00000009000000000000" pitchFamily="49" charset="0"/>
                        <a:cs typeface="Calibri" panose="020F0502020204030204" pitchFamily="34" charset="0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Roboto Mono Light" panose="00000009000000000000" pitchFamily="49" charset="0"/>
                          <a:ea typeface="Roboto Mono Light" panose="00000009000000000000" pitchFamily="49" charset="0"/>
                          <a:cs typeface="Calibri" panose="020F0502020204030204" pitchFamily="34" charset="0"/>
                        </a:rPr>
                        <a:t>git commit –m [message of what you did, in quotation marks]</a:t>
                      </a:r>
                      <a:endParaRPr lang="nl-NL" sz="700" b="0" strike="noStrike" spc="-1" dirty="0">
                        <a:latin typeface="Roboto Mono Light" panose="00000009000000000000" pitchFamily="49" charset="0"/>
                        <a:ea typeface="Roboto Mono Light" panose="00000009000000000000" pitchFamily="49" charset="0"/>
                        <a:cs typeface="Calibri" panose="020F0502020204030204" pitchFamily="34" charset="0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Roboto Mono Light" panose="00000009000000000000" pitchFamily="49" charset="0"/>
                          <a:ea typeface="Roboto Mono Light" panose="00000009000000000000" pitchFamily="49" charset="0"/>
                          <a:cs typeface="Calibri" panose="020F0502020204030204" pitchFamily="34" charset="0"/>
                        </a:rPr>
                        <a:t>git push </a:t>
                      </a:r>
                      <a:b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Roboto Mono Light" panose="00000009000000000000" pitchFamily="49" charset="0"/>
                          <a:ea typeface="Roboto Mono Light" panose="00000009000000000000" pitchFamily="49" charset="0"/>
                          <a:cs typeface="Calibri" panose="020F0502020204030204" pitchFamily="34" charset="0"/>
                        </a:rPr>
                      </a:b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Roboto Mono Light" panose="00000009000000000000" pitchFamily="49" charset="0"/>
                          <a:ea typeface="Roboto Mono Light" panose="00000009000000000000" pitchFamily="49" charset="0"/>
                          <a:cs typeface="Calibri" panose="020F0502020204030204" pitchFamily="34" charset="0"/>
                        </a:rPr>
                        <a:t>(if first time: git push –u origin {branch name}</a:t>
                      </a:r>
                      <a:endParaRPr lang="nl-NL" sz="700" b="0" strike="noStrike" spc="-1" dirty="0">
                        <a:latin typeface="Roboto Mono Light" panose="00000009000000000000" pitchFamily="49" charset="0"/>
                        <a:ea typeface="Roboto Mono Light" panose="00000009000000000000" pitchFamily="49" charset="0"/>
                        <a:cs typeface="Calibri" panose="020F0502020204030204" pitchFamily="34" charset="0"/>
                      </a:endParaRPr>
                    </a:p>
                  </a:txBody>
                  <a:tcPr marL="66578" marR="66578" marT="33289" marB="3328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7100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top right, click on “Git”</a:t>
                      </a:r>
                      <a:endParaRPr lang="nl-NL" sz="7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360" indent="-17100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 files with changes you want to commit and click on “commit”</a:t>
                      </a:r>
                      <a:endParaRPr lang="nl-NL" sz="7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360" indent="-17100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 a brief commit message and click “commit”</a:t>
                      </a:r>
                      <a:endParaRPr lang="nl-NL" sz="7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360" indent="-17100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Finally, click on “push” to push your changes</a:t>
                      </a:r>
                      <a:endParaRPr lang="nl-NL" sz="7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78" marR="66578" marT="33289" marB="3328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9731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D5ACE41-998A-47FC-BE0C-12E4C3D7C3EE}"/>
              </a:ext>
            </a:extLst>
          </p:cNvPr>
          <p:cNvGrpSpPr/>
          <p:nvPr/>
        </p:nvGrpSpPr>
        <p:grpSpPr>
          <a:xfrm>
            <a:off x="552354" y="5715673"/>
            <a:ext cx="2067087" cy="413243"/>
            <a:chOff x="151084" y="4179459"/>
            <a:chExt cx="2067087" cy="413243"/>
          </a:xfrm>
        </p:grpSpPr>
        <p:sp>
          <p:nvSpPr>
            <p:cNvPr id="63" name="Rechthoek: met één afgeschuinde hoek 59">
              <a:extLst>
                <a:ext uri="{FF2B5EF4-FFF2-40B4-BE49-F238E27FC236}">
                  <a16:creationId xmlns:a16="http://schemas.microsoft.com/office/drawing/2014/main" id="{5BDCC278-70D8-445A-86D9-E781EB290C66}"/>
                </a:ext>
              </a:extLst>
            </p:cNvPr>
            <p:cNvSpPr/>
            <p:nvPr/>
          </p:nvSpPr>
          <p:spPr>
            <a:xfrm rot="10800000" flipH="1">
              <a:off x="151084" y="4179459"/>
              <a:ext cx="1944208" cy="413243"/>
            </a:xfrm>
            <a:prstGeom prst="snip1Rect">
              <a:avLst/>
            </a:prstGeom>
            <a:solidFill>
              <a:srgbClr val="CC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 dirty="0">
                <a:solidFill>
                  <a:schemeClr val="accent3"/>
                </a:solidFill>
                <a:latin typeface="Acumin Pro" panose="020B05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ustomShape 7">
              <a:extLst>
                <a:ext uri="{FF2B5EF4-FFF2-40B4-BE49-F238E27FC236}">
                  <a16:creationId xmlns:a16="http://schemas.microsoft.com/office/drawing/2014/main" id="{274991E2-E1FB-3647-9F40-601B5475AA8B}"/>
                </a:ext>
              </a:extLst>
            </p:cNvPr>
            <p:cNvSpPr/>
            <p:nvPr/>
          </p:nvSpPr>
          <p:spPr>
            <a:xfrm>
              <a:off x="163209" y="4195922"/>
              <a:ext cx="2054962" cy="337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800" b="1" strike="noStrike" spc="-1" dirty="0" err="1">
                  <a:solidFill>
                    <a:schemeClr val="bg1"/>
                  </a:solidFill>
                  <a:latin typeface="Acumin Pro" panose="020B0504020202020204" pitchFamily="34" charset="0"/>
                </a:rPr>
                <a:t>When</a:t>
              </a:r>
              <a:r>
                <a:rPr lang="nl-NL" sz="800" b="1" spc="-1" dirty="0" err="1">
                  <a:solidFill>
                    <a:schemeClr val="bg1"/>
                  </a:solidFill>
                  <a:latin typeface="Acumin Pro" panose="020B0504020202020204" pitchFamily="34" charset="0"/>
                </a:rPr>
                <a:t>ever</a:t>
              </a:r>
              <a:r>
                <a:rPr lang="nl-NL" sz="800" b="1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 </a:t>
              </a:r>
              <a:r>
                <a:rPr lang="nl-NL" sz="800" b="1" strike="noStrike" spc="-1" dirty="0" err="1">
                  <a:solidFill>
                    <a:schemeClr val="bg1"/>
                  </a:solidFill>
                  <a:latin typeface="Acumin Pro" panose="020B0504020202020204" pitchFamily="34" charset="0"/>
                </a:rPr>
                <a:t>working</a:t>
              </a:r>
              <a:r>
                <a:rPr lang="nl-NL" sz="800" b="1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 on a project, we follow </a:t>
              </a:r>
              <a:r>
                <a:rPr lang="nl-NL" sz="800" b="1" strike="noStrike" spc="-1" dirty="0" err="1">
                  <a:solidFill>
                    <a:schemeClr val="bg1"/>
                  </a:solidFill>
                  <a:latin typeface="Acumin Pro" panose="020B0504020202020204" pitchFamily="34" charset="0"/>
                </a:rPr>
                <a:t>the</a:t>
              </a:r>
              <a:r>
                <a:rPr lang="nl-NL" sz="800" b="1" strike="noStrike" spc="-1" dirty="0">
                  <a:solidFill>
                    <a:schemeClr val="bg1"/>
                  </a:solidFill>
                  <a:latin typeface="Acumin Pro" panose="020B0504020202020204" pitchFamily="34" charset="0"/>
                </a:rPr>
                <a:t> Git workflow.</a:t>
              </a:r>
              <a:endParaRPr lang="nl-NL" sz="800" b="0" strike="noStrike" spc="-1" dirty="0">
                <a:solidFill>
                  <a:schemeClr val="bg1"/>
                </a:solidFill>
                <a:latin typeface="Acumin Pro" panose="020B05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597C21-7939-44E7-9A5B-7B91CD27A9C8}"/>
              </a:ext>
            </a:extLst>
          </p:cNvPr>
          <p:cNvSpPr txBox="1"/>
          <p:nvPr/>
        </p:nvSpPr>
        <p:spPr>
          <a:xfrm>
            <a:off x="2674058" y="5404864"/>
            <a:ext cx="263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810" indent="-1714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Lucida Console" panose="020B0609040504020204" pitchFamily="49" charset="0"/>
              </a:rPr>
              <a:t>git branch {name}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800" b="0" i="1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Creates new branch</a:t>
            </a:r>
            <a:br>
              <a:rPr lang="en-US" sz="800" b="0" i="1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</a:br>
            <a:r>
              <a:rPr lang="en-US" sz="800" b="0" i="1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(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Alternatively, click on “Create a branch for this issue” in the respective issue on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GitHub.com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)</a:t>
            </a:r>
          </a:p>
          <a:p>
            <a:pPr marL="171810" indent="-1714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Lucida Console" panose="020B0609040504020204" pitchFamily="49" charset="0"/>
              </a:rPr>
              <a:t>git checkout {name}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 </a:t>
            </a:r>
            <a:r>
              <a:rPr lang="en-US" sz="800" b="0" i="1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Switches to this branch</a:t>
            </a:r>
            <a:br>
              <a:rPr lang="en-US" sz="800" b="0" i="1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</a:b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(Alternatively, follow the instructions provided on </a:t>
            </a:r>
            <a:r>
              <a:rPr lang="en-US" sz="800" spc="-1" dirty="0" err="1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GitHub.com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 after creating the branch)</a:t>
            </a:r>
            <a:endParaRPr lang="nl-NL" sz="800" b="0" strike="noStrike" spc="-1" dirty="0">
              <a:latin typeface="Acumin Pro" panose="020B0504020202020204" pitchFamily="34" charset="0"/>
              <a:cs typeface="Calibri" panose="020F0502020204030204" pitchFamily="34" charset="0"/>
            </a:endParaRPr>
          </a:p>
          <a:p>
            <a:pPr marL="171810" indent="-1714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Use </a:t>
            </a:r>
            <a:r>
              <a:rPr lang="en-US" sz="800" b="0" strike="noStrike" spc="-1" dirty="0">
                <a:solidFill>
                  <a:srgbClr val="000000"/>
                </a:solidFill>
                <a:latin typeface="Lucida Console" panose="020B0609040504020204" pitchFamily="49" charset="0"/>
              </a:rPr>
              <a:t>git pull {name}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cs typeface="Calibri" panose="020F0502020204030204" pitchFamily="34" charset="0"/>
              </a:rPr>
              <a:t>to get latest changes from this branch</a:t>
            </a:r>
            <a:endParaRPr lang="nl-NL" sz="800" b="0" strike="noStrike" spc="-1" dirty="0">
              <a:latin typeface="Acumin Pro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2E38A3-6EC1-48E3-856F-74A31EB5A4E7}"/>
              </a:ext>
            </a:extLst>
          </p:cNvPr>
          <p:cNvSpPr txBox="1"/>
          <p:nvPr/>
        </p:nvSpPr>
        <p:spPr>
          <a:xfrm>
            <a:off x="5523208" y="6086598"/>
            <a:ext cx="222786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nl-NL" sz="700" spc="-1" dirty="0">
                <a:latin typeface="Acumin Pro" panose="020B0504020202020204" pitchFamily="34" charset="0"/>
              </a:rPr>
              <a:t>The </a:t>
            </a:r>
            <a:r>
              <a:rPr lang="nl-NL" sz="700" spc="-1" dirty="0">
                <a:latin typeface="Lucida Console" panose="020B0609040504020204" pitchFamily="49" charset="0"/>
              </a:rPr>
              <a:t>git push</a:t>
            </a:r>
            <a:r>
              <a:rPr lang="nl-NL" sz="700" spc="-1" dirty="0">
                <a:latin typeface="Acumin Pro" panose="020B0504020202020204" pitchFamily="34" charset="0"/>
              </a:rPr>
              <a:t> command uploads </a:t>
            </a:r>
            <a:r>
              <a:rPr lang="nl-NL" sz="700" spc="-1" dirty="0" err="1">
                <a:latin typeface="Acumin Pro" panose="020B0504020202020204" pitchFamily="34" charset="0"/>
              </a:rPr>
              <a:t>the</a:t>
            </a:r>
            <a:r>
              <a:rPr lang="nl-NL" sz="700" spc="-1" dirty="0">
                <a:latin typeface="Acumin Pro" panose="020B0504020202020204" pitchFamily="34" charset="0"/>
              </a:rPr>
              <a:t> content of </a:t>
            </a:r>
            <a:r>
              <a:rPr lang="nl-NL" sz="700" spc="-1" dirty="0" err="1">
                <a:latin typeface="Acumin Pro" panose="020B0504020202020204" pitchFamily="34" charset="0"/>
              </a:rPr>
              <a:t>your</a:t>
            </a:r>
            <a:r>
              <a:rPr lang="nl-NL" sz="700" spc="-1" dirty="0">
                <a:latin typeface="Acumin Pro" panose="020B0504020202020204" pitchFamily="34" charset="0"/>
              </a:rPr>
              <a:t> </a:t>
            </a:r>
            <a:r>
              <a:rPr lang="nl-NL" sz="700" spc="-1" dirty="0" err="1">
                <a:latin typeface="Acumin Pro" panose="020B0504020202020204" pitchFamily="34" charset="0"/>
              </a:rPr>
              <a:t>local</a:t>
            </a:r>
            <a:r>
              <a:rPr lang="nl-NL" sz="700" spc="-1" dirty="0">
                <a:latin typeface="Acumin Pro" panose="020B0504020202020204" pitchFamily="34" charset="0"/>
              </a:rPr>
              <a:t> repository to a remote repository on GitHub. </a:t>
            </a:r>
            <a:r>
              <a:rPr lang="nl-NL" sz="700" spc="-1" dirty="0" err="1">
                <a:latin typeface="Acumin Pro" panose="020B0504020202020204" pitchFamily="34" charset="0"/>
              </a:rPr>
              <a:t>Your</a:t>
            </a:r>
            <a:r>
              <a:rPr lang="nl-NL" sz="700" spc="-1" dirty="0">
                <a:latin typeface="Acumin Pro" panose="020B0504020202020204" pitchFamily="34" charset="0"/>
              </a:rPr>
              <a:t> team members </a:t>
            </a:r>
            <a:r>
              <a:rPr lang="nl-NL" sz="700" spc="-1" dirty="0" err="1">
                <a:latin typeface="Acumin Pro" panose="020B0504020202020204" pitchFamily="34" charset="0"/>
              </a:rPr>
              <a:t>will</a:t>
            </a:r>
            <a:r>
              <a:rPr lang="nl-NL" sz="700" spc="-1" dirty="0">
                <a:latin typeface="Acumin Pro" panose="020B0504020202020204" pitchFamily="34" charset="0"/>
              </a:rPr>
              <a:t> </a:t>
            </a:r>
            <a:r>
              <a:rPr lang="nl-NL" sz="700" spc="-1" dirty="0" err="1">
                <a:latin typeface="Acumin Pro" panose="020B0504020202020204" pitchFamily="34" charset="0"/>
              </a:rPr>
              <a:t>likely</a:t>
            </a:r>
            <a:r>
              <a:rPr lang="nl-NL" sz="700" spc="-1" dirty="0">
                <a:latin typeface="Acumin Pro" panose="020B0504020202020204" pitchFamily="34" charset="0"/>
              </a:rPr>
              <a:t> </a:t>
            </a:r>
            <a:r>
              <a:rPr lang="nl-NL" sz="700" spc="-1" dirty="0" err="1">
                <a:latin typeface="Acumin Pro" panose="020B0504020202020204" pitchFamily="34" charset="0"/>
              </a:rPr>
              <a:t>not</a:t>
            </a:r>
            <a:r>
              <a:rPr lang="nl-NL" sz="700" spc="-1" dirty="0">
                <a:latin typeface="Acumin Pro" panose="020B0504020202020204" pitchFamily="34" charset="0"/>
              </a:rPr>
              <a:t> </a:t>
            </a:r>
            <a:r>
              <a:rPr lang="nl-NL" sz="700" spc="-1" dirty="0" err="1">
                <a:latin typeface="Acumin Pro" panose="020B0504020202020204" pitchFamily="34" charset="0"/>
              </a:rPr>
              <a:t>see</a:t>
            </a:r>
            <a:r>
              <a:rPr lang="nl-NL" sz="700" spc="-1" dirty="0">
                <a:latin typeface="Acumin Pro" panose="020B0504020202020204" pitchFamily="34" charset="0"/>
              </a:rPr>
              <a:t> these changes </a:t>
            </a:r>
            <a:r>
              <a:rPr lang="nl-NL" sz="700" spc="-1" dirty="0" err="1">
                <a:latin typeface="Acumin Pro" panose="020B0504020202020204" pitchFamily="34" charset="0"/>
              </a:rPr>
              <a:t>yet</a:t>
            </a:r>
            <a:r>
              <a:rPr lang="nl-NL" sz="700" spc="-1" dirty="0">
                <a:latin typeface="Acumin Pro" panose="020B0504020202020204" pitchFamily="34" charset="0"/>
              </a:rPr>
              <a:t> (e.g., </a:t>
            </a:r>
            <a:r>
              <a:rPr lang="nl-NL" sz="700" spc="-1" dirty="0" err="1">
                <a:latin typeface="Acumin Pro" panose="020B0504020202020204" pitchFamily="34" charset="0"/>
              </a:rPr>
              <a:t>because</a:t>
            </a:r>
            <a:r>
              <a:rPr lang="nl-NL" sz="700" spc="-1" dirty="0">
                <a:latin typeface="Acumin Pro" panose="020B0504020202020204" pitchFamily="34" charset="0"/>
              </a:rPr>
              <a:t> </a:t>
            </a:r>
            <a:r>
              <a:rPr lang="nl-NL" sz="700" spc="-1" dirty="0" err="1">
                <a:latin typeface="Acumin Pro" panose="020B0504020202020204" pitchFamily="34" charset="0"/>
              </a:rPr>
              <a:t>they</a:t>
            </a:r>
            <a:r>
              <a:rPr lang="nl-NL" sz="700" spc="-1" dirty="0">
                <a:latin typeface="Acumin Pro" panose="020B0504020202020204" pitchFamily="34" charset="0"/>
              </a:rPr>
              <a:t> </a:t>
            </a:r>
            <a:r>
              <a:rPr lang="nl-NL" sz="700" spc="-1" dirty="0" err="1">
                <a:latin typeface="Acumin Pro" panose="020B0504020202020204" pitchFamily="34" charset="0"/>
              </a:rPr>
              <a:t>don’t</a:t>
            </a:r>
            <a:r>
              <a:rPr lang="nl-NL" sz="700" spc="-1" dirty="0">
                <a:latin typeface="Acumin Pro" panose="020B0504020202020204" pitchFamily="34" charset="0"/>
              </a:rPr>
              <a:t> monitor </a:t>
            </a:r>
            <a:r>
              <a:rPr lang="nl-NL" sz="700" spc="-1" dirty="0" err="1">
                <a:latin typeface="Acumin Pro" panose="020B0504020202020204" pitchFamily="34" charset="0"/>
              </a:rPr>
              <a:t>the</a:t>
            </a:r>
            <a:r>
              <a:rPr lang="nl-NL" sz="700" spc="-1" dirty="0">
                <a:latin typeface="Acumin Pro" panose="020B0504020202020204" pitchFamily="34" charset="0"/>
              </a:rPr>
              <a:t> </a:t>
            </a:r>
            <a:r>
              <a:rPr lang="nl-NL" sz="700" spc="-1" dirty="0" err="1">
                <a:latin typeface="Acumin Pro" panose="020B0504020202020204" pitchFamily="34" charset="0"/>
              </a:rPr>
              <a:t>branch</a:t>
            </a:r>
            <a:r>
              <a:rPr lang="nl-NL" sz="700" spc="-1" dirty="0">
                <a:latin typeface="Acumin Pro" panose="020B0504020202020204" pitchFamily="34" charset="0"/>
              </a:rPr>
              <a:t>, or </a:t>
            </a:r>
            <a:r>
              <a:rPr lang="nl-NL" sz="700" spc="-1" dirty="0" err="1">
                <a:latin typeface="Acumin Pro" panose="020B0504020202020204" pitchFamily="34" charset="0"/>
              </a:rPr>
              <a:t>because</a:t>
            </a:r>
            <a:r>
              <a:rPr lang="nl-NL" sz="700" spc="-1" dirty="0">
                <a:latin typeface="Acumin Pro" panose="020B0504020202020204" pitchFamily="34" charset="0"/>
              </a:rPr>
              <a:t> </a:t>
            </a:r>
            <a:r>
              <a:rPr lang="nl-NL" sz="700" spc="-1" dirty="0" err="1">
                <a:latin typeface="Acumin Pro" panose="020B0504020202020204" pitchFamily="34" charset="0"/>
              </a:rPr>
              <a:t>the</a:t>
            </a:r>
            <a:r>
              <a:rPr lang="nl-NL" sz="700" spc="-1" dirty="0">
                <a:latin typeface="Acumin Pro" panose="020B0504020202020204" pitchFamily="34" charset="0"/>
              </a:rPr>
              <a:t> changes are in a </a:t>
            </a:r>
            <a:r>
              <a:rPr lang="nl-NL" sz="700" spc="-1" dirty="0" err="1">
                <a:latin typeface="Acumin Pro" panose="020B0504020202020204" pitchFamily="34" charset="0"/>
              </a:rPr>
              <a:t>fork</a:t>
            </a:r>
            <a:r>
              <a:rPr lang="nl-NL" sz="700" spc="-1" dirty="0">
                <a:latin typeface="Acumin Pro" panose="020B0504020202020204" pitchFamily="34" charset="0"/>
              </a:rPr>
              <a:t>).</a:t>
            </a:r>
            <a:endParaRPr lang="nl-NL" sz="700" b="0" strike="noStrike" spc="-1" dirty="0">
              <a:latin typeface="Acumin Pro" panose="020B05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D5D7AD-4151-4778-9EBC-5AD528C90CC9}"/>
              </a:ext>
            </a:extLst>
          </p:cNvPr>
          <p:cNvCxnSpPr>
            <a:cxnSpLocks/>
          </p:cNvCxnSpPr>
          <p:nvPr/>
        </p:nvCxnSpPr>
        <p:spPr>
          <a:xfrm>
            <a:off x="2603046" y="1149309"/>
            <a:ext cx="0" cy="213447"/>
          </a:xfrm>
          <a:prstGeom prst="straightConnector1">
            <a:avLst/>
          </a:prstGeom>
          <a:ln w="38100">
            <a:solidFill>
              <a:srgbClr val="00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D25AE0-3E32-45A4-A3B5-C06C359B65FE}"/>
              </a:ext>
            </a:extLst>
          </p:cNvPr>
          <p:cNvCxnSpPr>
            <a:cxnSpLocks/>
          </p:cNvCxnSpPr>
          <p:nvPr/>
        </p:nvCxnSpPr>
        <p:spPr>
          <a:xfrm flipV="1">
            <a:off x="3721214" y="879718"/>
            <a:ext cx="533348" cy="552752"/>
          </a:xfrm>
          <a:prstGeom prst="straightConnector1">
            <a:avLst/>
          </a:prstGeom>
          <a:ln w="38100">
            <a:solidFill>
              <a:srgbClr val="00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ED7E708-654D-411B-884F-6CB339F5394F}"/>
              </a:ext>
            </a:extLst>
          </p:cNvPr>
          <p:cNvCxnSpPr>
            <a:cxnSpLocks/>
          </p:cNvCxnSpPr>
          <p:nvPr/>
        </p:nvCxnSpPr>
        <p:spPr>
          <a:xfrm>
            <a:off x="3619142" y="1927808"/>
            <a:ext cx="625355" cy="664378"/>
          </a:xfrm>
          <a:prstGeom prst="straightConnector1">
            <a:avLst/>
          </a:prstGeom>
          <a:ln w="38100">
            <a:solidFill>
              <a:srgbClr val="00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5969B3-C89F-4B0D-9438-15F3B8E8091C}"/>
              </a:ext>
            </a:extLst>
          </p:cNvPr>
          <p:cNvCxnSpPr>
            <a:cxnSpLocks/>
          </p:cNvCxnSpPr>
          <p:nvPr/>
        </p:nvCxnSpPr>
        <p:spPr>
          <a:xfrm>
            <a:off x="6404068" y="2777504"/>
            <a:ext cx="334467" cy="0"/>
          </a:xfrm>
          <a:prstGeom prst="straightConnector1">
            <a:avLst/>
          </a:prstGeom>
          <a:ln w="38100">
            <a:solidFill>
              <a:srgbClr val="00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ED15C6-FBF2-4121-9621-EC767925E594}"/>
              </a:ext>
            </a:extLst>
          </p:cNvPr>
          <p:cNvCxnSpPr>
            <a:cxnSpLocks/>
          </p:cNvCxnSpPr>
          <p:nvPr/>
        </p:nvCxnSpPr>
        <p:spPr>
          <a:xfrm>
            <a:off x="6222696" y="608475"/>
            <a:ext cx="547399" cy="0"/>
          </a:xfrm>
          <a:prstGeom prst="straightConnector1">
            <a:avLst/>
          </a:prstGeom>
          <a:ln w="38100">
            <a:solidFill>
              <a:srgbClr val="00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stomShape 8"/>
          <p:cNvSpPr/>
          <p:nvPr/>
        </p:nvSpPr>
        <p:spPr>
          <a:xfrm>
            <a:off x="2083988" y="1405377"/>
            <a:ext cx="1766398" cy="583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2.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Choose to 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work privately (e.g., for confidential projects), or publicly (e.g., for open-source projects other can contribute to)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D843C92-3C82-4936-8F0F-686B836BA032}"/>
              </a:ext>
            </a:extLst>
          </p:cNvPr>
          <p:cNvCxnSpPr>
            <a:cxnSpLocks/>
          </p:cNvCxnSpPr>
          <p:nvPr/>
        </p:nvCxnSpPr>
        <p:spPr>
          <a:xfrm flipV="1">
            <a:off x="8767778" y="2259997"/>
            <a:ext cx="533348" cy="552752"/>
          </a:xfrm>
          <a:prstGeom prst="straightConnector1">
            <a:avLst/>
          </a:prstGeom>
          <a:ln w="38100">
            <a:solidFill>
              <a:srgbClr val="00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30CBA0-6ED3-46DD-88AD-24494489CB8B}"/>
              </a:ext>
            </a:extLst>
          </p:cNvPr>
          <p:cNvCxnSpPr>
            <a:cxnSpLocks/>
            <a:stCxn id="44" idx="0"/>
          </p:cNvCxnSpPr>
          <p:nvPr/>
        </p:nvCxnSpPr>
        <p:spPr>
          <a:xfrm>
            <a:off x="8925107" y="1495190"/>
            <a:ext cx="379959" cy="202391"/>
          </a:xfrm>
          <a:prstGeom prst="straightConnector1">
            <a:avLst/>
          </a:prstGeom>
          <a:ln w="38100">
            <a:solidFill>
              <a:srgbClr val="00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2CAF20-D864-472E-B77F-06424BE72C17}"/>
              </a:ext>
            </a:extLst>
          </p:cNvPr>
          <p:cNvSpPr txBox="1"/>
          <p:nvPr/>
        </p:nvSpPr>
        <p:spPr>
          <a:xfrm>
            <a:off x="6770095" y="2226797"/>
            <a:ext cx="213809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3b) Team members check out the owner’s repository to their computers.</a:t>
            </a:r>
          </a:p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Go to a directory where you want the project to reside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  <a:sym typeface="Wingdings" pitchFamily="2" charset="2"/>
              </a:rPr>
              <a:t> open terminal --&gt; run commands below (use the original repository’s username).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A35B2A-562E-4996-B377-7A61C015E617}"/>
              </a:ext>
            </a:extLst>
          </p:cNvPr>
          <p:cNvSpPr txBox="1"/>
          <p:nvPr/>
        </p:nvSpPr>
        <p:spPr>
          <a:xfrm>
            <a:off x="6815355" y="289913"/>
            <a:ext cx="2125272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3a) Team members clone (= download) </a:t>
            </a:r>
            <a:r>
              <a:rPr lang="en-US" sz="800" b="1" u="sng" spc="-1" dirty="0">
                <a:solidFill>
                  <a:srgbClr val="000000"/>
                </a:solidFill>
                <a:latin typeface="Acumin Pro" panose="020B0504020202020204" pitchFamily="34" charset="0"/>
              </a:rPr>
              <a:t>forks</a:t>
            </a:r>
            <a:r>
              <a:rPr lang="en-US" sz="800" b="1" spc="-1" dirty="0">
                <a:solidFill>
                  <a:srgbClr val="000000"/>
                </a:solidFill>
                <a:latin typeface="Acumin Pro" panose="020B0504020202020204" pitchFamily="34" charset="0"/>
              </a:rPr>
              <a:t> to their computers.</a:t>
            </a: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Go to a directory where you want the project to reside </a:t>
            </a:r>
            <a:r>
              <a:rPr lang="en-US" sz="800" b="0" strike="noStrike" spc="-1" dirty="0">
                <a:solidFill>
                  <a:srgbClr val="000000"/>
                </a:solidFill>
                <a:latin typeface="Wingdings" panose="05000000000000000000" pitchFamily="2" charset="2"/>
                <a:cs typeface="Calibri" panose="020F0502020204030204" pitchFamily="34" charset="0"/>
              </a:rPr>
              <a:t>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open terminal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 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  <a:sym typeface="Wingdings" pitchFamily="2" charset="2"/>
              </a:rPr>
              <a:t> run commands below (use </a:t>
            </a:r>
            <a:r>
              <a:rPr lang="en-US" sz="800" i="1" spc="-1" dirty="0">
                <a:solidFill>
                  <a:srgbClr val="000000"/>
                </a:solidFill>
                <a:latin typeface="Acumin Pro" panose="020B0504020202020204" pitchFamily="34" charset="0"/>
                <a:sym typeface="Wingdings" pitchFamily="2" charset="2"/>
              </a:rPr>
              <a:t>your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  <a:sym typeface="Wingdings" pitchFamily="2" charset="2"/>
              </a:rPr>
              <a:t> own username to refer to the fork).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170EF1F-1BEF-47AD-BC11-1E49DFD533A2}"/>
              </a:ext>
            </a:extLst>
          </p:cNvPr>
          <p:cNvCxnSpPr>
            <a:cxnSpLocks/>
          </p:cNvCxnSpPr>
          <p:nvPr/>
        </p:nvCxnSpPr>
        <p:spPr>
          <a:xfrm>
            <a:off x="9879270" y="2006261"/>
            <a:ext cx="294677" cy="0"/>
          </a:xfrm>
          <a:prstGeom prst="straightConnector1">
            <a:avLst/>
          </a:prstGeom>
          <a:ln w="38100">
            <a:solidFill>
              <a:srgbClr val="00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A8228D0-8017-4DED-92F1-1571EE3A4AC9}"/>
              </a:ext>
            </a:extLst>
          </p:cNvPr>
          <p:cNvCxnSpPr>
            <a:cxnSpLocks/>
          </p:cNvCxnSpPr>
          <p:nvPr/>
        </p:nvCxnSpPr>
        <p:spPr>
          <a:xfrm flipV="1">
            <a:off x="4980391" y="4466820"/>
            <a:ext cx="3341" cy="317905"/>
          </a:xfrm>
          <a:prstGeom prst="straightConnector1">
            <a:avLst/>
          </a:prstGeom>
          <a:ln w="38100">
            <a:solidFill>
              <a:srgbClr val="CC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0CDCEB-B01F-45A1-A775-EFD098CBC966}"/>
              </a:ext>
            </a:extLst>
          </p:cNvPr>
          <p:cNvSpPr txBox="1"/>
          <p:nvPr/>
        </p:nvSpPr>
        <p:spPr>
          <a:xfrm>
            <a:off x="2674057" y="4679841"/>
            <a:ext cx="2656338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2. Create a branch</a:t>
            </a:r>
          </a:p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Create a branch with a specific 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name f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or the issue you will be working on. This helps others to review your code and avoids conflicts when pulling and pushing changes. Do this always – even if you work in a privately shared project.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BDCB233-7749-4CA1-BE31-BDBFF6391AD0}"/>
              </a:ext>
            </a:extLst>
          </p:cNvPr>
          <p:cNvCxnSpPr>
            <a:cxnSpLocks/>
          </p:cNvCxnSpPr>
          <p:nvPr/>
        </p:nvCxnSpPr>
        <p:spPr>
          <a:xfrm>
            <a:off x="8310172" y="4237811"/>
            <a:ext cx="682669" cy="0"/>
          </a:xfrm>
          <a:prstGeom prst="straightConnector1">
            <a:avLst/>
          </a:prstGeom>
          <a:ln w="38100">
            <a:solidFill>
              <a:srgbClr val="CC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8CD9C2-30D3-604D-B766-4191B18B0634}"/>
              </a:ext>
            </a:extLst>
          </p:cNvPr>
          <p:cNvSpPr txBox="1"/>
          <p:nvPr/>
        </p:nvSpPr>
        <p:spPr>
          <a:xfrm>
            <a:off x="4468095" y="3880099"/>
            <a:ext cx="384790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3. </a:t>
            </a:r>
            <a:r>
              <a:rPr lang="en-US" sz="800" b="1" spc="-1" dirty="0">
                <a:solidFill>
                  <a:srgbClr val="000000"/>
                </a:solidFill>
                <a:latin typeface="Acumin Pro" panose="020B0504020202020204" pitchFamily="34" charset="0"/>
              </a:rPr>
              <a:t>Start working on the issue</a:t>
            </a:r>
            <a:endParaRPr lang="nl-NL" sz="800" b="0" strike="noStrike" spc="-1" dirty="0">
              <a:latin typeface="Acumin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Make the necessary changes in the source code of 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the files in the locally cloned repository. Working on an issue usually entails multiple commits, which can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be done through Git Bash 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or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editors such as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cumin Pro" panose="020B0504020202020204" pitchFamily="34" charset="0"/>
              </a:rPr>
              <a:t>Rstudio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 or Visual Studio Code.</a:t>
            </a:r>
            <a:endParaRPr lang="en-US" sz="800" b="0" strike="noStrike" spc="-1" dirty="0">
              <a:solidFill>
                <a:srgbClr val="000000"/>
              </a:solidFill>
              <a:latin typeface="Acumin Pro" panose="020B05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B20A7EE-D610-4427-A9E2-06C810C84F31}"/>
              </a:ext>
            </a:extLst>
          </p:cNvPr>
          <p:cNvCxnSpPr>
            <a:cxnSpLocks/>
          </p:cNvCxnSpPr>
          <p:nvPr/>
        </p:nvCxnSpPr>
        <p:spPr>
          <a:xfrm>
            <a:off x="1999962" y="4942172"/>
            <a:ext cx="682669" cy="0"/>
          </a:xfrm>
          <a:prstGeom prst="straightConnector1">
            <a:avLst/>
          </a:prstGeom>
          <a:ln w="38100">
            <a:solidFill>
              <a:srgbClr val="CC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stomShape 33">
            <a:extLst>
              <a:ext uri="{FF2B5EF4-FFF2-40B4-BE49-F238E27FC236}">
                <a16:creationId xmlns:a16="http://schemas.microsoft.com/office/drawing/2014/main" id="{4351B8E3-3967-40F1-B184-E41CDDBFDF62}"/>
              </a:ext>
            </a:extLst>
          </p:cNvPr>
          <p:cNvSpPr/>
          <p:nvPr/>
        </p:nvSpPr>
        <p:spPr>
          <a:xfrm>
            <a:off x="553260" y="4392394"/>
            <a:ext cx="1684903" cy="107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1. Find an issue to work on</a:t>
            </a:r>
            <a:r>
              <a:rPr lang="en-US" sz="80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(i.e., select one from the issues or project page)</a:t>
            </a:r>
          </a:p>
          <a:p>
            <a:pPr>
              <a:lnSpc>
                <a:spcPct val="100000"/>
              </a:lnSpc>
            </a:pPr>
            <a:endParaRPr lang="en-US" sz="800" b="0" strike="noStrike" spc="-1" dirty="0">
              <a:solidFill>
                <a:srgbClr val="000000"/>
              </a:solidFill>
              <a:latin typeface="Acumin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- If </a:t>
            </a:r>
            <a:r>
              <a:rPr lang="en-US" sz="800" b="0" u="sng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forked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(2a above) - check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if fork is up-to-date using </a:t>
            </a:r>
            <a:r>
              <a:rPr lang="en-US" sz="800" u="sng" spc="-1" dirty="0">
                <a:solidFill>
                  <a:srgbClr val="000000"/>
                </a:solidFill>
                <a:latin typeface="Acumin Pro" panose="020B0504020202020204" pitchFamily="34" charset="0"/>
              </a:rPr>
              <a:t>s</a:t>
            </a:r>
            <a:r>
              <a:rPr lang="en-US" sz="800" b="0" u="sng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ync fork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on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cumin Pro" panose="020B0504020202020204" pitchFamily="34" charset="0"/>
              </a:rPr>
              <a:t>GitHub.com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, and </a:t>
            </a:r>
            <a:r>
              <a:rPr lang="en-US" sz="800" b="0" u="sng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git pull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 to retrieve the latest changes locally.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454BC64-B473-426D-91D8-0026332BC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11" y="6329132"/>
            <a:ext cx="2321816" cy="37797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4190EE6-A72F-43B7-8A72-4600450BF94D}"/>
              </a:ext>
            </a:extLst>
          </p:cNvPr>
          <p:cNvGrpSpPr/>
          <p:nvPr/>
        </p:nvGrpSpPr>
        <p:grpSpPr>
          <a:xfrm>
            <a:off x="7335963" y="1198391"/>
            <a:ext cx="1589144" cy="644060"/>
            <a:chOff x="8026444" y="1082658"/>
            <a:chExt cx="1589144" cy="644060"/>
          </a:xfrm>
        </p:grpSpPr>
        <p:sp>
          <p:nvSpPr>
            <p:cNvPr id="44" name="Rechthoek: met één afgeschuinde hoek 59">
              <a:extLst>
                <a:ext uri="{FF2B5EF4-FFF2-40B4-BE49-F238E27FC236}">
                  <a16:creationId xmlns:a16="http://schemas.microsoft.com/office/drawing/2014/main" id="{AB39B713-2B24-4CF2-9A1B-A5C4C0455C91}"/>
                </a:ext>
              </a:extLst>
            </p:cNvPr>
            <p:cNvSpPr/>
            <p:nvPr/>
          </p:nvSpPr>
          <p:spPr>
            <a:xfrm rot="10800000" flipH="1">
              <a:off x="8040820" y="1082658"/>
              <a:ext cx="1574768" cy="593598"/>
            </a:xfrm>
            <a:prstGeom prst="snip1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 dirty="0">
                <a:solidFill>
                  <a:schemeClr val="accent3"/>
                </a:solidFill>
                <a:latin typeface="Acumin Pro" panose="020B05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CustomShape 31"/>
            <p:cNvSpPr/>
            <p:nvPr/>
          </p:nvSpPr>
          <p:spPr>
            <a:xfrm>
              <a:off x="8026444" y="1097230"/>
              <a:ext cx="1454901" cy="6294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700" b="1" strike="noStrike" spc="-1" dirty="0">
                  <a:solidFill>
                    <a:srgbClr val="000000"/>
                  </a:solidFill>
                  <a:latin typeface="Roboto Mono Light" panose="00000009000000000000" pitchFamily="49" charset="0"/>
                  <a:ea typeface="Roboto Mono Light" panose="00000009000000000000" pitchFamily="49" charset="0"/>
                </a:rPr>
                <a:t>git clone [your url]</a:t>
              </a:r>
              <a:endParaRPr lang="nl-NL" sz="700" b="1" strike="noStrike" spc="-1" dirty="0">
                <a:latin typeface="Roboto Mono Light" panose="00000009000000000000" pitchFamily="49" charset="0"/>
                <a:ea typeface="Roboto Mono Light" panose="00000009000000000000" pitchFamily="49" charset="0"/>
              </a:endParaRPr>
            </a:p>
            <a:p>
              <a:pPr>
                <a:lnSpc>
                  <a:spcPct val="100000"/>
                </a:lnSpc>
              </a:pPr>
              <a:endParaRPr lang="nl-NL" sz="700" b="0" strike="noStrike" spc="-1" dirty="0">
                <a:latin typeface="Roboto Mono Light" panose="00000009000000000000" pitchFamily="49" charset="0"/>
                <a:ea typeface="Roboto Mono Light" panose="00000009000000000000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700" b="0" i="1" strike="noStrike" spc="-1" dirty="0">
                  <a:solidFill>
                    <a:srgbClr val="000000"/>
                  </a:solidFill>
                  <a:latin typeface="Roboto Mono Light" panose="00000009000000000000" pitchFamily="49" charset="0"/>
                  <a:ea typeface="Roboto Mono Light" panose="00000009000000000000" pitchFamily="49" charset="0"/>
                </a:rPr>
                <a:t>git clone github.com/</a:t>
              </a:r>
              <a:endParaRPr lang="nl-NL" sz="700" b="0" i="1" strike="noStrike" spc="-1" dirty="0">
                <a:latin typeface="Roboto Mono Light" panose="00000009000000000000" pitchFamily="49" charset="0"/>
                <a:ea typeface="Roboto Mono Light" panose="00000009000000000000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700" b="0" i="1" strike="noStrike" spc="-1" dirty="0" err="1">
                  <a:solidFill>
                    <a:srgbClr val="000000"/>
                  </a:solidFill>
                  <a:latin typeface="Roboto Mono Light" panose="00000009000000000000" pitchFamily="49" charset="0"/>
                  <a:ea typeface="Roboto Mono Light" panose="00000009000000000000" pitchFamily="49" charset="0"/>
                </a:rPr>
                <a:t>alex</a:t>
              </a:r>
              <a:r>
                <a:rPr lang="en-US" sz="700" b="0" i="1" strike="noStrike" spc="-1" dirty="0">
                  <a:solidFill>
                    <a:srgbClr val="000000"/>
                  </a:solidFill>
                  <a:latin typeface="Roboto Mono Light" panose="00000009000000000000" pitchFamily="49" charset="0"/>
                  <a:ea typeface="Roboto Mono Light" panose="00000009000000000000" pitchFamily="49" charset="0"/>
                </a:rPr>
                <a:t>/{project_name}</a:t>
              </a:r>
              <a:endParaRPr lang="nl-NL" sz="700" b="0" i="1" strike="noStrike" spc="-1" dirty="0">
                <a:latin typeface="Roboto Mono Light" panose="00000009000000000000" pitchFamily="49" charset="0"/>
                <a:ea typeface="Roboto Mono Light" panose="00000009000000000000" pitchFamily="49" charset="0"/>
              </a:endParaRPr>
            </a:p>
            <a:p>
              <a:pPr>
                <a:lnSpc>
                  <a:spcPct val="100000"/>
                </a:lnSpc>
              </a:pPr>
              <a:endParaRPr lang="nl-NL" sz="700" b="0" strike="noStrike" spc="-1" dirty="0">
                <a:latin typeface="Lucida Console" panose="020B0609040504020204" pitchFamily="49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2F65B7-9328-4E9A-B52D-2318FD7ADB4D}"/>
              </a:ext>
            </a:extLst>
          </p:cNvPr>
          <p:cNvCxnSpPr/>
          <p:nvPr/>
        </p:nvCxnSpPr>
        <p:spPr>
          <a:xfrm>
            <a:off x="0" y="3721100"/>
            <a:ext cx="12192000" cy="0"/>
          </a:xfrm>
          <a:prstGeom prst="line">
            <a:avLst/>
          </a:prstGeom>
          <a:ln w="63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733BED-6A33-4E10-9853-598BF795208B}"/>
              </a:ext>
            </a:extLst>
          </p:cNvPr>
          <p:cNvSpPr txBox="1"/>
          <p:nvPr/>
        </p:nvSpPr>
        <p:spPr>
          <a:xfrm>
            <a:off x="364854" y="3895108"/>
            <a:ext cx="185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trike="noStrike" spc="-1" dirty="0">
                <a:solidFill>
                  <a:srgbClr val="CC9933"/>
                </a:solidFill>
                <a:latin typeface="FormaDJRDisplay Medium Edu" panose="00000000000000090000" pitchFamily="50" charset="0"/>
              </a:rPr>
              <a:t>2. The Git </a:t>
            </a:r>
            <a:r>
              <a:rPr lang="en-US" sz="1600" strike="noStrike" spc="-1" dirty="0">
                <a:solidFill>
                  <a:srgbClr val="CC9933"/>
                </a:solidFill>
                <a:latin typeface="FormaDJRDisplay Medium Edu" panose="00000000000000090000" pitchFamily="50" charset="0"/>
              </a:rPr>
              <a:t>Workflow</a:t>
            </a:r>
            <a:endParaRPr lang="nl-NL" sz="1600" strike="noStrike" spc="-1" dirty="0">
              <a:solidFill>
                <a:srgbClr val="CC9933"/>
              </a:solidFill>
              <a:latin typeface="FormaDJRDisplay Medium Edu" panose="0000000000000009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8B4C7-B5BD-4550-9AFD-0BC7814DA497}"/>
              </a:ext>
            </a:extLst>
          </p:cNvPr>
          <p:cNvSpPr txBox="1"/>
          <p:nvPr/>
        </p:nvSpPr>
        <p:spPr>
          <a:xfrm>
            <a:off x="-101346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02939C-21A9-4761-994F-F90ACABB0091}"/>
              </a:ext>
            </a:extLst>
          </p:cNvPr>
          <p:cNvSpPr txBox="1"/>
          <p:nvPr/>
        </p:nvSpPr>
        <p:spPr>
          <a:xfrm>
            <a:off x="364853" y="187404"/>
            <a:ext cx="317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trike="noStrike" spc="-1" dirty="0">
                <a:solidFill>
                  <a:srgbClr val="003366"/>
                </a:solidFill>
                <a:latin typeface="FormaDJRDisplay Medium Edu" panose="00000000000000090000" pitchFamily="50" charset="0"/>
              </a:rPr>
              <a:t>1. Organizing your project on GitHub</a:t>
            </a:r>
            <a:endParaRPr lang="nl-NL" sz="1600" strike="noStrike" spc="-1" dirty="0">
              <a:solidFill>
                <a:srgbClr val="003366"/>
              </a:solidFill>
              <a:latin typeface="FormaDJRDisplay Medium Edu" panose="00000000000000090000" pitchFamily="50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91E90A-4E3B-B931-2830-B412623FC8B3}"/>
              </a:ext>
            </a:extLst>
          </p:cNvPr>
          <p:cNvCxnSpPr>
            <a:cxnSpLocks/>
          </p:cNvCxnSpPr>
          <p:nvPr/>
        </p:nvCxnSpPr>
        <p:spPr>
          <a:xfrm>
            <a:off x="10356677" y="4606854"/>
            <a:ext cx="0" cy="293114"/>
          </a:xfrm>
          <a:prstGeom prst="straightConnector1">
            <a:avLst/>
          </a:prstGeom>
          <a:ln w="38100">
            <a:solidFill>
              <a:srgbClr val="CC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stomShape 48">
            <a:extLst>
              <a:ext uri="{FF2B5EF4-FFF2-40B4-BE49-F238E27FC236}">
                <a16:creationId xmlns:a16="http://schemas.microsoft.com/office/drawing/2014/main" id="{52932680-C31A-4BB6-A834-FDAD96387382}"/>
              </a:ext>
            </a:extLst>
          </p:cNvPr>
          <p:cNvSpPr/>
          <p:nvPr/>
        </p:nvSpPr>
        <p:spPr>
          <a:xfrm>
            <a:off x="9031465" y="3984518"/>
            <a:ext cx="2792340" cy="583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4. Update </a:t>
            </a:r>
            <a:r>
              <a:rPr lang="en-US" sz="800" b="1" spc="-1" dirty="0">
                <a:solidFill>
                  <a:srgbClr val="000000"/>
                </a:solidFill>
                <a:latin typeface="Acumin Pro" panose="020B0504020202020204" pitchFamily="34" charset="0"/>
              </a:rPr>
              <a:t>the Git “Issue” 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by letting others know what you changed, inform about what still needs to be done, or request feedback.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Tips on how to write good issues can be found at Tilburg Science Hub: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cumin Pro" panose="020B0504020202020204" pitchFamily="34" charset="0"/>
              </a:rPr>
              <a:t>tilburgsciencehub.com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/write/issues.</a:t>
            </a:r>
          </a:p>
        </p:txBody>
      </p:sp>
      <p:sp>
        <p:nvSpPr>
          <p:cNvPr id="2" name="CustomShape 33">
            <a:extLst>
              <a:ext uri="{FF2B5EF4-FFF2-40B4-BE49-F238E27FC236}">
                <a16:creationId xmlns:a16="http://schemas.microsoft.com/office/drawing/2014/main" id="{BC0781B6-6A89-DF99-A835-048881098111}"/>
              </a:ext>
            </a:extLst>
          </p:cNvPr>
          <p:cNvSpPr/>
          <p:nvPr/>
        </p:nvSpPr>
        <p:spPr>
          <a:xfrm>
            <a:off x="9009211" y="4915120"/>
            <a:ext cx="2814594" cy="119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5) Make a </a:t>
            </a:r>
            <a:r>
              <a:rPr lang="en-US" sz="800" b="1" spc="-1" dirty="0">
                <a:solidFill>
                  <a:srgbClr val="000000"/>
                </a:solidFill>
                <a:latin typeface="Acumin Pro" panose="020B0504020202020204" pitchFamily="34" charset="0"/>
              </a:rPr>
              <a:t>pull request</a:t>
            </a:r>
            <a:endParaRPr lang="en-US" sz="800" b="1" strike="noStrike" spc="-1" dirty="0">
              <a:solidFill>
                <a:srgbClr val="000000"/>
              </a:solidFill>
              <a:latin typeface="Acumin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Happy with the changes, and ready to ask team members to integrate these changes with the main branch of your (original) repository? Make a pull request.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See </a:t>
            </a:r>
            <a:r>
              <a:rPr lang="en-US" sz="800" spc="-1" dirty="0" err="1">
                <a:solidFill>
                  <a:srgbClr val="000000"/>
                </a:solidFill>
                <a:latin typeface="Acumin Pro" panose="020B0504020202020204" pitchFamily="34" charset="0"/>
              </a:rPr>
              <a:t>tilburgsciencehub.com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/contribute/</a:t>
            </a:r>
            <a:r>
              <a:rPr lang="en-US" sz="800" spc="-1" dirty="0" err="1">
                <a:solidFill>
                  <a:srgbClr val="000000"/>
                </a:solidFill>
                <a:latin typeface="Acumin Pro" panose="020B0504020202020204" pitchFamily="34" charset="0"/>
              </a:rPr>
              <a:t>pullrequests</a:t>
            </a: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 </a:t>
            </a:r>
            <a:r>
              <a:rPr lang="en-US" sz="800" b="0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to find out how.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latin typeface="Acumin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800" b="0" strike="noStrike" spc="-1" dirty="0" err="1">
                <a:latin typeface="Acumin Pro" panose="020B0504020202020204" pitchFamily="34" charset="0"/>
              </a:rPr>
              <a:t>Your</a:t>
            </a:r>
            <a:r>
              <a:rPr lang="nl-NL" sz="800" b="0" strike="noStrike" spc="-1" dirty="0">
                <a:latin typeface="Acumin Pro" panose="020B0504020202020204" pitchFamily="34" charset="0"/>
              </a:rPr>
              <a:t> team members </a:t>
            </a:r>
            <a:r>
              <a:rPr lang="nl-NL" sz="800" b="0" strike="noStrike" spc="-1" dirty="0" err="1">
                <a:latin typeface="Acumin Pro" panose="020B0504020202020204" pitchFamily="34" charset="0"/>
              </a:rPr>
              <a:t>now</a:t>
            </a:r>
            <a:r>
              <a:rPr lang="nl-NL" sz="800" b="0" strike="noStrike" spc="-1" dirty="0">
                <a:latin typeface="Acumin Pro" panose="020B0504020202020204" pitchFamily="34" charset="0"/>
              </a:rPr>
              <a:t> </a:t>
            </a:r>
            <a:r>
              <a:rPr lang="nl-NL" sz="800" b="0" strike="noStrike" spc="-1" dirty="0" err="1">
                <a:latin typeface="Acumin Pro" panose="020B0504020202020204" pitchFamily="34" charset="0"/>
              </a:rPr>
              <a:t>can</a:t>
            </a:r>
            <a:r>
              <a:rPr lang="nl-NL" sz="800" b="0" strike="noStrike" spc="-1" dirty="0">
                <a:latin typeface="Acumin Pro" panose="020B0504020202020204" pitchFamily="34" charset="0"/>
              </a:rPr>
              <a:t> review </a:t>
            </a:r>
            <a:r>
              <a:rPr lang="nl-NL" sz="800" b="0" strike="noStrike" spc="-1" dirty="0" err="1">
                <a:latin typeface="Acumin Pro" panose="020B0504020202020204" pitchFamily="34" charset="0"/>
              </a:rPr>
              <a:t>and</a:t>
            </a:r>
            <a:r>
              <a:rPr lang="nl-NL" sz="800" b="0" strike="noStrike" spc="-1" dirty="0">
                <a:latin typeface="Acumin Pro" panose="020B0504020202020204" pitchFamily="34" charset="0"/>
              </a:rPr>
              <a:t> </a:t>
            </a:r>
            <a:r>
              <a:rPr lang="nl-NL" sz="800" b="0" strike="noStrike" spc="-1" dirty="0" err="1">
                <a:latin typeface="Acumin Pro" panose="020B0504020202020204" pitchFamily="34" charset="0"/>
              </a:rPr>
              <a:t>integrate</a:t>
            </a:r>
            <a:r>
              <a:rPr lang="nl-NL" sz="800" b="0" strike="noStrike" spc="-1" dirty="0">
                <a:latin typeface="Acumin Pro" panose="020B0504020202020204" pitchFamily="34" charset="0"/>
              </a:rPr>
              <a:t> </a:t>
            </a:r>
            <a:r>
              <a:rPr lang="nl-NL" sz="800" b="0" strike="noStrike" spc="-1" dirty="0" err="1">
                <a:latin typeface="Acumin Pro" panose="020B0504020202020204" pitchFamily="34" charset="0"/>
              </a:rPr>
              <a:t>your</a:t>
            </a:r>
            <a:r>
              <a:rPr lang="nl-NL" sz="800" b="0" strike="noStrike" spc="-1" dirty="0">
                <a:latin typeface="Acumin Pro" panose="020B0504020202020204" pitchFamily="34" charset="0"/>
              </a:rPr>
              <a:t> changes.</a:t>
            </a:r>
          </a:p>
        </p:txBody>
      </p:sp>
      <p:sp>
        <p:nvSpPr>
          <p:cNvPr id="168" name="CustomShape 32"/>
          <p:cNvSpPr/>
          <p:nvPr/>
        </p:nvSpPr>
        <p:spPr>
          <a:xfrm>
            <a:off x="8946344" y="1752971"/>
            <a:ext cx="924834" cy="460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latin typeface="Acumin Pro" panose="020B0504020202020204" pitchFamily="34" charset="0"/>
              </a:rPr>
              <a:t>4. </a:t>
            </a:r>
            <a:r>
              <a:rPr lang="en-US" sz="800" b="1" spc="-1" dirty="0">
                <a:solidFill>
                  <a:srgbClr val="000000"/>
                </a:solidFill>
                <a:latin typeface="Acumin Pro" panose="020B0504020202020204" pitchFamily="34" charset="0"/>
              </a:rPr>
              <a:t>Follow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latin typeface="Acumin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Acumin Pro" panose="020B0504020202020204" pitchFamily="34" charset="0"/>
              </a:rPr>
              <a:t>(see below)</a:t>
            </a:r>
            <a:endParaRPr lang="nl-NL" sz="800" b="0" strike="noStrike" spc="-1" dirty="0">
              <a:latin typeface="Acumin Pro" panose="020B0504020202020204" pitchFamily="34" charset="0"/>
            </a:endParaRPr>
          </a:p>
        </p:txBody>
      </p:sp>
      <p:sp>
        <p:nvSpPr>
          <p:cNvPr id="149" name="CustomShape 40">
            <a:extLst>
              <a:ext uri="{FF2B5EF4-FFF2-40B4-BE49-F238E27FC236}">
                <a16:creationId xmlns:a16="http://schemas.microsoft.com/office/drawing/2014/main" id="{A3F057C7-584D-46E6-96E1-58C4AD1FFEE8}"/>
              </a:ext>
            </a:extLst>
          </p:cNvPr>
          <p:cNvSpPr/>
          <p:nvPr/>
        </p:nvSpPr>
        <p:spPr>
          <a:xfrm>
            <a:off x="9034166" y="1927498"/>
            <a:ext cx="780555" cy="123111"/>
          </a:xfrm>
          <a:prstGeom prst="rect">
            <a:avLst/>
          </a:prstGeom>
          <a:solidFill>
            <a:srgbClr val="CC99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600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chemeClr val="bg1"/>
                </a:solidFill>
                <a:latin typeface="Acumin Pro" panose="020B0504020202020204" pitchFamily="34" charset="0"/>
              </a:rPr>
              <a:t>the Git Workflow</a:t>
            </a:r>
            <a:endParaRPr lang="nl-NL" sz="800" b="0" strike="noStrike" spc="-1" dirty="0">
              <a:solidFill>
                <a:schemeClr val="bg1"/>
              </a:solidFill>
              <a:latin typeface="Acumin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27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893</Words>
  <Application>Microsoft Macintosh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Acumin Pro</vt:lpstr>
      <vt:lpstr>Arial</vt:lpstr>
      <vt:lpstr>Calibri</vt:lpstr>
      <vt:lpstr>Calibri Light</vt:lpstr>
      <vt:lpstr>FormaDJRDisplay Medium Edu</vt:lpstr>
      <vt:lpstr>Lucida Console</vt:lpstr>
      <vt:lpstr>Roboto Mono Light</vt:lpstr>
      <vt:lpstr>StarSymbol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Ralph Delsing</dc:creator>
  <dc:description/>
  <cp:lastModifiedBy>Hannes Datta</cp:lastModifiedBy>
  <cp:revision>55</cp:revision>
  <cp:lastPrinted>2022-09-08T06:14:07Z</cp:lastPrinted>
  <dcterms:created xsi:type="dcterms:W3CDTF">2021-12-16T19:34:46Z</dcterms:created>
  <dcterms:modified xsi:type="dcterms:W3CDTF">2023-09-05T06:09:41Z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