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1" r:id="rId5"/>
    <p:sldId id="260" r:id="rId6"/>
    <p:sldId id="314" r:id="rId7"/>
    <p:sldId id="279" r:id="rId8"/>
    <p:sldId id="278" r:id="rId9"/>
    <p:sldId id="284" r:id="rId10"/>
    <p:sldId id="281" r:id="rId11"/>
    <p:sldId id="282" r:id="rId12"/>
    <p:sldId id="283" r:id="rId13"/>
    <p:sldId id="286" r:id="rId14"/>
    <p:sldId id="265" r:id="rId15"/>
    <p:sldId id="287" r:id="rId16"/>
    <p:sldId id="295" r:id="rId17"/>
    <p:sldId id="300" r:id="rId18"/>
    <p:sldId id="301" r:id="rId19"/>
    <p:sldId id="294" r:id="rId20"/>
    <p:sldId id="303" r:id="rId21"/>
    <p:sldId id="307" r:id="rId22"/>
    <p:sldId id="304" r:id="rId23"/>
    <p:sldId id="308" r:id="rId24"/>
    <p:sldId id="305" r:id="rId25"/>
    <p:sldId id="309" r:id="rId26"/>
    <p:sldId id="306" r:id="rId27"/>
    <p:sldId id="310" r:id="rId28"/>
    <p:sldId id="326" r:id="rId29"/>
    <p:sldId id="327" r:id="rId30"/>
    <p:sldId id="328" r:id="rId31"/>
    <p:sldId id="325" r:id="rId32"/>
    <p:sldId id="311" r:id="rId33"/>
    <p:sldId id="312" r:id="rId34"/>
    <p:sldId id="302" r:id="rId35"/>
    <p:sldId id="321" r:id="rId36"/>
    <p:sldId id="322" r:id="rId37"/>
    <p:sldId id="323" r:id="rId38"/>
    <p:sldId id="315" r:id="rId39"/>
    <p:sldId id="329" r:id="rId40"/>
    <p:sldId id="319" r:id="rId41"/>
    <p:sldId id="317" r:id="rId42"/>
    <p:sldId id="318" r:id="rId43"/>
    <p:sldId id="331" r:id="rId44"/>
    <p:sldId id="333" r:id="rId45"/>
    <p:sldId id="334" r:id="rId46"/>
    <p:sldId id="332" r:id="rId47"/>
    <p:sldId id="324" r:id="rId48"/>
    <p:sldId id="330" r:id="rId49"/>
    <p:sldId id="313" r:id="rId50"/>
    <p:sldId id="27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19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1" d="100"/>
          <a:sy n="111" d="100"/>
        </p:scale>
        <p:origin x="77"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Tuesday, June 6,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129758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Tuesday, June 6,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7016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Tuesday, June 6,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52382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Tuesday, June 6,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4595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Tuesday, June 6,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040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Tuesday, June 6,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2689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Tuesday, June 6,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22703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Tuesday, June 6,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3058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Tuesday, June 6,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2689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Tuesday, June 6,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76791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Tuesday, June 6,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13500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Tuesday, June 6,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03906206"/>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atlassian.com/git/tutorials/"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1">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13">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15" name="Freeform: Shape 14">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3D77E52-A20C-71FC-8D31-9A5B9E14D96E}"/>
              </a:ext>
            </a:extLst>
          </p:cNvPr>
          <p:cNvSpPr>
            <a:spLocks noGrp="1"/>
          </p:cNvSpPr>
          <p:nvPr>
            <p:ph type="ctrTitle"/>
          </p:nvPr>
        </p:nvSpPr>
        <p:spPr>
          <a:xfrm>
            <a:off x="1400757" y="2013154"/>
            <a:ext cx="4695243" cy="1917923"/>
          </a:xfrm>
        </p:spPr>
        <p:txBody>
          <a:bodyPr anchor="b">
            <a:normAutofit fontScale="90000"/>
          </a:bodyPr>
          <a:lstStyle/>
          <a:p>
            <a:br>
              <a:rPr lang="en-GB" sz="4800" i="1" dirty="0">
                <a:latin typeface="Roboto" panose="02000000000000000000" pitchFamily="2" charset="0"/>
                <a:ea typeface="Roboto" panose="02000000000000000000" pitchFamily="2" charset="0"/>
              </a:rPr>
            </a:br>
            <a:r>
              <a:rPr lang="en-GB" sz="4800" b="1" i="1" dirty="0">
                <a:latin typeface="Roboto" panose="02000000000000000000" pitchFamily="2" charset="0"/>
                <a:ea typeface="Roboto" panose="02000000000000000000" pitchFamily="2" charset="0"/>
              </a:rPr>
              <a:t>Kickstart</a:t>
            </a:r>
            <a:br>
              <a:rPr lang="en-GB" sz="4800" i="1" dirty="0">
                <a:latin typeface="Roboto" panose="02000000000000000000" pitchFamily="2" charset="0"/>
                <a:ea typeface="Roboto" panose="02000000000000000000" pitchFamily="2" charset="0"/>
              </a:rPr>
            </a:br>
            <a:r>
              <a:rPr lang="en-GB" sz="4800" dirty="0">
                <a:latin typeface="Roboto" panose="02000000000000000000" pitchFamily="2" charset="0"/>
                <a:ea typeface="Roboto" panose="02000000000000000000" pitchFamily="2" charset="0"/>
              </a:rPr>
              <a:t>Workshop Git</a:t>
            </a:r>
            <a:endParaRPr lang="en-US" sz="4800" dirty="0">
              <a:latin typeface="Roboto" panose="02000000000000000000" pitchFamily="2" charset="0"/>
              <a:ea typeface="Roboto" panose="02000000000000000000" pitchFamily="2" charset="0"/>
            </a:endParaRPr>
          </a:p>
        </p:txBody>
      </p:sp>
      <p:grpSp>
        <p:nvGrpSpPr>
          <p:cNvPr id="18" name="Group 17">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19"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4" descr="Shape&#10;&#10;Description automatically generated with medium confidence">
            <a:extLst>
              <a:ext uri="{FF2B5EF4-FFF2-40B4-BE49-F238E27FC236}">
                <a16:creationId xmlns:a16="http://schemas.microsoft.com/office/drawing/2014/main" id="{D4418665-42B6-D6C5-807F-BDA3F4DC5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318668" y="604880"/>
            <a:ext cx="5037191" cy="5761037"/>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3585613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A commit inside Git">
            <a:extLst>
              <a:ext uri="{FF2B5EF4-FFF2-40B4-BE49-F238E27FC236}">
                <a16:creationId xmlns:a16="http://schemas.microsoft.com/office/drawing/2014/main" id="{11F05DD2-0D99-77C6-1800-EC38C6EB1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7799" y="2670889"/>
            <a:ext cx="7187109" cy="39798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013E7E3-2159-C553-1F9D-F577BA46C381}"/>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Introduction – Git under the hood</a:t>
            </a:r>
            <a:endParaRPr lang="en-US" dirty="0">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C6D6CDCD-6EB9-493A-0ECB-2103A17D65F3}"/>
              </a:ext>
            </a:extLst>
          </p:cNvPr>
          <p:cNvSpPr txBox="1"/>
          <p:nvPr/>
        </p:nvSpPr>
        <p:spPr>
          <a:xfrm>
            <a:off x="5022042" y="6070287"/>
            <a:ext cx="4355327" cy="276999"/>
          </a:xfrm>
          <a:prstGeom prst="rect">
            <a:avLst/>
          </a:prstGeom>
          <a:noFill/>
        </p:spPr>
        <p:txBody>
          <a:bodyPr wrap="square">
            <a:spAutoFit/>
          </a:bodyPr>
          <a:lstStyle/>
          <a:p>
            <a:r>
              <a:rPr lang="en-US" sz="1200" i="1" dirty="0"/>
              <a:t>States of a Git file. Image from the Pro Git book. License CC BY 3.0.</a:t>
            </a:r>
          </a:p>
        </p:txBody>
      </p:sp>
      <p:sp>
        <p:nvSpPr>
          <p:cNvPr id="8" name="Content Placeholder 7">
            <a:extLst>
              <a:ext uri="{FF2B5EF4-FFF2-40B4-BE49-F238E27FC236}">
                <a16:creationId xmlns:a16="http://schemas.microsoft.com/office/drawing/2014/main" id="{0A5B48B0-8FCD-F2A4-9078-897BCBE31317}"/>
              </a:ext>
            </a:extLst>
          </p:cNvPr>
          <p:cNvSpPr>
            <a:spLocks noGrp="1"/>
          </p:cNvSpPr>
          <p:nvPr>
            <p:ph idx="1"/>
          </p:nvPr>
        </p:nvSpPr>
        <p:spPr>
          <a:xfrm>
            <a:off x="550863" y="1558451"/>
            <a:ext cx="8632894" cy="4677492"/>
          </a:xfrm>
        </p:spPr>
        <p:txBody>
          <a:bodyPr/>
          <a:lstStyle/>
          <a:p>
            <a:r>
              <a:rPr lang="en-US" dirty="0"/>
              <a:t>Each commit in Git is stored as a “blob”.</a:t>
            </a:r>
          </a:p>
          <a:p>
            <a:r>
              <a:rPr lang="en-US" dirty="0"/>
              <a:t>This blob contains information about the author and the commit message.</a:t>
            </a:r>
          </a:p>
          <a:p>
            <a:r>
              <a:rPr lang="en-US" dirty="0"/>
              <a:t>The blob references another blob that lists the files present in the directory at the time and references blobs that record the state of each file.</a:t>
            </a:r>
          </a:p>
          <a:p>
            <a:r>
              <a:rPr lang="en-US" dirty="0"/>
              <a:t>Commits are referenced by a SHA-1 hash (a 40-character hexadecimal string).</a:t>
            </a:r>
            <a:endParaRPr lang="en-US" b="1" dirty="0"/>
          </a:p>
          <a:p>
            <a:endParaRPr lang="en-US" dirty="0"/>
          </a:p>
        </p:txBody>
      </p:sp>
    </p:spTree>
    <p:extLst>
      <p:ext uri="{BB962C8B-B14F-4D97-AF65-F5344CB8AC3E}">
        <p14:creationId xmlns:p14="http://schemas.microsoft.com/office/powerpoint/2010/main" val="264212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E7E3-2159-C553-1F9D-F577BA46C381}"/>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Introduction – Git under the hood</a:t>
            </a:r>
            <a:endParaRPr lang="en-US" dirty="0">
              <a:latin typeface="Roboto" panose="02000000000000000000" pitchFamily="2" charset="0"/>
              <a:ea typeface="Roboto" panose="02000000000000000000" pitchFamily="2" charset="0"/>
            </a:endParaRPr>
          </a:p>
        </p:txBody>
      </p:sp>
      <p:sp>
        <p:nvSpPr>
          <p:cNvPr id="5" name="Content Placeholder 4">
            <a:extLst>
              <a:ext uri="{FF2B5EF4-FFF2-40B4-BE49-F238E27FC236}">
                <a16:creationId xmlns:a16="http://schemas.microsoft.com/office/drawing/2014/main" id="{D796228E-6CE0-9D21-1A2D-B90CC84FDA93}"/>
              </a:ext>
            </a:extLst>
          </p:cNvPr>
          <p:cNvSpPr>
            <a:spLocks noGrp="1"/>
          </p:cNvSpPr>
          <p:nvPr>
            <p:ph idx="1"/>
          </p:nvPr>
        </p:nvSpPr>
        <p:spPr>
          <a:xfrm>
            <a:off x="550863" y="1558454"/>
            <a:ext cx="11091599" cy="4928525"/>
          </a:xfrm>
        </p:spPr>
        <p:txBody>
          <a:bodyPr>
            <a:normAutofit/>
          </a:bodyPr>
          <a:lstStyle/>
          <a:p>
            <a:r>
              <a:rPr lang="en-US" dirty="0"/>
              <a:t>Once you have several commits, each commit blob also links to the hash of the previous commit.</a:t>
            </a:r>
          </a:p>
          <a:p>
            <a:r>
              <a:rPr lang="en-US" dirty="0"/>
              <a:t>Multiple commits can have the same parent (this is why we can have multiple branches).</a:t>
            </a:r>
          </a:p>
          <a:p>
            <a:r>
              <a:rPr lang="en-US" dirty="0"/>
              <a:t>The commits form a directed acyclic graph (do not worry if the term is not familiar).</a:t>
            </a:r>
          </a:p>
          <a:p>
            <a:r>
              <a:rPr lang="en-US" dirty="0"/>
              <a:t>All branches and tags in Git are pointers to commits.</a:t>
            </a:r>
          </a:p>
        </p:txBody>
      </p:sp>
      <p:pic>
        <p:nvPicPr>
          <p:cNvPr id="2050" name="Picture 2" descr="A commit and its parents">
            <a:extLst>
              <a:ext uri="{FF2B5EF4-FFF2-40B4-BE49-F238E27FC236}">
                <a16:creationId xmlns:a16="http://schemas.microsoft.com/office/drawing/2014/main" id="{3D46BA11-D228-496A-B428-6AAD982D9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529" y="3635077"/>
            <a:ext cx="7620000" cy="2524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2D9764-0187-11A8-DAAC-2B6E680D1AD5}"/>
              </a:ext>
            </a:extLst>
          </p:cNvPr>
          <p:cNvSpPr txBox="1"/>
          <p:nvPr/>
        </p:nvSpPr>
        <p:spPr>
          <a:xfrm>
            <a:off x="6523687" y="6170225"/>
            <a:ext cx="4943846" cy="276999"/>
          </a:xfrm>
          <a:prstGeom prst="rect">
            <a:avLst/>
          </a:prstGeom>
          <a:noFill/>
        </p:spPr>
        <p:txBody>
          <a:bodyPr wrap="square">
            <a:spAutoFit/>
          </a:bodyPr>
          <a:lstStyle/>
          <a:p>
            <a:r>
              <a:rPr lang="en-US" sz="1200" i="1" dirty="0"/>
              <a:t>A commit and its parents. Image from the Pro Git book. License CC BY 3.0.</a:t>
            </a:r>
          </a:p>
        </p:txBody>
      </p:sp>
    </p:spTree>
    <p:extLst>
      <p:ext uri="{BB962C8B-B14F-4D97-AF65-F5344CB8AC3E}">
        <p14:creationId xmlns:p14="http://schemas.microsoft.com/office/powerpoint/2010/main" val="2449244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E7E3-2159-C553-1F9D-F577BA46C381}"/>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Introduction – Git under the hood</a:t>
            </a:r>
            <a:endParaRPr lang="en-US" dirty="0">
              <a:latin typeface="Roboto" panose="02000000000000000000" pitchFamily="2" charset="0"/>
              <a:ea typeface="Roboto" panose="02000000000000000000" pitchFamily="2" charset="0"/>
            </a:endParaRPr>
          </a:p>
        </p:txBody>
      </p:sp>
      <p:sp>
        <p:nvSpPr>
          <p:cNvPr id="5" name="Content Placeholder 4">
            <a:extLst>
              <a:ext uri="{FF2B5EF4-FFF2-40B4-BE49-F238E27FC236}">
                <a16:creationId xmlns:a16="http://schemas.microsoft.com/office/drawing/2014/main" id="{D796228E-6CE0-9D21-1A2D-B90CC84FDA93}"/>
              </a:ext>
            </a:extLst>
          </p:cNvPr>
          <p:cNvSpPr>
            <a:spLocks noGrp="1"/>
          </p:cNvSpPr>
          <p:nvPr>
            <p:ph idx="1"/>
          </p:nvPr>
        </p:nvSpPr>
        <p:spPr>
          <a:xfrm>
            <a:off x="550863" y="2113199"/>
            <a:ext cx="11091599" cy="3979625"/>
          </a:xfrm>
        </p:spPr>
        <p:txBody>
          <a:bodyPr>
            <a:normAutofit/>
          </a:bodyPr>
          <a:lstStyle/>
          <a:p>
            <a:r>
              <a:rPr lang="en-US" dirty="0"/>
              <a:t>Git is basically a content-addressed storage system</a:t>
            </a:r>
          </a:p>
          <a:p>
            <a:pPr lvl="1"/>
            <a:r>
              <a:rPr lang="en-US" sz="1600" dirty="0"/>
              <a:t>A mechanism for storing information that can be retrieved based on its content, not its storage location.</a:t>
            </a:r>
          </a:p>
          <a:p>
            <a:r>
              <a:rPr lang="en-US" dirty="0"/>
              <a:t>Content address is the content digest (SHA-1 checksum)</a:t>
            </a:r>
          </a:p>
          <a:p>
            <a:r>
              <a:rPr lang="en-US" dirty="0"/>
              <a:t>Stored data does not change</a:t>
            </a:r>
          </a:p>
          <a:p>
            <a:pPr lvl="1"/>
            <a:r>
              <a:rPr lang="en-US" sz="1600" dirty="0"/>
              <a:t>When a commit is ‘modified’, new commits are created. </a:t>
            </a:r>
          </a:p>
          <a:p>
            <a:pPr lvl="1"/>
            <a:r>
              <a:rPr lang="en-US" sz="1600" dirty="0"/>
              <a:t>Git doesn’t delete these ‘old commits’ right away, which is why it is very hard to lose data if it is committed once.</a:t>
            </a:r>
            <a:endParaRPr lang="en-US" dirty="0"/>
          </a:p>
        </p:txBody>
      </p:sp>
    </p:spTree>
    <p:extLst>
      <p:ext uri="{BB962C8B-B14F-4D97-AF65-F5344CB8AC3E}">
        <p14:creationId xmlns:p14="http://schemas.microsoft.com/office/powerpoint/2010/main" val="1751612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E7E3-2159-C553-1F9D-F577BA46C381}"/>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Introduction – Git under the hood</a:t>
            </a:r>
            <a:endParaRPr lang="en-US"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D031A31D-D4DF-0579-4341-D5FD5C757EC5}"/>
              </a:ext>
            </a:extLst>
          </p:cNvPr>
          <p:cNvSpPr>
            <a:spLocks noGrp="1"/>
          </p:cNvSpPr>
          <p:nvPr>
            <p:ph idx="1"/>
          </p:nvPr>
        </p:nvSpPr>
        <p:spPr/>
        <p:txBody>
          <a:bodyPr/>
          <a:lstStyle/>
          <a:p>
            <a:endParaRPr lang="en-GB" dirty="0"/>
          </a:p>
          <a:p>
            <a:endParaRPr lang="en-US" dirty="0"/>
          </a:p>
          <a:p>
            <a:endParaRPr lang="en-US" dirty="0"/>
          </a:p>
          <a:p>
            <a:endParaRPr lang="en-US" dirty="0"/>
          </a:p>
          <a:p>
            <a:endParaRPr lang="en-US" dirty="0"/>
          </a:p>
          <a:p>
            <a:pPr marL="0" indent="0">
              <a:buNone/>
            </a:pPr>
            <a:r>
              <a:rPr lang="en-US" dirty="0"/>
              <a:t>							</a:t>
            </a:r>
            <a:r>
              <a:rPr lang="en-US" sz="1600" dirty="0"/>
              <a:t>and get your hands warmed up…</a:t>
            </a:r>
            <a:br>
              <a:rPr lang="en-US" sz="1600" dirty="0"/>
            </a:br>
            <a:r>
              <a:rPr lang="en-US" sz="1600" dirty="0"/>
              <a:t>								we don't call it a workshop for nothing!</a:t>
            </a:r>
            <a:endParaRPr lang="en-US" dirty="0"/>
          </a:p>
        </p:txBody>
      </p:sp>
      <p:sp>
        <p:nvSpPr>
          <p:cNvPr id="4" name="Rectangle 3">
            <a:extLst>
              <a:ext uri="{FF2B5EF4-FFF2-40B4-BE49-F238E27FC236}">
                <a16:creationId xmlns:a16="http://schemas.microsoft.com/office/drawing/2014/main" id="{0FEFFC04-356F-3B57-74A9-A87D2B460E59}"/>
              </a:ext>
            </a:extLst>
          </p:cNvPr>
          <p:cNvSpPr/>
          <p:nvPr/>
        </p:nvSpPr>
        <p:spPr>
          <a:xfrm rot="21255803">
            <a:off x="1900362" y="2469242"/>
            <a:ext cx="8221647" cy="1569660"/>
          </a:xfrm>
          <a:prstGeom prst="rect">
            <a:avLst/>
          </a:prstGeom>
          <a:noFill/>
          <a:ln>
            <a:solidFill>
              <a:schemeClr val="tx1"/>
            </a:solidFill>
          </a:ln>
        </p:spPr>
        <p:txBody>
          <a:bodyPr wrap="square" lIns="91440" tIns="45720" rIns="91440" bIns="45720">
            <a:spAutoFit/>
          </a:bodyPr>
          <a:lstStyle/>
          <a:p>
            <a:pPr algn="ctr"/>
            <a:r>
              <a:rPr lang="en-US" sz="9600" b="1" cap="none" spc="0" dirty="0">
                <a:ln w="9525">
                  <a:solidFill>
                    <a:schemeClr val="bg1"/>
                  </a:solidFill>
                  <a:prstDash val="solid"/>
                </a:ln>
                <a:solidFill>
                  <a:srgbClr val="FF0000"/>
                </a:solidFill>
                <a:effectLst>
                  <a:glow rad="63500">
                    <a:schemeClr val="accent4">
                      <a:satMod val="175000"/>
                      <a:alpha val="40000"/>
                    </a:schemeClr>
                  </a:glow>
                  <a:outerShdw blurRad="12700" dist="38100" dir="2700000" algn="tl" rotWithShape="0">
                    <a:schemeClr val="bg1">
                      <a:lumMod val="50000"/>
                    </a:schemeClr>
                  </a:outerShdw>
                </a:effectLst>
                <a:latin typeface="Showcard Gothic" panose="04020904020102020604" pitchFamily="82" charset="0"/>
              </a:rPr>
              <a:t>DEMO time</a:t>
            </a:r>
          </a:p>
        </p:txBody>
      </p:sp>
    </p:spTree>
    <p:extLst>
      <p:ext uri="{BB962C8B-B14F-4D97-AF65-F5344CB8AC3E}">
        <p14:creationId xmlns:p14="http://schemas.microsoft.com/office/powerpoint/2010/main" val="3436142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1">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13">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15" name="Freeform: Shape 14">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3D77E52-A20C-71FC-8D31-9A5B9E14D96E}"/>
              </a:ext>
            </a:extLst>
          </p:cNvPr>
          <p:cNvSpPr>
            <a:spLocks noGrp="1"/>
          </p:cNvSpPr>
          <p:nvPr>
            <p:ph type="ctrTitle"/>
          </p:nvPr>
        </p:nvSpPr>
        <p:spPr>
          <a:xfrm>
            <a:off x="1400757" y="2013154"/>
            <a:ext cx="4695243" cy="1917923"/>
          </a:xfrm>
        </p:spPr>
        <p:txBody>
          <a:bodyPr anchor="b">
            <a:normAutofit/>
          </a:bodyPr>
          <a:lstStyle/>
          <a:p>
            <a:br>
              <a:rPr lang="en-GB" sz="4800" i="1" dirty="0">
                <a:latin typeface="Roboto" panose="02000000000000000000" pitchFamily="2" charset="0"/>
                <a:ea typeface="Roboto" panose="02000000000000000000" pitchFamily="2" charset="0"/>
              </a:rPr>
            </a:br>
            <a:r>
              <a:rPr lang="en-GB" sz="4800" dirty="0">
                <a:latin typeface="Roboto" panose="02000000000000000000" pitchFamily="2" charset="0"/>
                <a:ea typeface="Roboto" panose="02000000000000000000" pitchFamily="2" charset="0"/>
              </a:rPr>
              <a:t>Working with Git</a:t>
            </a:r>
            <a:endParaRPr lang="en-US" sz="4800" dirty="0">
              <a:latin typeface="Roboto" panose="02000000000000000000" pitchFamily="2" charset="0"/>
              <a:ea typeface="Roboto" panose="02000000000000000000" pitchFamily="2" charset="0"/>
            </a:endParaRPr>
          </a:p>
        </p:txBody>
      </p:sp>
      <p:grpSp>
        <p:nvGrpSpPr>
          <p:cNvPr id="18" name="Group 17">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19"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4" descr="Shape&#10;&#10;Description automatically generated with medium confidence">
            <a:extLst>
              <a:ext uri="{FF2B5EF4-FFF2-40B4-BE49-F238E27FC236}">
                <a16:creationId xmlns:a16="http://schemas.microsoft.com/office/drawing/2014/main" id="{D4418665-42B6-D6C5-807F-BDA3F4DC5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318668" y="604880"/>
            <a:ext cx="5037191" cy="5761037"/>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3902663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E7E3-2159-C553-1F9D-F577BA46C381}"/>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Working with Git – The Basics</a:t>
            </a:r>
            <a:endParaRPr lang="en-US" dirty="0">
              <a:latin typeface="Roboto" panose="02000000000000000000" pitchFamily="2" charset="0"/>
              <a:ea typeface="Roboto" panose="02000000000000000000" pitchFamily="2" charset="0"/>
            </a:endParaRPr>
          </a:p>
        </p:txBody>
      </p:sp>
      <p:sp>
        <p:nvSpPr>
          <p:cNvPr id="5" name="Content Placeholder 4">
            <a:extLst>
              <a:ext uri="{FF2B5EF4-FFF2-40B4-BE49-F238E27FC236}">
                <a16:creationId xmlns:a16="http://schemas.microsoft.com/office/drawing/2014/main" id="{D796228E-6CE0-9D21-1A2D-B90CC84FDA93}"/>
              </a:ext>
            </a:extLst>
          </p:cNvPr>
          <p:cNvSpPr>
            <a:spLocks noGrp="1"/>
          </p:cNvSpPr>
          <p:nvPr>
            <p:ph idx="1"/>
          </p:nvPr>
        </p:nvSpPr>
        <p:spPr>
          <a:xfrm>
            <a:off x="1310326" y="2113199"/>
            <a:ext cx="9869208" cy="3979625"/>
          </a:xfrm>
        </p:spPr>
        <p:txBody>
          <a:bodyPr>
            <a:normAutofit/>
          </a:bodyPr>
          <a:lstStyle/>
          <a:p>
            <a:pPr marL="0" indent="0">
              <a:buNone/>
            </a:pPr>
            <a:r>
              <a:rPr lang="en-US" dirty="0"/>
              <a:t>The basics for working on a (local) repository:</a:t>
            </a:r>
          </a:p>
          <a:p>
            <a:r>
              <a:rPr lang="en-US" dirty="0"/>
              <a:t>Init</a:t>
            </a:r>
          </a:p>
          <a:p>
            <a:r>
              <a:rPr lang="en-US" dirty="0"/>
              <a:t>Add</a:t>
            </a:r>
          </a:p>
          <a:p>
            <a:r>
              <a:rPr lang="en-US" dirty="0"/>
              <a:t>Delete</a:t>
            </a:r>
          </a:p>
          <a:p>
            <a:r>
              <a:rPr lang="en-US" dirty="0"/>
              <a:t>Commit</a:t>
            </a:r>
          </a:p>
          <a:p>
            <a:r>
              <a:rPr lang="en-US" dirty="0"/>
              <a:t>Checkout</a:t>
            </a:r>
          </a:p>
        </p:txBody>
      </p:sp>
    </p:spTree>
    <p:extLst>
      <p:ext uri="{BB962C8B-B14F-4D97-AF65-F5344CB8AC3E}">
        <p14:creationId xmlns:p14="http://schemas.microsoft.com/office/powerpoint/2010/main" val="3604259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E7E3-2159-C553-1F9D-F577BA46C381}"/>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Working with Git – Collaborating</a:t>
            </a:r>
            <a:endParaRPr lang="en-US" dirty="0">
              <a:latin typeface="Roboto" panose="02000000000000000000" pitchFamily="2" charset="0"/>
              <a:ea typeface="Roboto" panose="02000000000000000000" pitchFamily="2" charset="0"/>
            </a:endParaRPr>
          </a:p>
        </p:txBody>
      </p:sp>
      <p:sp>
        <p:nvSpPr>
          <p:cNvPr id="5" name="Content Placeholder 4">
            <a:extLst>
              <a:ext uri="{FF2B5EF4-FFF2-40B4-BE49-F238E27FC236}">
                <a16:creationId xmlns:a16="http://schemas.microsoft.com/office/drawing/2014/main" id="{D796228E-6CE0-9D21-1A2D-B90CC84FDA93}"/>
              </a:ext>
            </a:extLst>
          </p:cNvPr>
          <p:cNvSpPr>
            <a:spLocks noGrp="1"/>
          </p:cNvSpPr>
          <p:nvPr>
            <p:ph idx="1"/>
          </p:nvPr>
        </p:nvSpPr>
        <p:spPr>
          <a:xfrm>
            <a:off x="1310326" y="2113199"/>
            <a:ext cx="9869208" cy="3979625"/>
          </a:xfrm>
        </p:spPr>
        <p:txBody>
          <a:bodyPr>
            <a:normAutofit/>
          </a:bodyPr>
          <a:lstStyle/>
          <a:p>
            <a:pPr marL="0" indent="0">
              <a:buNone/>
            </a:pPr>
            <a:r>
              <a:rPr lang="en-US" dirty="0"/>
              <a:t>The basics for collaborate on a repository:</a:t>
            </a:r>
          </a:p>
          <a:p>
            <a:r>
              <a:rPr lang="en-US" dirty="0"/>
              <a:t>Clone</a:t>
            </a:r>
          </a:p>
          <a:p>
            <a:r>
              <a:rPr lang="en-US" dirty="0"/>
              <a:t>Fetch</a:t>
            </a:r>
          </a:p>
          <a:p>
            <a:r>
              <a:rPr lang="en-US" dirty="0"/>
              <a:t>Pull</a:t>
            </a:r>
          </a:p>
          <a:p>
            <a:r>
              <a:rPr lang="en-US" dirty="0"/>
              <a:t>Push</a:t>
            </a:r>
          </a:p>
        </p:txBody>
      </p:sp>
      <p:pic>
        <p:nvPicPr>
          <p:cNvPr id="6" name="Picture 5">
            <a:extLst>
              <a:ext uri="{FF2B5EF4-FFF2-40B4-BE49-F238E27FC236}">
                <a16:creationId xmlns:a16="http://schemas.microsoft.com/office/drawing/2014/main" id="{BF851D36-0735-18DF-C3A7-B272ADB30A7B}"/>
              </a:ext>
            </a:extLst>
          </p:cNvPr>
          <p:cNvPicPr>
            <a:picLocks noChangeAspect="1"/>
          </p:cNvPicPr>
          <p:nvPr/>
        </p:nvPicPr>
        <p:blipFill>
          <a:blip r:embed="rId2"/>
          <a:stretch>
            <a:fillRect/>
          </a:stretch>
        </p:blipFill>
        <p:spPr>
          <a:xfrm>
            <a:off x="7546543" y="3317682"/>
            <a:ext cx="4013997" cy="3086751"/>
          </a:xfrm>
          <a:prstGeom prst="rect">
            <a:avLst/>
          </a:prstGeom>
        </p:spPr>
      </p:pic>
    </p:spTree>
    <p:extLst>
      <p:ext uri="{BB962C8B-B14F-4D97-AF65-F5344CB8AC3E}">
        <p14:creationId xmlns:p14="http://schemas.microsoft.com/office/powerpoint/2010/main" val="4108025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E7E3-2159-C553-1F9D-F577BA46C381}"/>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Working with Git – Advanced</a:t>
            </a:r>
            <a:endParaRPr lang="en-US" dirty="0">
              <a:latin typeface="Roboto" panose="02000000000000000000" pitchFamily="2" charset="0"/>
              <a:ea typeface="Roboto" panose="02000000000000000000" pitchFamily="2" charset="0"/>
            </a:endParaRPr>
          </a:p>
        </p:txBody>
      </p:sp>
      <p:sp>
        <p:nvSpPr>
          <p:cNvPr id="5" name="Content Placeholder 4">
            <a:extLst>
              <a:ext uri="{FF2B5EF4-FFF2-40B4-BE49-F238E27FC236}">
                <a16:creationId xmlns:a16="http://schemas.microsoft.com/office/drawing/2014/main" id="{D796228E-6CE0-9D21-1A2D-B90CC84FDA93}"/>
              </a:ext>
            </a:extLst>
          </p:cNvPr>
          <p:cNvSpPr>
            <a:spLocks noGrp="1"/>
          </p:cNvSpPr>
          <p:nvPr>
            <p:ph idx="1"/>
          </p:nvPr>
        </p:nvSpPr>
        <p:spPr>
          <a:xfrm>
            <a:off x="1310326" y="2113199"/>
            <a:ext cx="9869208" cy="3979625"/>
          </a:xfrm>
        </p:spPr>
        <p:txBody>
          <a:bodyPr>
            <a:normAutofit/>
          </a:bodyPr>
          <a:lstStyle/>
          <a:p>
            <a:pPr marL="0" indent="0">
              <a:buNone/>
            </a:pPr>
            <a:r>
              <a:rPr lang="en-US" dirty="0"/>
              <a:t>Advanced tips and tricks:</a:t>
            </a:r>
          </a:p>
          <a:p>
            <a:r>
              <a:rPr lang="en-US" dirty="0"/>
              <a:t>Stash</a:t>
            </a:r>
          </a:p>
          <a:p>
            <a:r>
              <a:rPr lang="en-US" dirty="0"/>
              <a:t>Reset</a:t>
            </a:r>
          </a:p>
          <a:p>
            <a:r>
              <a:rPr lang="en-US" dirty="0"/>
              <a:t>Revert</a:t>
            </a:r>
          </a:p>
          <a:p>
            <a:r>
              <a:rPr lang="en-US" dirty="0"/>
              <a:t>Cherry-pick</a:t>
            </a:r>
          </a:p>
          <a:p>
            <a:r>
              <a:rPr lang="en-US" dirty="0"/>
              <a:t>Prune</a:t>
            </a:r>
          </a:p>
          <a:p>
            <a:endParaRPr lang="en-US" dirty="0"/>
          </a:p>
        </p:txBody>
      </p:sp>
    </p:spTree>
    <p:extLst>
      <p:ext uri="{BB962C8B-B14F-4D97-AF65-F5344CB8AC3E}">
        <p14:creationId xmlns:p14="http://schemas.microsoft.com/office/powerpoint/2010/main" val="1056509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1">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13">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15" name="Freeform: Shape 14">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3D77E52-A20C-71FC-8D31-9A5B9E14D96E}"/>
              </a:ext>
            </a:extLst>
          </p:cNvPr>
          <p:cNvSpPr>
            <a:spLocks noGrp="1"/>
          </p:cNvSpPr>
          <p:nvPr>
            <p:ph type="ctrTitle"/>
          </p:nvPr>
        </p:nvSpPr>
        <p:spPr>
          <a:xfrm>
            <a:off x="1400757" y="2013154"/>
            <a:ext cx="4695243" cy="1917923"/>
          </a:xfrm>
        </p:spPr>
        <p:txBody>
          <a:bodyPr anchor="b">
            <a:normAutofit/>
          </a:bodyPr>
          <a:lstStyle/>
          <a:p>
            <a:br>
              <a:rPr lang="en-GB" sz="4800" dirty="0">
                <a:latin typeface="Roboto" panose="02000000000000000000" pitchFamily="2" charset="0"/>
                <a:ea typeface="Roboto" panose="02000000000000000000" pitchFamily="2" charset="0"/>
              </a:rPr>
            </a:br>
            <a:r>
              <a:rPr lang="en-GB" sz="4800" dirty="0">
                <a:latin typeface="Roboto" panose="02000000000000000000" pitchFamily="2" charset="0"/>
                <a:ea typeface="Roboto" panose="02000000000000000000" pitchFamily="2" charset="0"/>
              </a:rPr>
              <a:t>Caffeine Break</a:t>
            </a:r>
            <a:endParaRPr lang="en-US" sz="4800" dirty="0">
              <a:latin typeface="Roboto" panose="02000000000000000000" pitchFamily="2" charset="0"/>
              <a:ea typeface="Roboto" panose="02000000000000000000" pitchFamily="2" charset="0"/>
            </a:endParaRPr>
          </a:p>
        </p:txBody>
      </p:sp>
      <p:grpSp>
        <p:nvGrpSpPr>
          <p:cNvPr id="18" name="Group 17">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19"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4" descr="Shape&#10;&#10;Description automatically generated with medium confidence">
            <a:extLst>
              <a:ext uri="{FF2B5EF4-FFF2-40B4-BE49-F238E27FC236}">
                <a16:creationId xmlns:a16="http://schemas.microsoft.com/office/drawing/2014/main" id="{D4418665-42B6-D6C5-807F-BDA3F4DC5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286863" y="604880"/>
            <a:ext cx="5037191" cy="5761037"/>
          </a:xfrm>
          <a:custGeom>
            <a:avLst/>
            <a:gdLst/>
            <a:ahLst/>
            <a:cxnLst/>
            <a:rect l="l" t="t" r="r" b="b"/>
            <a:pathLst>
              <a:path w="7345363" h="5761037">
                <a:moveTo>
                  <a:pt x="0" y="0"/>
                </a:moveTo>
                <a:lnTo>
                  <a:pt x="7345363" y="0"/>
                </a:lnTo>
                <a:lnTo>
                  <a:pt x="7345363" y="5761037"/>
                </a:lnTo>
                <a:lnTo>
                  <a:pt x="0" y="5761037"/>
                </a:lnTo>
                <a:close/>
              </a:path>
            </a:pathLst>
          </a:custGeom>
        </p:spPr>
      </p:pic>
      <p:sp>
        <p:nvSpPr>
          <p:cNvPr id="3" name="Title 1">
            <a:extLst>
              <a:ext uri="{FF2B5EF4-FFF2-40B4-BE49-F238E27FC236}">
                <a16:creationId xmlns:a16="http://schemas.microsoft.com/office/drawing/2014/main" id="{5EF58121-1FD0-212D-11B6-577DFDC6396C}"/>
              </a:ext>
            </a:extLst>
          </p:cNvPr>
          <p:cNvSpPr txBox="1">
            <a:spLocks/>
          </p:cNvSpPr>
          <p:nvPr/>
        </p:nvSpPr>
        <p:spPr>
          <a:xfrm>
            <a:off x="1400756" y="4051560"/>
            <a:ext cx="8109003" cy="1238762"/>
          </a:xfrm>
          <a:prstGeom prst="rect">
            <a:avLst/>
          </a:prstGeom>
        </p:spPr>
        <p:txBody>
          <a:bodyPr vert="horz" wrap="square" lIns="0" tIns="0" rIns="0" bIns="0" rtlCol="0" anchor="b" anchorCtr="0">
            <a:norm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r>
              <a:rPr lang="en-GB" sz="2200" dirty="0">
                <a:solidFill>
                  <a:schemeClr val="bg1">
                    <a:lumMod val="50000"/>
                    <a:lumOff val="50000"/>
                  </a:schemeClr>
                </a:solidFill>
                <a:latin typeface="Roboto" panose="02000000000000000000" pitchFamily="2" charset="0"/>
                <a:ea typeface="Roboto" panose="02000000000000000000" pitchFamily="2" charset="0"/>
              </a:rPr>
              <a:t>10 minutes</a:t>
            </a:r>
          </a:p>
          <a:p>
            <a:endParaRPr lang="en-GB" sz="2200" dirty="0">
              <a:solidFill>
                <a:schemeClr val="bg1">
                  <a:lumMod val="65000"/>
                  <a:lumOff val="35000"/>
                </a:schemeClr>
              </a:solidFill>
              <a:latin typeface="Roboto" panose="02000000000000000000" pitchFamily="2" charset="0"/>
              <a:ea typeface="Roboto" panose="02000000000000000000" pitchFamily="2" charset="0"/>
            </a:endParaRPr>
          </a:p>
          <a:p>
            <a:r>
              <a:rPr lang="en-GB" sz="1400" i="1" dirty="0">
                <a:solidFill>
                  <a:schemeClr val="bg1">
                    <a:lumMod val="75000"/>
                    <a:lumOff val="25000"/>
                  </a:schemeClr>
                </a:solidFill>
                <a:latin typeface="Roboto" panose="02000000000000000000" pitchFamily="2" charset="0"/>
                <a:ea typeface="Roboto" panose="02000000000000000000" pitchFamily="2" charset="0"/>
              </a:rPr>
              <a:t>Defecation allowed; no pull request policy applied on toilet paper today.</a:t>
            </a:r>
            <a:r>
              <a:rPr lang="en-GB" sz="2200" i="1" dirty="0">
                <a:solidFill>
                  <a:schemeClr val="bg1">
                    <a:lumMod val="75000"/>
                    <a:lumOff val="25000"/>
                  </a:schemeClr>
                </a:solidFill>
                <a:latin typeface="Roboto" panose="02000000000000000000" pitchFamily="2" charset="0"/>
                <a:ea typeface="Roboto" panose="02000000000000000000" pitchFamily="2" charset="0"/>
              </a:rPr>
              <a:t> </a:t>
            </a:r>
          </a:p>
        </p:txBody>
      </p:sp>
    </p:spTree>
    <p:extLst>
      <p:ext uri="{BB962C8B-B14F-4D97-AF65-F5344CB8AC3E}">
        <p14:creationId xmlns:p14="http://schemas.microsoft.com/office/powerpoint/2010/main" val="79267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460F-BB44-FAE8-6E93-EBC06813A049}"/>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Working with Git – Merging</a:t>
            </a:r>
            <a:endParaRPr lang="en-US" dirty="0"/>
          </a:p>
        </p:txBody>
      </p:sp>
      <p:sp>
        <p:nvSpPr>
          <p:cNvPr id="3" name="Content Placeholder 2">
            <a:extLst>
              <a:ext uri="{FF2B5EF4-FFF2-40B4-BE49-F238E27FC236}">
                <a16:creationId xmlns:a16="http://schemas.microsoft.com/office/drawing/2014/main" id="{D1D6504A-6C80-9EB6-9E92-8E9949D127FA}"/>
              </a:ext>
            </a:extLst>
          </p:cNvPr>
          <p:cNvSpPr>
            <a:spLocks noGrp="1"/>
          </p:cNvSpPr>
          <p:nvPr>
            <p:ph idx="1"/>
          </p:nvPr>
        </p:nvSpPr>
        <p:spPr/>
        <p:txBody>
          <a:bodyPr>
            <a:normAutofit/>
          </a:bodyPr>
          <a:lstStyle/>
          <a:p>
            <a:r>
              <a:rPr lang="en-GB" dirty="0"/>
              <a:t>Merge types:</a:t>
            </a:r>
          </a:p>
          <a:p>
            <a:pPr lvl="1"/>
            <a:r>
              <a:rPr lang="en-GB" dirty="0"/>
              <a:t>(Standard) Merge</a:t>
            </a:r>
          </a:p>
          <a:p>
            <a:pPr lvl="1"/>
            <a:r>
              <a:rPr lang="en-GB" dirty="0"/>
              <a:t>Fast forward merge</a:t>
            </a:r>
          </a:p>
          <a:p>
            <a:pPr lvl="1"/>
            <a:r>
              <a:rPr lang="en-GB" dirty="0"/>
              <a:t>Squash &amp; merge</a:t>
            </a:r>
          </a:p>
          <a:p>
            <a:pPr lvl="1"/>
            <a:r>
              <a:rPr lang="en-GB" dirty="0"/>
              <a:t>Rebase &amp; merge</a:t>
            </a:r>
          </a:p>
        </p:txBody>
      </p:sp>
    </p:spTree>
    <p:extLst>
      <p:ext uri="{BB962C8B-B14F-4D97-AF65-F5344CB8AC3E}">
        <p14:creationId xmlns:p14="http://schemas.microsoft.com/office/powerpoint/2010/main" val="2683252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E750-EBDF-D386-AFAE-361F44E050DB}"/>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Agenda</a:t>
            </a:r>
            <a:endParaRPr lang="en-US"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AB579E8F-A9D4-37EE-154E-28EF1ABFB6E7}"/>
              </a:ext>
            </a:extLst>
          </p:cNvPr>
          <p:cNvSpPr>
            <a:spLocks noGrp="1"/>
          </p:cNvSpPr>
          <p:nvPr>
            <p:ph idx="1"/>
          </p:nvPr>
        </p:nvSpPr>
        <p:spPr>
          <a:xfrm>
            <a:off x="550863" y="2113199"/>
            <a:ext cx="4227871" cy="4637458"/>
          </a:xfrm>
        </p:spPr>
        <p:txBody>
          <a:bodyPr>
            <a:normAutofit/>
          </a:bodyPr>
          <a:lstStyle/>
          <a:p>
            <a:r>
              <a:rPr lang="en-GB" sz="2400" dirty="0">
                <a:latin typeface="Roboto" panose="02000000000000000000" pitchFamily="2" charset="0"/>
                <a:ea typeface="Roboto" panose="02000000000000000000" pitchFamily="2" charset="0"/>
              </a:rPr>
              <a:t>Introduction</a:t>
            </a:r>
          </a:p>
          <a:p>
            <a:pPr lvl="1"/>
            <a:r>
              <a:rPr lang="en-GB" sz="1800" dirty="0">
                <a:latin typeface="Roboto" panose="02000000000000000000" pitchFamily="2" charset="0"/>
                <a:ea typeface="Roboto" panose="02000000000000000000" pitchFamily="2" charset="0"/>
              </a:rPr>
              <a:t>What is Git?</a:t>
            </a:r>
          </a:p>
          <a:p>
            <a:pPr lvl="1"/>
            <a:r>
              <a:rPr lang="en-GB" sz="1800" dirty="0">
                <a:latin typeface="Roboto" panose="02000000000000000000" pitchFamily="2" charset="0"/>
                <a:ea typeface="Roboto" panose="02000000000000000000" pitchFamily="2" charset="0"/>
              </a:rPr>
              <a:t>Differences with SVN</a:t>
            </a:r>
          </a:p>
          <a:p>
            <a:pPr lvl="1"/>
            <a:r>
              <a:rPr lang="en-GB" sz="1800" dirty="0">
                <a:latin typeface="Roboto" panose="02000000000000000000" pitchFamily="2" charset="0"/>
                <a:ea typeface="Roboto" panose="02000000000000000000" pitchFamily="2" charset="0"/>
              </a:rPr>
              <a:t>Git under the hood</a:t>
            </a:r>
          </a:p>
          <a:p>
            <a:r>
              <a:rPr lang="en-GB" sz="2400" dirty="0">
                <a:latin typeface="Roboto" panose="02000000000000000000" pitchFamily="2" charset="0"/>
                <a:ea typeface="Roboto" panose="02000000000000000000" pitchFamily="2" charset="0"/>
              </a:rPr>
              <a:t>Working with Git</a:t>
            </a:r>
          </a:p>
          <a:p>
            <a:pPr lvl="1"/>
            <a:r>
              <a:rPr lang="en-GB" sz="1800" dirty="0">
                <a:latin typeface="Roboto" panose="02000000000000000000" pitchFamily="2" charset="0"/>
                <a:ea typeface="Roboto" panose="02000000000000000000" pitchFamily="2" charset="0"/>
              </a:rPr>
              <a:t>The basics</a:t>
            </a:r>
          </a:p>
          <a:p>
            <a:pPr lvl="1"/>
            <a:r>
              <a:rPr lang="en-GB" sz="1800" dirty="0">
                <a:latin typeface="Roboto" panose="02000000000000000000" pitchFamily="2" charset="0"/>
                <a:ea typeface="Roboto" panose="02000000000000000000" pitchFamily="2" charset="0"/>
              </a:rPr>
              <a:t>Collaboration</a:t>
            </a:r>
          </a:p>
          <a:p>
            <a:pPr lvl="1"/>
            <a:r>
              <a:rPr lang="en-GB" sz="1800" dirty="0">
                <a:latin typeface="Roboto" panose="02000000000000000000" pitchFamily="2" charset="0"/>
                <a:ea typeface="Roboto" panose="02000000000000000000" pitchFamily="2" charset="0"/>
              </a:rPr>
              <a:t>Advanced</a:t>
            </a:r>
          </a:p>
          <a:p>
            <a:pPr lvl="1"/>
            <a:r>
              <a:rPr lang="en-GB" sz="1800" dirty="0">
                <a:latin typeface="Roboto" panose="02000000000000000000" pitchFamily="2" charset="0"/>
                <a:ea typeface="Roboto" panose="02000000000000000000" pitchFamily="2" charset="0"/>
              </a:rPr>
              <a:t>Merging</a:t>
            </a:r>
            <a:endParaRPr lang="en-GB" sz="2400" dirty="0">
              <a:latin typeface="Roboto" panose="02000000000000000000" pitchFamily="2" charset="0"/>
              <a:ea typeface="Roboto" panose="02000000000000000000" pitchFamily="2" charset="0"/>
            </a:endParaRPr>
          </a:p>
          <a:p>
            <a:endParaRPr lang="en-GB" sz="2400" dirty="0">
              <a:latin typeface="Roboto" panose="02000000000000000000" pitchFamily="2" charset="0"/>
              <a:ea typeface="Roboto" panose="02000000000000000000" pitchFamily="2" charset="0"/>
            </a:endParaRPr>
          </a:p>
        </p:txBody>
      </p:sp>
      <p:sp>
        <p:nvSpPr>
          <p:cNvPr id="4" name="Content Placeholder 2">
            <a:extLst>
              <a:ext uri="{FF2B5EF4-FFF2-40B4-BE49-F238E27FC236}">
                <a16:creationId xmlns:a16="http://schemas.microsoft.com/office/drawing/2014/main" id="{44F2F58B-6E9E-0097-7EE9-BC650FE2E920}"/>
              </a:ext>
            </a:extLst>
          </p:cNvPr>
          <p:cNvSpPr txBox="1">
            <a:spLocks/>
          </p:cNvSpPr>
          <p:nvPr/>
        </p:nvSpPr>
        <p:spPr>
          <a:xfrm>
            <a:off x="6021300" y="2113199"/>
            <a:ext cx="4227871" cy="4637458"/>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latin typeface="Roboto" panose="02000000000000000000" pitchFamily="2" charset="0"/>
                <a:ea typeface="Roboto" panose="02000000000000000000" pitchFamily="2" charset="0"/>
              </a:rPr>
              <a:t>Workflows</a:t>
            </a:r>
          </a:p>
          <a:p>
            <a:pPr lvl="1"/>
            <a:r>
              <a:rPr lang="en-GB" sz="1800" dirty="0">
                <a:latin typeface="Roboto" panose="02000000000000000000" pitchFamily="2" charset="0"/>
                <a:ea typeface="Roboto" panose="02000000000000000000" pitchFamily="2" charset="0"/>
              </a:rPr>
              <a:t>Branches</a:t>
            </a:r>
          </a:p>
          <a:p>
            <a:pPr lvl="1"/>
            <a:r>
              <a:rPr lang="en-GB" dirty="0"/>
              <a:t>Centralized workflow</a:t>
            </a:r>
          </a:p>
          <a:p>
            <a:pPr lvl="1"/>
            <a:r>
              <a:rPr lang="en-GB" dirty="0"/>
              <a:t>Feature-based development</a:t>
            </a:r>
          </a:p>
          <a:p>
            <a:pPr lvl="2"/>
            <a:r>
              <a:rPr lang="en-GB" dirty="0" err="1"/>
              <a:t>Gitflow</a:t>
            </a:r>
            <a:endParaRPr lang="en-GB" dirty="0"/>
          </a:p>
          <a:p>
            <a:pPr lvl="2"/>
            <a:r>
              <a:rPr lang="en-GB" dirty="0"/>
              <a:t>GitLab/GitHub flow</a:t>
            </a:r>
          </a:p>
          <a:p>
            <a:pPr lvl="1"/>
            <a:r>
              <a:rPr lang="en-GB" dirty="0"/>
              <a:t>Trunk-based development</a:t>
            </a:r>
          </a:p>
          <a:p>
            <a:pPr lvl="1"/>
            <a:r>
              <a:rPr lang="en-GB" dirty="0"/>
              <a:t>Scaled trunk-based development</a:t>
            </a:r>
            <a:endParaRPr lang="en-GB" sz="1800" dirty="0">
              <a:latin typeface="Roboto" panose="02000000000000000000" pitchFamily="2" charset="0"/>
              <a:ea typeface="Roboto" panose="02000000000000000000" pitchFamily="2" charset="0"/>
            </a:endParaRPr>
          </a:p>
          <a:p>
            <a:r>
              <a:rPr lang="en-GB" sz="2400" dirty="0">
                <a:latin typeface="Roboto" panose="02000000000000000000" pitchFamily="2" charset="0"/>
                <a:ea typeface="Roboto" panose="02000000000000000000" pitchFamily="2" charset="0"/>
              </a:rPr>
              <a:t>Questions?</a:t>
            </a:r>
            <a:endParaRPr lang="en-GB" sz="1800" dirty="0">
              <a:latin typeface="Roboto" panose="02000000000000000000" pitchFamily="2" charset="0"/>
              <a:ea typeface="Roboto" panose="02000000000000000000" pitchFamily="2" charset="0"/>
            </a:endParaRPr>
          </a:p>
          <a:p>
            <a:endParaRPr lang="en-GB" sz="2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018757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460F-BB44-FAE8-6E93-EBC06813A049}"/>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Working with Git – (Standard) merge</a:t>
            </a:r>
            <a:endParaRPr lang="en-US" dirty="0"/>
          </a:p>
        </p:txBody>
      </p:sp>
      <p:sp>
        <p:nvSpPr>
          <p:cNvPr id="3" name="Content Placeholder 2">
            <a:extLst>
              <a:ext uri="{FF2B5EF4-FFF2-40B4-BE49-F238E27FC236}">
                <a16:creationId xmlns:a16="http://schemas.microsoft.com/office/drawing/2014/main" id="{D1D6504A-6C80-9EB6-9E92-8E9949D127FA}"/>
              </a:ext>
            </a:extLst>
          </p:cNvPr>
          <p:cNvSpPr>
            <a:spLocks noGrp="1"/>
          </p:cNvSpPr>
          <p:nvPr>
            <p:ph idx="1"/>
          </p:nvPr>
        </p:nvSpPr>
        <p:spPr>
          <a:xfrm>
            <a:off x="550863" y="2113199"/>
            <a:ext cx="7744725" cy="3979625"/>
          </a:xfrm>
        </p:spPr>
        <p:txBody>
          <a:bodyPr>
            <a:normAutofit/>
          </a:bodyPr>
          <a:lstStyle/>
          <a:p>
            <a:r>
              <a:rPr lang="en-GB" dirty="0"/>
              <a:t>All commits are merged back into the main branch in the order they have been committed based on timestamp.</a:t>
            </a:r>
          </a:p>
          <a:p>
            <a:r>
              <a:rPr lang="en-GB" dirty="0"/>
              <a:t>Zipper merge </a:t>
            </a:r>
            <a:r>
              <a:rPr lang="en-GB" dirty="0">
                <a:solidFill>
                  <a:schemeClr val="bg1">
                    <a:lumMod val="50000"/>
                    <a:lumOff val="50000"/>
                    <a:alpha val="60000"/>
                  </a:schemeClr>
                </a:solidFill>
              </a:rPr>
              <a:t>(2, A, 3, B, 4, C)</a:t>
            </a:r>
            <a:r>
              <a:rPr lang="en-GB" dirty="0"/>
              <a:t>.</a:t>
            </a:r>
            <a:endParaRPr lang="en-GB" dirty="0">
              <a:solidFill>
                <a:schemeClr val="bg1">
                  <a:lumMod val="75000"/>
                  <a:lumOff val="25000"/>
                  <a:alpha val="60000"/>
                </a:schemeClr>
              </a:solidFill>
            </a:endParaRPr>
          </a:p>
          <a:p>
            <a:r>
              <a:rPr lang="en-US" dirty="0"/>
              <a:t>Will create an extra merge commit </a:t>
            </a:r>
            <a:r>
              <a:rPr lang="en-US" dirty="0">
                <a:solidFill>
                  <a:schemeClr val="bg1">
                    <a:lumMod val="50000"/>
                    <a:lumOff val="50000"/>
                    <a:alpha val="60000"/>
                  </a:schemeClr>
                </a:solidFill>
              </a:rPr>
              <a:t>(D)</a:t>
            </a:r>
            <a:r>
              <a:rPr lang="en-US" dirty="0"/>
              <a:t>, a special type of “empty” commit that indicates when the merge occurred.</a:t>
            </a:r>
            <a:endParaRPr lang="en-GB" dirty="0"/>
          </a:p>
        </p:txBody>
      </p:sp>
      <p:pic>
        <p:nvPicPr>
          <p:cNvPr id="17" name="Picture 16">
            <a:extLst>
              <a:ext uri="{FF2B5EF4-FFF2-40B4-BE49-F238E27FC236}">
                <a16:creationId xmlns:a16="http://schemas.microsoft.com/office/drawing/2014/main" id="{643AE3C0-F07D-55BD-49D7-415B1EEA0CE0}"/>
              </a:ext>
            </a:extLst>
          </p:cNvPr>
          <p:cNvPicPr>
            <a:picLocks noChangeAspect="1"/>
          </p:cNvPicPr>
          <p:nvPr/>
        </p:nvPicPr>
        <p:blipFill>
          <a:blip r:embed="rId2"/>
          <a:stretch>
            <a:fillRect/>
          </a:stretch>
        </p:blipFill>
        <p:spPr>
          <a:xfrm>
            <a:off x="11393335" y="98981"/>
            <a:ext cx="590306" cy="6660037"/>
          </a:xfrm>
          <a:prstGeom prst="rect">
            <a:avLst/>
          </a:prstGeom>
        </p:spPr>
      </p:pic>
      <p:pic>
        <p:nvPicPr>
          <p:cNvPr id="20" name="Picture 19">
            <a:extLst>
              <a:ext uri="{FF2B5EF4-FFF2-40B4-BE49-F238E27FC236}">
                <a16:creationId xmlns:a16="http://schemas.microsoft.com/office/drawing/2014/main" id="{84918676-A188-3A52-8A94-10F2010E3E5B}"/>
              </a:ext>
            </a:extLst>
          </p:cNvPr>
          <p:cNvPicPr>
            <a:picLocks noChangeAspect="1"/>
          </p:cNvPicPr>
          <p:nvPr/>
        </p:nvPicPr>
        <p:blipFill>
          <a:blip r:embed="rId3"/>
          <a:stretch>
            <a:fillRect/>
          </a:stretch>
        </p:blipFill>
        <p:spPr>
          <a:xfrm>
            <a:off x="8731477" y="2733068"/>
            <a:ext cx="1591176" cy="4025949"/>
          </a:xfrm>
          <a:prstGeom prst="rect">
            <a:avLst/>
          </a:prstGeom>
        </p:spPr>
      </p:pic>
    </p:spTree>
    <p:extLst>
      <p:ext uri="{BB962C8B-B14F-4D97-AF65-F5344CB8AC3E}">
        <p14:creationId xmlns:p14="http://schemas.microsoft.com/office/powerpoint/2010/main" val="460722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460F-BB44-FAE8-6E93-EBC06813A049}"/>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Working with Git – (Standard) merge</a:t>
            </a:r>
            <a:endParaRPr lang="en-US" dirty="0"/>
          </a:p>
        </p:txBody>
      </p:sp>
      <p:sp>
        <p:nvSpPr>
          <p:cNvPr id="3" name="Content Placeholder 2">
            <a:extLst>
              <a:ext uri="{FF2B5EF4-FFF2-40B4-BE49-F238E27FC236}">
                <a16:creationId xmlns:a16="http://schemas.microsoft.com/office/drawing/2014/main" id="{D1D6504A-6C80-9EB6-9E92-8E9949D127FA}"/>
              </a:ext>
            </a:extLst>
          </p:cNvPr>
          <p:cNvSpPr>
            <a:spLocks noGrp="1"/>
          </p:cNvSpPr>
          <p:nvPr>
            <p:ph idx="1"/>
          </p:nvPr>
        </p:nvSpPr>
        <p:spPr>
          <a:xfrm>
            <a:off x="550863" y="2113199"/>
            <a:ext cx="7886127" cy="3979625"/>
          </a:xfrm>
        </p:spPr>
        <p:txBody>
          <a:bodyPr>
            <a:normAutofit/>
          </a:bodyPr>
          <a:lstStyle/>
          <a:p>
            <a:r>
              <a:rPr lang="en-US" dirty="0"/>
              <a:t>Advantages:</a:t>
            </a:r>
          </a:p>
          <a:p>
            <a:pPr lvl="1"/>
            <a:r>
              <a:rPr lang="en-US" dirty="0"/>
              <a:t>Most descriptive and verbose history.</a:t>
            </a:r>
          </a:p>
          <a:p>
            <a:pPr lvl="1"/>
            <a:r>
              <a:rPr lang="en-US" dirty="0"/>
              <a:t>Allows us to see a graph of when branches were made which can help understanding why changes were made and when.</a:t>
            </a:r>
          </a:p>
          <a:p>
            <a:pPr lvl="1"/>
            <a:r>
              <a:rPr lang="en-US" dirty="0"/>
              <a:t>Allows us to see each commit that made up the eventual merged changes, no loss of granularity.</a:t>
            </a:r>
          </a:p>
          <a:p>
            <a:r>
              <a:rPr lang="en-GB" dirty="0"/>
              <a:t>Disadvantages:</a:t>
            </a:r>
          </a:p>
          <a:p>
            <a:pPr lvl="1"/>
            <a:r>
              <a:rPr lang="en-US" dirty="0"/>
              <a:t>Merge commits are often seen as messy as they are empty and only there for historical reasons.</a:t>
            </a:r>
          </a:p>
          <a:p>
            <a:pPr lvl="1"/>
            <a:r>
              <a:rPr lang="en-US" dirty="0"/>
              <a:t>Can end up having a complex graph of previous branches that’s more difficult to read.</a:t>
            </a:r>
          </a:p>
        </p:txBody>
      </p:sp>
      <p:pic>
        <p:nvPicPr>
          <p:cNvPr id="6" name="Picture 5">
            <a:extLst>
              <a:ext uri="{FF2B5EF4-FFF2-40B4-BE49-F238E27FC236}">
                <a16:creationId xmlns:a16="http://schemas.microsoft.com/office/drawing/2014/main" id="{92DC7554-612A-22F9-4CFC-212328C863FB}"/>
              </a:ext>
            </a:extLst>
          </p:cNvPr>
          <p:cNvPicPr>
            <a:picLocks noChangeAspect="1"/>
          </p:cNvPicPr>
          <p:nvPr/>
        </p:nvPicPr>
        <p:blipFill>
          <a:blip r:embed="rId2"/>
          <a:stretch>
            <a:fillRect/>
          </a:stretch>
        </p:blipFill>
        <p:spPr>
          <a:xfrm>
            <a:off x="11393335" y="98981"/>
            <a:ext cx="590306" cy="6660037"/>
          </a:xfrm>
          <a:prstGeom prst="rect">
            <a:avLst/>
          </a:prstGeom>
        </p:spPr>
      </p:pic>
      <p:pic>
        <p:nvPicPr>
          <p:cNvPr id="8" name="Picture 7">
            <a:extLst>
              <a:ext uri="{FF2B5EF4-FFF2-40B4-BE49-F238E27FC236}">
                <a16:creationId xmlns:a16="http://schemas.microsoft.com/office/drawing/2014/main" id="{51DECE30-559F-8500-1E77-6A2A09B8C83D}"/>
              </a:ext>
            </a:extLst>
          </p:cNvPr>
          <p:cNvPicPr>
            <a:picLocks noChangeAspect="1"/>
          </p:cNvPicPr>
          <p:nvPr/>
        </p:nvPicPr>
        <p:blipFill>
          <a:blip r:embed="rId3"/>
          <a:stretch>
            <a:fillRect/>
          </a:stretch>
        </p:blipFill>
        <p:spPr>
          <a:xfrm>
            <a:off x="8731477" y="2733068"/>
            <a:ext cx="1591176" cy="4025949"/>
          </a:xfrm>
          <a:prstGeom prst="rect">
            <a:avLst/>
          </a:prstGeom>
        </p:spPr>
      </p:pic>
    </p:spTree>
    <p:extLst>
      <p:ext uri="{BB962C8B-B14F-4D97-AF65-F5344CB8AC3E}">
        <p14:creationId xmlns:p14="http://schemas.microsoft.com/office/powerpoint/2010/main" val="4114621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460F-BB44-FAE8-6E93-EBC06813A049}"/>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Working with Git – Fast forward merge</a:t>
            </a:r>
            <a:endParaRPr lang="en-US" dirty="0"/>
          </a:p>
        </p:txBody>
      </p:sp>
      <p:sp>
        <p:nvSpPr>
          <p:cNvPr id="3" name="Content Placeholder 2">
            <a:extLst>
              <a:ext uri="{FF2B5EF4-FFF2-40B4-BE49-F238E27FC236}">
                <a16:creationId xmlns:a16="http://schemas.microsoft.com/office/drawing/2014/main" id="{D1D6504A-6C80-9EB6-9E92-8E9949D127FA}"/>
              </a:ext>
            </a:extLst>
          </p:cNvPr>
          <p:cNvSpPr>
            <a:spLocks noGrp="1"/>
          </p:cNvSpPr>
          <p:nvPr>
            <p:ph idx="1"/>
          </p:nvPr>
        </p:nvSpPr>
        <p:spPr>
          <a:xfrm>
            <a:off x="550863" y="2113199"/>
            <a:ext cx="6971727" cy="3979625"/>
          </a:xfrm>
        </p:spPr>
        <p:txBody>
          <a:bodyPr>
            <a:normAutofit/>
          </a:bodyPr>
          <a:lstStyle/>
          <a:p>
            <a:r>
              <a:rPr lang="en-GB" dirty="0"/>
              <a:t>No new commits have been made to the main branch.</a:t>
            </a:r>
          </a:p>
          <a:p>
            <a:r>
              <a:rPr lang="en-US" dirty="0"/>
              <a:t>As if you made the commits directly on the base branch.</a:t>
            </a:r>
          </a:p>
          <a:p>
            <a:r>
              <a:rPr lang="en-US" dirty="0"/>
              <a:t>Same as a (standard) merge but no extra “empty” merge commit is created.</a:t>
            </a:r>
            <a:endParaRPr lang="en-GB" dirty="0"/>
          </a:p>
          <a:p>
            <a:endParaRPr lang="en-GB" dirty="0"/>
          </a:p>
        </p:txBody>
      </p:sp>
      <p:pic>
        <p:nvPicPr>
          <p:cNvPr id="9" name="Picture 8">
            <a:extLst>
              <a:ext uri="{FF2B5EF4-FFF2-40B4-BE49-F238E27FC236}">
                <a16:creationId xmlns:a16="http://schemas.microsoft.com/office/drawing/2014/main" id="{EEC830BD-05A5-AFC9-891B-B4D201A0BFAF}"/>
              </a:ext>
            </a:extLst>
          </p:cNvPr>
          <p:cNvPicPr>
            <a:picLocks noChangeAspect="1"/>
          </p:cNvPicPr>
          <p:nvPr/>
        </p:nvPicPr>
        <p:blipFill>
          <a:blip r:embed="rId2"/>
          <a:stretch>
            <a:fillRect/>
          </a:stretch>
        </p:blipFill>
        <p:spPr>
          <a:xfrm>
            <a:off x="8731478" y="2730888"/>
            <a:ext cx="1591176" cy="4025951"/>
          </a:xfrm>
          <a:prstGeom prst="rect">
            <a:avLst/>
          </a:prstGeom>
        </p:spPr>
      </p:pic>
      <p:pic>
        <p:nvPicPr>
          <p:cNvPr id="14" name="Picture 13">
            <a:extLst>
              <a:ext uri="{FF2B5EF4-FFF2-40B4-BE49-F238E27FC236}">
                <a16:creationId xmlns:a16="http://schemas.microsoft.com/office/drawing/2014/main" id="{64DCF618-4014-95D1-4643-FCD5EC99A540}"/>
              </a:ext>
            </a:extLst>
          </p:cNvPr>
          <p:cNvPicPr>
            <a:picLocks noChangeAspect="1"/>
          </p:cNvPicPr>
          <p:nvPr/>
        </p:nvPicPr>
        <p:blipFill>
          <a:blip r:embed="rId3"/>
          <a:stretch>
            <a:fillRect/>
          </a:stretch>
        </p:blipFill>
        <p:spPr>
          <a:xfrm>
            <a:off x="11400500" y="2683974"/>
            <a:ext cx="583141" cy="4075043"/>
          </a:xfrm>
          <a:prstGeom prst="rect">
            <a:avLst/>
          </a:prstGeom>
        </p:spPr>
      </p:pic>
    </p:spTree>
    <p:extLst>
      <p:ext uri="{BB962C8B-B14F-4D97-AF65-F5344CB8AC3E}">
        <p14:creationId xmlns:p14="http://schemas.microsoft.com/office/powerpoint/2010/main" val="1393581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460F-BB44-FAE8-6E93-EBC06813A049}"/>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Working with Git – Fast forward merge</a:t>
            </a:r>
            <a:endParaRPr lang="en-US" dirty="0"/>
          </a:p>
        </p:txBody>
      </p:sp>
      <p:sp>
        <p:nvSpPr>
          <p:cNvPr id="3" name="Content Placeholder 2">
            <a:extLst>
              <a:ext uri="{FF2B5EF4-FFF2-40B4-BE49-F238E27FC236}">
                <a16:creationId xmlns:a16="http://schemas.microsoft.com/office/drawing/2014/main" id="{D1D6504A-6C80-9EB6-9E92-8E9949D127FA}"/>
              </a:ext>
            </a:extLst>
          </p:cNvPr>
          <p:cNvSpPr>
            <a:spLocks noGrp="1"/>
          </p:cNvSpPr>
          <p:nvPr>
            <p:ph idx="1"/>
          </p:nvPr>
        </p:nvSpPr>
        <p:spPr>
          <a:xfrm>
            <a:off x="550863" y="2113199"/>
            <a:ext cx="6390626" cy="3979625"/>
          </a:xfrm>
        </p:spPr>
        <p:txBody>
          <a:bodyPr>
            <a:normAutofit/>
          </a:bodyPr>
          <a:lstStyle/>
          <a:p>
            <a:r>
              <a:rPr lang="en-US" dirty="0"/>
              <a:t>Advantages:</a:t>
            </a:r>
          </a:p>
          <a:p>
            <a:pPr lvl="1"/>
            <a:r>
              <a:rPr lang="en-US" dirty="0"/>
              <a:t>Keeps a very clean commit history.</a:t>
            </a:r>
          </a:p>
          <a:p>
            <a:pPr lvl="1"/>
            <a:r>
              <a:rPr lang="en-US" dirty="0"/>
              <a:t>Allows us to see each commit that made up the eventual merged changes, no loss of granularity.</a:t>
            </a:r>
          </a:p>
          <a:p>
            <a:r>
              <a:rPr lang="en-GB" dirty="0"/>
              <a:t>Disadvantages:</a:t>
            </a:r>
          </a:p>
          <a:p>
            <a:pPr lvl="1"/>
            <a:r>
              <a:rPr lang="en-US" dirty="0"/>
              <a:t>Can only be done when the base branch hasn’t had any new commits, a rarity in a shared repository.</a:t>
            </a:r>
          </a:p>
          <a:p>
            <a:pPr lvl="1"/>
            <a:r>
              <a:rPr lang="en-US" dirty="0"/>
              <a:t>Can be seen as an inaccurate view of history as it hasn’t captured that a branch was created, or when it was merged.</a:t>
            </a:r>
          </a:p>
        </p:txBody>
      </p:sp>
      <p:pic>
        <p:nvPicPr>
          <p:cNvPr id="4" name="Picture 3">
            <a:extLst>
              <a:ext uri="{FF2B5EF4-FFF2-40B4-BE49-F238E27FC236}">
                <a16:creationId xmlns:a16="http://schemas.microsoft.com/office/drawing/2014/main" id="{9E9F1222-E148-34B6-3DE9-93333482EC4A}"/>
              </a:ext>
            </a:extLst>
          </p:cNvPr>
          <p:cNvPicPr>
            <a:picLocks noChangeAspect="1"/>
          </p:cNvPicPr>
          <p:nvPr/>
        </p:nvPicPr>
        <p:blipFill>
          <a:blip r:embed="rId2"/>
          <a:stretch>
            <a:fillRect/>
          </a:stretch>
        </p:blipFill>
        <p:spPr>
          <a:xfrm>
            <a:off x="8731478" y="2730888"/>
            <a:ext cx="1591176" cy="4025951"/>
          </a:xfrm>
          <a:prstGeom prst="rect">
            <a:avLst/>
          </a:prstGeom>
        </p:spPr>
      </p:pic>
      <p:pic>
        <p:nvPicPr>
          <p:cNvPr id="6" name="Picture 5">
            <a:extLst>
              <a:ext uri="{FF2B5EF4-FFF2-40B4-BE49-F238E27FC236}">
                <a16:creationId xmlns:a16="http://schemas.microsoft.com/office/drawing/2014/main" id="{8CF8D5E2-5E11-14C4-07AB-DA0EF72D7F2F}"/>
              </a:ext>
            </a:extLst>
          </p:cNvPr>
          <p:cNvPicPr>
            <a:picLocks noChangeAspect="1"/>
          </p:cNvPicPr>
          <p:nvPr/>
        </p:nvPicPr>
        <p:blipFill>
          <a:blip r:embed="rId3"/>
          <a:stretch>
            <a:fillRect/>
          </a:stretch>
        </p:blipFill>
        <p:spPr>
          <a:xfrm>
            <a:off x="11400500" y="2683974"/>
            <a:ext cx="583141" cy="4075043"/>
          </a:xfrm>
          <a:prstGeom prst="rect">
            <a:avLst/>
          </a:prstGeom>
        </p:spPr>
      </p:pic>
    </p:spTree>
    <p:extLst>
      <p:ext uri="{BB962C8B-B14F-4D97-AF65-F5344CB8AC3E}">
        <p14:creationId xmlns:p14="http://schemas.microsoft.com/office/powerpoint/2010/main" val="4204166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460F-BB44-FAE8-6E93-EBC06813A049}"/>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Working with Git – Squash &amp; merge</a:t>
            </a:r>
            <a:endParaRPr lang="en-US" dirty="0"/>
          </a:p>
        </p:txBody>
      </p:sp>
      <p:sp>
        <p:nvSpPr>
          <p:cNvPr id="3" name="Content Placeholder 2">
            <a:extLst>
              <a:ext uri="{FF2B5EF4-FFF2-40B4-BE49-F238E27FC236}">
                <a16:creationId xmlns:a16="http://schemas.microsoft.com/office/drawing/2014/main" id="{D1D6504A-6C80-9EB6-9E92-8E9949D127FA}"/>
              </a:ext>
            </a:extLst>
          </p:cNvPr>
          <p:cNvSpPr>
            <a:spLocks noGrp="1"/>
          </p:cNvSpPr>
          <p:nvPr>
            <p:ph idx="1"/>
          </p:nvPr>
        </p:nvSpPr>
        <p:spPr>
          <a:xfrm>
            <a:off x="550863" y="2113199"/>
            <a:ext cx="8481819" cy="3979625"/>
          </a:xfrm>
        </p:spPr>
        <p:txBody>
          <a:bodyPr>
            <a:normAutofit/>
          </a:bodyPr>
          <a:lstStyle/>
          <a:p>
            <a:r>
              <a:rPr lang="en-US" dirty="0"/>
              <a:t>Squash takes all the commits </a:t>
            </a:r>
            <a:r>
              <a:rPr lang="en-US" dirty="0">
                <a:solidFill>
                  <a:schemeClr val="bg1">
                    <a:lumMod val="50000"/>
                    <a:lumOff val="50000"/>
                    <a:alpha val="60000"/>
                  </a:schemeClr>
                </a:solidFill>
              </a:rPr>
              <a:t>(A, B, C)</a:t>
            </a:r>
            <a:r>
              <a:rPr lang="en-US" dirty="0"/>
              <a:t> in the branch and melts them </a:t>
            </a:r>
            <a:br>
              <a:rPr lang="en-US" dirty="0"/>
            </a:br>
            <a:r>
              <a:rPr lang="en-US" dirty="0"/>
              <a:t>into one commit </a:t>
            </a:r>
            <a:r>
              <a:rPr lang="en-US" dirty="0">
                <a:solidFill>
                  <a:schemeClr val="bg1">
                    <a:lumMod val="50000"/>
                    <a:lumOff val="50000"/>
                    <a:alpha val="60000"/>
                  </a:schemeClr>
                </a:solidFill>
              </a:rPr>
              <a:t>(D)</a:t>
            </a:r>
            <a:r>
              <a:rPr lang="en-US" dirty="0"/>
              <a:t>.</a:t>
            </a:r>
          </a:p>
          <a:p>
            <a:r>
              <a:rPr lang="en-US" dirty="0"/>
              <a:t>The melted commit is then added to the history.</a:t>
            </a:r>
          </a:p>
          <a:p>
            <a:r>
              <a:rPr lang="en-US" dirty="0"/>
              <a:t>None of the commits that made up the branch are preserved.</a:t>
            </a:r>
            <a:endParaRPr lang="en-GB" dirty="0"/>
          </a:p>
        </p:txBody>
      </p:sp>
      <p:pic>
        <p:nvPicPr>
          <p:cNvPr id="4" name="Picture 3">
            <a:extLst>
              <a:ext uri="{FF2B5EF4-FFF2-40B4-BE49-F238E27FC236}">
                <a16:creationId xmlns:a16="http://schemas.microsoft.com/office/drawing/2014/main" id="{7F560770-DEB9-EADB-656E-086EEFFF8AAE}"/>
              </a:ext>
            </a:extLst>
          </p:cNvPr>
          <p:cNvPicPr>
            <a:picLocks noChangeAspect="1"/>
          </p:cNvPicPr>
          <p:nvPr/>
        </p:nvPicPr>
        <p:blipFill>
          <a:blip r:embed="rId2"/>
          <a:stretch>
            <a:fillRect/>
          </a:stretch>
        </p:blipFill>
        <p:spPr>
          <a:xfrm>
            <a:off x="8731477" y="2733068"/>
            <a:ext cx="1591176" cy="4025949"/>
          </a:xfrm>
          <a:prstGeom prst="rect">
            <a:avLst/>
          </a:prstGeom>
        </p:spPr>
      </p:pic>
      <p:pic>
        <p:nvPicPr>
          <p:cNvPr id="6" name="Picture 5">
            <a:extLst>
              <a:ext uri="{FF2B5EF4-FFF2-40B4-BE49-F238E27FC236}">
                <a16:creationId xmlns:a16="http://schemas.microsoft.com/office/drawing/2014/main" id="{43D050D5-935F-5541-281C-152E0BB21C83}"/>
              </a:ext>
            </a:extLst>
          </p:cNvPr>
          <p:cNvPicPr>
            <a:picLocks noChangeAspect="1"/>
          </p:cNvPicPr>
          <p:nvPr/>
        </p:nvPicPr>
        <p:blipFill>
          <a:blip r:embed="rId3"/>
          <a:stretch>
            <a:fillRect/>
          </a:stretch>
        </p:blipFill>
        <p:spPr>
          <a:xfrm>
            <a:off x="11400500" y="2681796"/>
            <a:ext cx="583141" cy="4075043"/>
          </a:xfrm>
          <a:prstGeom prst="rect">
            <a:avLst/>
          </a:prstGeom>
        </p:spPr>
      </p:pic>
    </p:spTree>
    <p:extLst>
      <p:ext uri="{BB962C8B-B14F-4D97-AF65-F5344CB8AC3E}">
        <p14:creationId xmlns:p14="http://schemas.microsoft.com/office/powerpoint/2010/main" val="3614440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460F-BB44-FAE8-6E93-EBC06813A049}"/>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Working with Git – Squash &amp; merge</a:t>
            </a:r>
            <a:endParaRPr lang="en-US" dirty="0"/>
          </a:p>
        </p:txBody>
      </p:sp>
      <p:sp>
        <p:nvSpPr>
          <p:cNvPr id="4" name="Content Placeholder 2">
            <a:extLst>
              <a:ext uri="{FF2B5EF4-FFF2-40B4-BE49-F238E27FC236}">
                <a16:creationId xmlns:a16="http://schemas.microsoft.com/office/drawing/2014/main" id="{A443F47E-2387-FDC8-795E-9F308C55FDA5}"/>
              </a:ext>
            </a:extLst>
          </p:cNvPr>
          <p:cNvSpPr txBox="1">
            <a:spLocks/>
          </p:cNvSpPr>
          <p:nvPr/>
        </p:nvSpPr>
        <p:spPr>
          <a:xfrm>
            <a:off x="550863" y="2113199"/>
            <a:ext cx="7957033" cy="3979625"/>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Advantages:</a:t>
            </a:r>
          </a:p>
          <a:p>
            <a:pPr lvl="1"/>
            <a:r>
              <a:rPr lang="en-US" dirty="0"/>
              <a:t>Keeps a very clean commit history.</a:t>
            </a:r>
          </a:p>
          <a:p>
            <a:pPr lvl="1"/>
            <a:r>
              <a:rPr lang="en-US" dirty="0"/>
              <a:t>Can look at a single commit to see a full piece of work, rather than shifting through multiple commits in the log.</a:t>
            </a:r>
          </a:p>
          <a:p>
            <a:r>
              <a:rPr lang="en-GB" dirty="0"/>
              <a:t>Disadvantages:</a:t>
            </a:r>
          </a:p>
          <a:p>
            <a:pPr lvl="1"/>
            <a:r>
              <a:rPr lang="en-US" dirty="0"/>
              <a:t>Lost of granularity, any useful detail in those commits that made up the branch is lost, as are any interesting decisions, changes in logic etc. captured during the development process.</a:t>
            </a:r>
            <a:endParaRPr lang="en-GB" dirty="0"/>
          </a:p>
        </p:txBody>
      </p:sp>
      <p:pic>
        <p:nvPicPr>
          <p:cNvPr id="3" name="Picture 2">
            <a:extLst>
              <a:ext uri="{FF2B5EF4-FFF2-40B4-BE49-F238E27FC236}">
                <a16:creationId xmlns:a16="http://schemas.microsoft.com/office/drawing/2014/main" id="{007E4C36-D94C-EE9A-EE5C-D5FA9AA48985}"/>
              </a:ext>
            </a:extLst>
          </p:cNvPr>
          <p:cNvPicPr>
            <a:picLocks noChangeAspect="1"/>
          </p:cNvPicPr>
          <p:nvPr/>
        </p:nvPicPr>
        <p:blipFill>
          <a:blip r:embed="rId2"/>
          <a:stretch>
            <a:fillRect/>
          </a:stretch>
        </p:blipFill>
        <p:spPr>
          <a:xfrm>
            <a:off x="8731477" y="2733068"/>
            <a:ext cx="1591176" cy="4025949"/>
          </a:xfrm>
          <a:prstGeom prst="rect">
            <a:avLst/>
          </a:prstGeom>
        </p:spPr>
      </p:pic>
      <p:pic>
        <p:nvPicPr>
          <p:cNvPr id="5" name="Picture 4">
            <a:extLst>
              <a:ext uri="{FF2B5EF4-FFF2-40B4-BE49-F238E27FC236}">
                <a16:creationId xmlns:a16="http://schemas.microsoft.com/office/drawing/2014/main" id="{B4649FD1-6CBC-9DA3-570D-97AF76921AAD}"/>
              </a:ext>
            </a:extLst>
          </p:cNvPr>
          <p:cNvPicPr>
            <a:picLocks noChangeAspect="1"/>
          </p:cNvPicPr>
          <p:nvPr/>
        </p:nvPicPr>
        <p:blipFill>
          <a:blip r:embed="rId3"/>
          <a:stretch>
            <a:fillRect/>
          </a:stretch>
        </p:blipFill>
        <p:spPr>
          <a:xfrm>
            <a:off x="11400500" y="2681796"/>
            <a:ext cx="583141" cy="4075043"/>
          </a:xfrm>
          <a:prstGeom prst="rect">
            <a:avLst/>
          </a:prstGeom>
        </p:spPr>
      </p:pic>
    </p:spTree>
    <p:extLst>
      <p:ext uri="{BB962C8B-B14F-4D97-AF65-F5344CB8AC3E}">
        <p14:creationId xmlns:p14="http://schemas.microsoft.com/office/powerpoint/2010/main" val="2740875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4B68D9C-97FA-9D0C-250F-84522D32C1E4}"/>
              </a:ext>
            </a:extLst>
          </p:cNvPr>
          <p:cNvPicPr>
            <a:picLocks noChangeAspect="1"/>
          </p:cNvPicPr>
          <p:nvPr/>
        </p:nvPicPr>
        <p:blipFill>
          <a:blip r:embed="rId2"/>
          <a:stretch>
            <a:fillRect/>
          </a:stretch>
        </p:blipFill>
        <p:spPr>
          <a:xfrm>
            <a:off x="8731478" y="2730890"/>
            <a:ext cx="1591176" cy="4025949"/>
          </a:xfrm>
          <a:prstGeom prst="rect">
            <a:avLst/>
          </a:prstGeom>
        </p:spPr>
      </p:pic>
      <p:pic>
        <p:nvPicPr>
          <p:cNvPr id="8" name="Picture 7">
            <a:extLst>
              <a:ext uri="{FF2B5EF4-FFF2-40B4-BE49-F238E27FC236}">
                <a16:creationId xmlns:a16="http://schemas.microsoft.com/office/drawing/2014/main" id="{A3F811A3-E693-68C5-2FAE-9495847C71B9}"/>
              </a:ext>
            </a:extLst>
          </p:cNvPr>
          <p:cNvPicPr>
            <a:picLocks noChangeAspect="1"/>
          </p:cNvPicPr>
          <p:nvPr/>
        </p:nvPicPr>
        <p:blipFill>
          <a:blip r:embed="rId3"/>
          <a:stretch>
            <a:fillRect/>
          </a:stretch>
        </p:blipFill>
        <p:spPr>
          <a:xfrm>
            <a:off x="6172293" y="2733068"/>
            <a:ext cx="1591176" cy="4025949"/>
          </a:xfrm>
          <a:prstGeom prst="rect">
            <a:avLst/>
          </a:prstGeom>
        </p:spPr>
      </p:pic>
      <p:sp>
        <p:nvSpPr>
          <p:cNvPr id="2" name="Title 1">
            <a:extLst>
              <a:ext uri="{FF2B5EF4-FFF2-40B4-BE49-F238E27FC236}">
                <a16:creationId xmlns:a16="http://schemas.microsoft.com/office/drawing/2014/main" id="{83B4460F-BB44-FAE8-6E93-EBC06813A049}"/>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Working with Git – Rebase &amp; merge</a:t>
            </a:r>
            <a:endParaRPr lang="en-US" dirty="0"/>
          </a:p>
        </p:txBody>
      </p:sp>
      <p:sp>
        <p:nvSpPr>
          <p:cNvPr id="3" name="Content Placeholder 2">
            <a:extLst>
              <a:ext uri="{FF2B5EF4-FFF2-40B4-BE49-F238E27FC236}">
                <a16:creationId xmlns:a16="http://schemas.microsoft.com/office/drawing/2014/main" id="{D1D6504A-6C80-9EB6-9E92-8E9949D127FA}"/>
              </a:ext>
            </a:extLst>
          </p:cNvPr>
          <p:cNvSpPr>
            <a:spLocks noGrp="1"/>
          </p:cNvSpPr>
          <p:nvPr>
            <p:ph idx="1"/>
          </p:nvPr>
        </p:nvSpPr>
        <p:spPr>
          <a:xfrm>
            <a:off x="550863" y="2113199"/>
            <a:ext cx="5726184" cy="3979625"/>
          </a:xfrm>
        </p:spPr>
        <p:txBody>
          <a:bodyPr>
            <a:normAutofit/>
          </a:bodyPr>
          <a:lstStyle/>
          <a:p>
            <a:r>
              <a:rPr lang="en-US" dirty="0"/>
              <a:t>A rebase and merge will take where the branch was created and move the pointer to the last commit into the base branch, then reapply the commits on top of those changes.</a:t>
            </a:r>
          </a:p>
          <a:p>
            <a:r>
              <a:rPr lang="en-US" dirty="0"/>
              <a:t>A rebase enables the fast forward merge (no commits are done on the base branch).</a:t>
            </a:r>
          </a:p>
        </p:txBody>
      </p:sp>
      <p:pic>
        <p:nvPicPr>
          <p:cNvPr id="4" name="Picture 3">
            <a:extLst>
              <a:ext uri="{FF2B5EF4-FFF2-40B4-BE49-F238E27FC236}">
                <a16:creationId xmlns:a16="http://schemas.microsoft.com/office/drawing/2014/main" id="{38E5D16E-A52F-7711-4051-B316655FEF80}"/>
              </a:ext>
            </a:extLst>
          </p:cNvPr>
          <p:cNvPicPr>
            <a:picLocks noChangeAspect="1"/>
          </p:cNvPicPr>
          <p:nvPr/>
        </p:nvPicPr>
        <p:blipFill>
          <a:blip r:embed="rId4"/>
          <a:stretch>
            <a:fillRect/>
          </a:stretch>
        </p:blipFill>
        <p:spPr>
          <a:xfrm>
            <a:off x="11400500" y="928183"/>
            <a:ext cx="583141" cy="5817521"/>
          </a:xfrm>
          <a:prstGeom prst="rect">
            <a:avLst/>
          </a:prstGeom>
        </p:spPr>
      </p:pic>
    </p:spTree>
    <p:extLst>
      <p:ext uri="{BB962C8B-B14F-4D97-AF65-F5344CB8AC3E}">
        <p14:creationId xmlns:p14="http://schemas.microsoft.com/office/powerpoint/2010/main" val="2605218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460F-BB44-FAE8-6E93-EBC06813A049}"/>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Working with Git – Rebase &amp; merge</a:t>
            </a:r>
            <a:endParaRPr lang="en-US" dirty="0"/>
          </a:p>
        </p:txBody>
      </p:sp>
      <p:sp>
        <p:nvSpPr>
          <p:cNvPr id="6" name="Content Placeholder 2">
            <a:extLst>
              <a:ext uri="{FF2B5EF4-FFF2-40B4-BE49-F238E27FC236}">
                <a16:creationId xmlns:a16="http://schemas.microsoft.com/office/drawing/2014/main" id="{78B8D30C-8BCF-9D0F-DB53-0AAB51406036}"/>
              </a:ext>
            </a:extLst>
          </p:cNvPr>
          <p:cNvSpPr txBox="1">
            <a:spLocks/>
          </p:cNvSpPr>
          <p:nvPr/>
        </p:nvSpPr>
        <p:spPr>
          <a:xfrm>
            <a:off x="550862" y="2113199"/>
            <a:ext cx="7758251" cy="3979625"/>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Advantages:</a:t>
            </a:r>
          </a:p>
          <a:p>
            <a:pPr lvl="1"/>
            <a:r>
              <a:rPr lang="en-US" dirty="0"/>
              <a:t>Keeps a very clean commit history.</a:t>
            </a:r>
          </a:p>
          <a:p>
            <a:pPr lvl="1"/>
            <a:r>
              <a:rPr lang="en-US" dirty="0"/>
              <a:t>Keeps the individual commit granularity.</a:t>
            </a:r>
          </a:p>
          <a:p>
            <a:r>
              <a:rPr lang="en-GB" dirty="0"/>
              <a:t>Disadvantages:</a:t>
            </a:r>
          </a:p>
          <a:p>
            <a:pPr lvl="1"/>
            <a:r>
              <a:rPr lang="en-US" dirty="0"/>
              <a:t>Can be seen as an inaccurate view of history as it hasn’t captured that a branch was created, or when it was merged.</a:t>
            </a:r>
          </a:p>
          <a:p>
            <a:pPr lvl="1"/>
            <a:r>
              <a:rPr lang="en-US" dirty="0"/>
              <a:t>Difficult to see which commits relate to which branch.</a:t>
            </a:r>
          </a:p>
          <a:p>
            <a:pPr lvl="1"/>
            <a:r>
              <a:rPr lang="en-US" dirty="0"/>
              <a:t>Can cause frustrations when someone else is merging to the base branch right before you get to merge. You have to do a rebase again.</a:t>
            </a:r>
          </a:p>
        </p:txBody>
      </p:sp>
      <p:pic>
        <p:nvPicPr>
          <p:cNvPr id="3" name="Picture 2">
            <a:extLst>
              <a:ext uri="{FF2B5EF4-FFF2-40B4-BE49-F238E27FC236}">
                <a16:creationId xmlns:a16="http://schemas.microsoft.com/office/drawing/2014/main" id="{E0B40B99-9BA9-BDFB-389B-A4B4B465F99B}"/>
              </a:ext>
            </a:extLst>
          </p:cNvPr>
          <p:cNvPicPr>
            <a:picLocks noChangeAspect="1"/>
          </p:cNvPicPr>
          <p:nvPr/>
        </p:nvPicPr>
        <p:blipFill>
          <a:blip r:embed="rId2"/>
          <a:stretch>
            <a:fillRect/>
          </a:stretch>
        </p:blipFill>
        <p:spPr>
          <a:xfrm>
            <a:off x="8731478" y="2730890"/>
            <a:ext cx="1591176" cy="4025949"/>
          </a:xfrm>
          <a:prstGeom prst="rect">
            <a:avLst/>
          </a:prstGeom>
        </p:spPr>
      </p:pic>
      <p:pic>
        <p:nvPicPr>
          <p:cNvPr id="4" name="Picture 3">
            <a:extLst>
              <a:ext uri="{FF2B5EF4-FFF2-40B4-BE49-F238E27FC236}">
                <a16:creationId xmlns:a16="http://schemas.microsoft.com/office/drawing/2014/main" id="{5D25974C-9063-7D83-4DE1-A781FBE44BC1}"/>
              </a:ext>
            </a:extLst>
          </p:cNvPr>
          <p:cNvPicPr>
            <a:picLocks noChangeAspect="1"/>
          </p:cNvPicPr>
          <p:nvPr/>
        </p:nvPicPr>
        <p:blipFill>
          <a:blip r:embed="rId3"/>
          <a:stretch>
            <a:fillRect/>
          </a:stretch>
        </p:blipFill>
        <p:spPr>
          <a:xfrm>
            <a:off x="11400500" y="928183"/>
            <a:ext cx="583141" cy="5817521"/>
          </a:xfrm>
          <a:prstGeom prst="rect">
            <a:avLst/>
          </a:prstGeom>
        </p:spPr>
      </p:pic>
    </p:spTree>
    <p:extLst>
      <p:ext uri="{BB962C8B-B14F-4D97-AF65-F5344CB8AC3E}">
        <p14:creationId xmlns:p14="http://schemas.microsoft.com/office/powerpoint/2010/main" val="3280592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460F-BB44-FAE8-6E93-EBC06813A049}"/>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Working with Git – Merge conflicts</a:t>
            </a:r>
            <a:endParaRPr lang="en-US" dirty="0"/>
          </a:p>
        </p:txBody>
      </p:sp>
      <p:sp>
        <p:nvSpPr>
          <p:cNvPr id="6" name="Content Placeholder 2">
            <a:extLst>
              <a:ext uri="{FF2B5EF4-FFF2-40B4-BE49-F238E27FC236}">
                <a16:creationId xmlns:a16="http://schemas.microsoft.com/office/drawing/2014/main" id="{78B8D30C-8BCF-9D0F-DB53-0AAB51406036}"/>
              </a:ext>
            </a:extLst>
          </p:cNvPr>
          <p:cNvSpPr txBox="1">
            <a:spLocks/>
          </p:cNvSpPr>
          <p:nvPr/>
        </p:nvSpPr>
        <p:spPr>
          <a:xfrm>
            <a:off x="550861" y="2078823"/>
            <a:ext cx="10923827" cy="3979625"/>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Version control systems are all about managing contributions between multiple distributed authors.</a:t>
            </a:r>
          </a:p>
          <a:p>
            <a:r>
              <a:rPr lang="en-US" dirty="0"/>
              <a:t>Sometimes multiple developers may try to edit the same content.</a:t>
            </a:r>
          </a:p>
          <a:p>
            <a:r>
              <a:rPr lang="en-US" dirty="0"/>
              <a:t>To alleviate the occurrence of conflicts developers will work in separate isolated branches.</a:t>
            </a:r>
          </a:p>
          <a:p>
            <a:r>
              <a:rPr lang="en-US" dirty="0"/>
              <a:t>The merge command’s primary responsibility is to combine separate branches and resolve conflicting edits.</a:t>
            </a:r>
          </a:p>
        </p:txBody>
      </p:sp>
    </p:spTree>
    <p:extLst>
      <p:ext uri="{BB962C8B-B14F-4D97-AF65-F5344CB8AC3E}">
        <p14:creationId xmlns:p14="http://schemas.microsoft.com/office/powerpoint/2010/main" val="40946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460F-BB44-FAE8-6E93-EBC06813A049}"/>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Working with Git – Merge conflicts</a:t>
            </a:r>
            <a:endParaRPr lang="en-US" dirty="0"/>
          </a:p>
        </p:txBody>
      </p:sp>
      <p:sp>
        <p:nvSpPr>
          <p:cNvPr id="6" name="Content Placeholder 2">
            <a:extLst>
              <a:ext uri="{FF2B5EF4-FFF2-40B4-BE49-F238E27FC236}">
                <a16:creationId xmlns:a16="http://schemas.microsoft.com/office/drawing/2014/main" id="{78B8D30C-8BCF-9D0F-DB53-0AAB51406036}"/>
              </a:ext>
            </a:extLst>
          </p:cNvPr>
          <p:cNvSpPr txBox="1">
            <a:spLocks/>
          </p:cNvSpPr>
          <p:nvPr/>
        </p:nvSpPr>
        <p:spPr>
          <a:xfrm>
            <a:off x="550861" y="2078823"/>
            <a:ext cx="10923827" cy="3979625"/>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Merging and conflicts are a common part of the Git experience.</a:t>
            </a:r>
          </a:p>
          <a:p>
            <a:r>
              <a:rPr lang="en-US" dirty="0"/>
              <a:t>Conflicts in other version control tools like SVN can be costly and time-consuming.</a:t>
            </a:r>
          </a:p>
          <a:p>
            <a:r>
              <a:rPr lang="en-US" dirty="0"/>
              <a:t>Git makes merging super easy.</a:t>
            </a:r>
          </a:p>
          <a:p>
            <a:r>
              <a:rPr lang="en-US" dirty="0"/>
              <a:t>Most of the time, Git will figure out how to automatically integrate new changes.</a:t>
            </a:r>
          </a:p>
        </p:txBody>
      </p:sp>
    </p:spTree>
    <p:extLst>
      <p:ext uri="{BB962C8B-B14F-4D97-AF65-F5344CB8AC3E}">
        <p14:creationId xmlns:p14="http://schemas.microsoft.com/office/powerpoint/2010/main" val="1532132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1">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13">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15" name="Freeform: Shape 14">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3D77E52-A20C-71FC-8D31-9A5B9E14D96E}"/>
              </a:ext>
            </a:extLst>
          </p:cNvPr>
          <p:cNvSpPr>
            <a:spLocks noGrp="1"/>
          </p:cNvSpPr>
          <p:nvPr>
            <p:ph type="ctrTitle"/>
          </p:nvPr>
        </p:nvSpPr>
        <p:spPr>
          <a:xfrm>
            <a:off x="1400757" y="2013154"/>
            <a:ext cx="4695243" cy="1917923"/>
          </a:xfrm>
        </p:spPr>
        <p:txBody>
          <a:bodyPr anchor="b">
            <a:normAutofit/>
          </a:bodyPr>
          <a:lstStyle/>
          <a:p>
            <a:br>
              <a:rPr lang="en-GB" sz="4800" i="1" dirty="0">
                <a:latin typeface="Roboto" panose="02000000000000000000" pitchFamily="2" charset="0"/>
                <a:ea typeface="Roboto" panose="02000000000000000000" pitchFamily="2" charset="0"/>
              </a:rPr>
            </a:br>
            <a:r>
              <a:rPr lang="en-GB" sz="4800" dirty="0">
                <a:latin typeface="Roboto" panose="02000000000000000000" pitchFamily="2" charset="0"/>
                <a:ea typeface="Roboto" panose="02000000000000000000" pitchFamily="2" charset="0"/>
              </a:rPr>
              <a:t>Introduction</a:t>
            </a:r>
            <a:endParaRPr lang="en-US" sz="4800" dirty="0">
              <a:latin typeface="Roboto" panose="02000000000000000000" pitchFamily="2" charset="0"/>
              <a:ea typeface="Roboto" panose="02000000000000000000" pitchFamily="2" charset="0"/>
            </a:endParaRPr>
          </a:p>
        </p:txBody>
      </p:sp>
      <p:grpSp>
        <p:nvGrpSpPr>
          <p:cNvPr id="18" name="Group 17">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19"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4" descr="Shape&#10;&#10;Description automatically generated with medium confidence">
            <a:extLst>
              <a:ext uri="{FF2B5EF4-FFF2-40B4-BE49-F238E27FC236}">
                <a16:creationId xmlns:a16="http://schemas.microsoft.com/office/drawing/2014/main" id="{D4418665-42B6-D6C5-807F-BDA3F4DC5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318668" y="604880"/>
            <a:ext cx="5037191" cy="5761037"/>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3126797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460F-BB44-FAE8-6E93-EBC06813A049}"/>
              </a:ext>
            </a:extLst>
          </p:cNvPr>
          <p:cNvSpPr>
            <a:spLocks noGrp="1"/>
          </p:cNvSpPr>
          <p:nvPr>
            <p:ph type="title"/>
          </p:nvPr>
        </p:nvSpPr>
        <p:spPr>
          <a:xfrm>
            <a:off x="550862" y="549275"/>
            <a:ext cx="11641138" cy="1332000"/>
          </a:xfrm>
        </p:spPr>
        <p:txBody>
          <a:bodyPr>
            <a:normAutofit/>
          </a:bodyPr>
          <a:lstStyle/>
          <a:p>
            <a:r>
              <a:rPr lang="en-GB" dirty="0">
                <a:latin typeface="Roboto" panose="02000000000000000000" pitchFamily="2" charset="0"/>
                <a:ea typeface="Roboto" panose="02000000000000000000" pitchFamily="2" charset="0"/>
              </a:rPr>
              <a:t>Working with Git – Merge conflict types</a:t>
            </a:r>
            <a:endParaRPr lang="en-US" dirty="0"/>
          </a:p>
        </p:txBody>
      </p:sp>
      <p:sp>
        <p:nvSpPr>
          <p:cNvPr id="6" name="Content Placeholder 2">
            <a:extLst>
              <a:ext uri="{FF2B5EF4-FFF2-40B4-BE49-F238E27FC236}">
                <a16:creationId xmlns:a16="http://schemas.microsoft.com/office/drawing/2014/main" id="{78B8D30C-8BCF-9D0F-DB53-0AAB51406036}"/>
              </a:ext>
            </a:extLst>
          </p:cNvPr>
          <p:cNvSpPr txBox="1">
            <a:spLocks/>
          </p:cNvSpPr>
          <p:nvPr/>
        </p:nvSpPr>
        <p:spPr>
          <a:xfrm>
            <a:off x="550861" y="2078823"/>
            <a:ext cx="10923827" cy="3979625"/>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Fail to start</a:t>
            </a:r>
          </a:p>
          <a:p>
            <a:pPr lvl="1"/>
            <a:r>
              <a:rPr lang="en-US" dirty="0"/>
              <a:t>Changes in either the working directory or staging area of the current project.</a:t>
            </a:r>
          </a:p>
          <a:p>
            <a:pPr lvl="1"/>
            <a:r>
              <a:rPr lang="en-US" dirty="0"/>
              <a:t>Conflicts with pending local changes.</a:t>
            </a:r>
          </a:p>
          <a:p>
            <a:pPr lvl="1"/>
            <a:r>
              <a:rPr lang="en-US" dirty="0"/>
              <a:t>Stabilize local state first.</a:t>
            </a:r>
          </a:p>
          <a:p>
            <a:r>
              <a:rPr lang="en-US" dirty="0"/>
              <a:t>Fail during the merge</a:t>
            </a:r>
          </a:p>
          <a:p>
            <a:pPr lvl="1"/>
            <a:r>
              <a:rPr lang="en-US" dirty="0"/>
              <a:t>Indicates a conflict between the current local branch and the branch being merged in.</a:t>
            </a:r>
          </a:p>
          <a:p>
            <a:pPr lvl="1"/>
            <a:r>
              <a:rPr lang="en-US" dirty="0"/>
              <a:t>Conflict with other developer's code.</a:t>
            </a:r>
          </a:p>
          <a:p>
            <a:pPr lvl="1"/>
            <a:r>
              <a:rPr lang="en-US" dirty="0"/>
              <a:t>Git will try to merge but leaves things for you to resolve manually in the conflicted files.</a:t>
            </a:r>
          </a:p>
        </p:txBody>
      </p:sp>
    </p:spTree>
    <p:extLst>
      <p:ext uri="{BB962C8B-B14F-4D97-AF65-F5344CB8AC3E}">
        <p14:creationId xmlns:p14="http://schemas.microsoft.com/office/powerpoint/2010/main" val="3694215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E7E3-2159-C553-1F9D-F577BA46C381}"/>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Working with Git – Merge conflicts</a:t>
            </a:r>
            <a:endParaRPr lang="en-US"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D031A31D-D4DF-0579-4341-D5FD5C757EC5}"/>
              </a:ext>
            </a:extLst>
          </p:cNvPr>
          <p:cNvSpPr>
            <a:spLocks noGrp="1"/>
          </p:cNvSpPr>
          <p:nvPr>
            <p:ph idx="1"/>
          </p:nvPr>
        </p:nvSpPr>
        <p:spPr/>
        <p:txBody>
          <a:bodyPr/>
          <a:lstStyle/>
          <a:p>
            <a:endParaRPr lang="en-GB" dirty="0"/>
          </a:p>
          <a:p>
            <a:endParaRPr lang="en-US" dirty="0"/>
          </a:p>
          <a:p>
            <a:endParaRPr lang="en-US" dirty="0"/>
          </a:p>
          <a:p>
            <a:endParaRPr lang="en-US" dirty="0"/>
          </a:p>
          <a:p>
            <a:endParaRPr lang="en-US" dirty="0"/>
          </a:p>
          <a:p>
            <a:pPr marL="0" indent="0">
              <a:buNone/>
            </a:pPr>
            <a:r>
              <a:rPr lang="en-US" dirty="0"/>
              <a:t>							L</a:t>
            </a:r>
            <a:r>
              <a:rPr lang="en-US" sz="1600" dirty="0"/>
              <a:t>et’s emerge…</a:t>
            </a:r>
            <a:br>
              <a:rPr lang="en-US" sz="1600" dirty="0"/>
            </a:br>
            <a:r>
              <a:rPr lang="en-US" sz="1600" dirty="0"/>
              <a:t>								and solve those conflicts right away!</a:t>
            </a:r>
            <a:endParaRPr lang="en-US" dirty="0"/>
          </a:p>
        </p:txBody>
      </p:sp>
      <p:sp>
        <p:nvSpPr>
          <p:cNvPr id="4" name="Rectangle 3">
            <a:extLst>
              <a:ext uri="{FF2B5EF4-FFF2-40B4-BE49-F238E27FC236}">
                <a16:creationId xmlns:a16="http://schemas.microsoft.com/office/drawing/2014/main" id="{0FEFFC04-356F-3B57-74A9-A87D2B460E59}"/>
              </a:ext>
            </a:extLst>
          </p:cNvPr>
          <p:cNvSpPr/>
          <p:nvPr/>
        </p:nvSpPr>
        <p:spPr>
          <a:xfrm rot="21255803">
            <a:off x="1900362" y="2469242"/>
            <a:ext cx="8221647" cy="1569660"/>
          </a:xfrm>
          <a:prstGeom prst="rect">
            <a:avLst/>
          </a:prstGeom>
          <a:noFill/>
          <a:ln>
            <a:solidFill>
              <a:schemeClr val="tx1"/>
            </a:solidFill>
          </a:ln>
        </p:spPr>
        <p:txBody>
          <a:bodyPr wrap="square" lIns="91440" tIns="45720" rIns="91440" bIns="45720">
            <a:spAutoFit/>
          </a:bodyPr>
          <a:lstStyle/>
          <a:p>
            <a:pPr algn="ctr"/>
            <a:r>
              <a:rPr lang="en-US" sz="9600" b="1" cap="none" spc="0" dirty="0">
                <a:ln w="9525">
                  <a:solidFill>
                    <a:schemeClr val="bg1"/>
                  </a:solidFill>
                  <a:prstDash val="solid"/>
                </a:ln>
                <a:solidFill>
                  <a:srgbClr val="FF0000"/>
                </a:solidFill>
                <a:effectLst>
                  <a:glow rad="63500">
                    <a:schemeClr val="accent4">
                      <a:satMod val="175000"/>
                      <a:alpha val="40000"/>
                    </a:schemeClr>
                  </a:glow>
                  <a:outerShdw blurRad="12700" dist="38100" dir="2700000" algn="tl" rotWithShape="0">
                    <a:schemeClr val="bg1">
                      <a:lumMod val="50000"/>
                    </a:schemeClr>
                  </a:outerShdw>
                </a:effectLst>
                <a:latin typeface="Showcard Gothic" panose="04020904020102020604" pitchFamily="82" charset="0"/>
              </a:rPr>
              <a:t>DEMO time</a:t>
            </a:r>
          </a:p>
        </p:txBody>
      </p:sp>
    </p:spTree>
    <p:extLst>
      <p:ext uri="{BB962C8B-B14F-4D97-AF65-F5344CB8AC3E}">
        <p14:creationId xmlns:p14="http://schemas.microsoft.com/office/powerpoint/2010/main" val="819733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460F-BB44-FAE8-6E93-EBC06813A049}"/>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Working with Git – Best merge strategy?</a:t>
            </a:r>
            <a:endParaRPr lang="en-US" dirty="0"/>
          </a:p>
        </p:txBody>
      </p:sp>
      <p:sp>
        <p:nvSpPr>
          <p:cNvPr id="6" name="Content Placeholder 2">
            <a:extLst>
              <a:ext uri="{FF2B5EF4-FFF2-40B4-BE49-F238E27FC236}">
                <a16:creationId xmlns:a16="http://schemas.microsoft.com/office/drawing/2014/main" id="{78B8D30C-8BCF-9D0F-DB53-0AAB51406036}"/>
              </a:ext>
            </a:extLst>
          </p:cNvPr>
          <p:cNvSpPr txBox="1">
            <a:spLocks/>
          </p:cNvSpPr>
          <p:nvPr/>
        </p:nvSpPr>
        <p:spPr>
          <a:xfrm>
            <a:off x="550862" y="2113199"/>
            <a:ext cx="11002383" cy="3979625"/>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a:t>
            </a:r>
            <a:r>
              <a:rPr lang="en-US" dirty="0"/>
              <a:t>here is no best strategy, it all depends on the needs of the development environment.</a:t>
            </a:r>
          </a:p>
          <a:p>
            <a:r>
              <a:rPr lang="en-US" dirty="0"/>
              <a:t>Personally, I tend to lean towards rebase &amp; merge as it preserves all the history whilst keeping things nice and linear in the logs. However, it can be fiddly when working on one repository shared by lots of engineers, whilst dealing with rebase conflicts often requires copious amounts of caffeine!</a:t>
            </a:r>
          </a:p>
          <a:p>
            <a:r>
              <a:rPr lang="en-US" dirty="0"/>
              <a:t>Most important strategy in a team: </a:t>
            </a:r>
            <a:r>
              <a:rPr lang="en-US" b="1" dirty="0"/>
              <a:t>Use the same strategy!</a:t>
            </a:r>
          </a:p>
          <a:p>
            <a:endParaRPr lang="en-GB" dirty="0"/>
          </a:p>
        </p:txBody>
      </p:sp>
    </p:spTree>
    <p:extLst>
      <p:ext uri="{BB962C8B-B14F-4D97-AF65-F5344CB8AC3E}">
        <p14:creationId xmlns:p14="http://schemas.microsoft.com/office/powerpoint/2010/main" val="4122272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1">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13">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15" name="Freeform: Shape 14">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3D77E52-A20C-71FC-8D31-9A5B9E14D96E}"/>
              </a:ext>
            </a:extLst>
          </p:cNvPr>
          <p:cNvSpPr>
            <a:spLocks noGrp="1"/>
          </p:cNvSpPr>
          <p:nvPr>
            <p:ph type="ctrTitle"/>
          </p:nvPr>
        </p:nvSpPr>
        <p:spPr>
          <a:xfrm>
            <a:off x="1400757" y="2013154"/>
            <a:ext cx="4695243" cy="1917923"/>
          </a:xfrm>
        </p:spPr>
        <p:txBody>
          <a:bodyPr anchor="b">
            <a:normAutofit/>
          </a:bodyPr>
          <a:lstStyle/>
          <a:p>
            <a:br>
              <a:rPr lang="en-GB" sz="4800" dirty="0">
                <a:latin typeface="Roboto" panose="02000000000000000000" pitchFamily="2" charset="0"/>
                <a:ea typeface="Roboto" panose="02000000000000000000" pitchFamily="2" charset="0"/>
              </a:rPr>
            </a:br>
            <a:r>
              <a:rPr lang="en-GB" sz="4800" dirty="0">
                <a:latin typeface="Roboto" panose="02000000000000000000" pitchFamily="2" charset="0"/>
                <a:ea typeface="Roboto" panose="02000000000000000000" pitchFamily="2" charset="0"/>
              </a:rPr>
              <a:t>Workflows</a:t>
            </a:r>
            <a:endParaRPr lang="en-US" sz="4800" dirty="0">
              <a:latin typeface="Roboto" panose="02000000000000000000" pitchFamily="2" charset="0"/>
              <a:ea typeface="Roboto" panose="02000000000000000000" pitchFamily="2" charset="0"/>
            </a:endParaRPr>
          </a:p>
        </p:txBody>
      </p:sp>
      <p:grpSp>
        <p:nvGrpSpPr>
          <p:cNvPr id="18" name="Group 17">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19"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4" descr="Shape&#10;&#10;Description automatically generated with medium confidence">
            <a:extLst>
              <a:ext uri="{FF2B5EF4-FFF2-40B4-BE49-F238E27FC236}">
                <a16:creationId xmlns:a16="http://schemas.microsoft.com/office/drawing/2014/main" id="{D4418665-42B6-D6C5-807F-BDA3F4DC5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318668" y="604880"/>
            <a:ext cx="5037191" cy="5761037"/>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1093902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460F-BB44-FAE8-6E93-EBC06813A049}"/>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Workflows – What…?</a:t>
            </a:r>
            <a:endParaRPr lang="en-US" dirty="0"/>
          </a:p>
        </p:txBody>
      </p:sp>
      <p:sp>
        <p:nvSpPr>
          <p:cNvPr id="3" name="Content Placeholder 2">
            <a:extLst>
              <a:ext uri="{FF2B5EF4-FFF2-40B4-BE49-F238E27FC236}">
                <a16:creationId xmlns:a16="http://schemas.microsoft.com/office/drawing/2014/main" id="{D1D6504A-6C80-9EB6-9E92-8E9949D127FA}"/>
              </a:ext>
            </a:extLst>
          </p:cNvPr>
          <p:cNvSpPr>
            <a:spLocks noGrp="1"/>
          </p:cNvSpPr>
          <p:nvPr>
            <p:ph idx="1"/>
          </p:nvPr>
        </p:nvSpPr>
        <p:spPr>
          <a:xfrm>
            <a:off x="550863" y="2113199"/>
            <a:ext cx="7583321" cy="3979625"/>
          </a:xfrm>
        </p:spPr>
        <p:txBody>
          <a:bodyPr>
            <a:normAutofit/>
          </a:bodyPr>
          <a:lstStyle/>
          <a:p>
            <a:r>
              <a:rPr lang="en-US" dirty="0"/>
              <a:t>Speed and agility are crucial when it comes to developing and releasing software in modern software development.</a:t>
            </a:r>
          </a:p>
          <a:p>
            <a:r>
              <a:rPr lang="en-US" dirty="0"/>
              <a:t>Having a large team of developers working simultaneously, branching and merging code can become messy. </a:t>
            </a:r>
            <a:endParaRPr lang="en-GB" dirty="0"/>
          </a:p>
          <a:p>
            <a:r>
              <a:rPr lang="en-GB" dirty="0"/>
              <a:t>Teams need to have a process in place to implement multiple changes at once.</a:t>
            </a:r>
          </a:p>
          <a:p>
            <a:r>
              <a:rPr lang="en-US" dirty="0"/>
              <a:t>Having an efficient workflow becomes a priority for these teams.</a:t>
            </a:r>
            <a:endParaRPr lang="en-GB" dirty="0"/>
          </a:p>
        </p:txBody>
      </p:sp>
      <p:pic>
        <p:nvPicPr>
          <p:cNvPr id="10242" name="Picture 2" descr="Jerry (Despicable Me)/Gallery | Despicable Me Wiki | Fandom">
            <a:extLst>
              <a:ext uri="{FF2B5EF4-FFF2-40B4-BE49-F238E27FC236}">
                <a16:creationId xmlns:a16="http://schemas.microsoft.com/office/drawing/2014/main" id="{14A83734-19E9-167C-F270-E169950B17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587409" y="1614789"/>
            <a:ext cx="3352800" cy="5073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07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460F-BB44-FAE8-6E93-EBC06813A049}"/>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Workflows – Branches…</a:t>
            </a:r>
            <a:endParaRPr lang="en-US" dirty="0"/>
          </a:p>
        </p:txBody>
      </p:sp>
      <p:sp>
        <p:nvSpPr>
          <p:cNvPr id="3" name="Content Placeholder 2">
            <a:extLst>
              <a:ext uri="{FF2B5EF4-FFF2-40B4-BE49-F238E27FC236}">
                <a16:creationId xmlns:a16="http://schemas.microsoft.com/office/drawing/2014/main" id="{D1D6504A-6C80-9EB6-9E92-8E9949D127FA}"/>
              </a:ext>
            </a:extLst>
          </p:cNvPr>
          <p:cNvSpPr>
            <a:spLocks noGrp="1"/>
          </p:cNvSpPr>
          <p:nvPr>
            <p:ph idx="1"/>
          </p:nvPr>
        </p:nvSpPr>
        <p:spPr>
          <a:xfrm>
            <a:off x="550863" y="2113199"/>
            <a:ext cx="7583321" cy="3979625"/>
          </a:xfrm>
        </p:spPr>
        <p:txBody>
          <a:bodyPr>
            <a:normAutofit/>
          </a:bodyPr>
          <a:lstStyle/>
          <a:p>
            <a:r>
              <a:rPr lang="en-US" dirty="0"/>
              <a:t>…are primarily used to develop features giving developers a separate workspace for their code.</a:t>
            </a:r>
            <a:endParaRPr lang="en-GB" dirty="0"/>
          </a:p>
          <a:p>
            <a:r>
              <a:rPr lang="en-GB" dirty="0"/>
              <a:t>…are </a:t>
            </a:r>
            <a:r>
              <a:rPr lang="en-US" dirty="0"/>
              <a:t>merged back to a main branch upon completion of work.</a:t>
            </a:r>
          </a:p>
          <a:p>
            <a:r>
              <a:rPr lang="en-US" dirty="0"/>
              <a:t>…for features (or bug fixes) are kept apart from each other allowing you to develop and test them isolated.</a:t>
            </a:r>
          </a:p>
          <a:p>
            <a:r>
              <a:rPr lang="en-US" dirty="0"/>
              <a:t>…protect the mainline of code.</a:t>
            </a:r>
          </a:p>
        </p:txBody>
      </p:sp>
    </p:spTree>
    <p:extLst>
      <p:ext uri="{BB962C8B-B14F-4D97-AF65-F5344CB8AC3E}">
        <p14:creationId xmlns:p14="http://schemas.microsoft.com/office/powerpoint/2010/main" val="3219659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460F-BB44-FAE8-6E93-EBC06813A049}"/>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Workflows – Branching strategy…</a:t>
            </a:r>
            <a:endParaRPr lang="en-US" dirty="0"/>
          </a:p>
        </p:txBody>
      </p:sp>
      <p:sp>
        <p:nvSpPr>
          <p:cNvPr id="3" name="Content Placeholder 2">
            <a:extLst>
              <a:ext uri="{FF2B5EF4-FFF2-40B4-BE49-F238E27FC236}">
                <a16:creationId xmlns:a16="http://schemas.microsoft.com/office/drawing/2014/main" id="{D1D6504A-6C80-9EB6-9E92-8E9949D127FA}"/>
              </a:ext>
            </a:extLst>
          </p:cNvPr>
          <p:cNvSpPr>
            <a:spLocks noGrp="1"/>
          </p:cNvSpPr>
          <p:nvPr>
            <p:ph idx="1"/>
          </p:nvPr>
        </p:nvSpPr>
        <p:spPr>
          <a:xfrm>
            <a:off x="550863" y="2113199"/>
            <a:ext cx="7962516" cy="3979625"/>
          </a:xfrm>
        </p:spPr>
        <p:txBody>
          <a:bodyPr>
            <a:normAutofit/>
          </a:bodyPr>
          <a:lstStyle/>
          <a:p>
            <a:r>
              <a:rPr lang="en-US" dirty="0"/>
              <a:t>…is the strategy that development teams adopt when writing, merging and deploying code when using a version control system.</a:t>
            </a:r>
          </a:p>
          <a:p>
            <a:r>
              <a:rPr lang="en-US" dirty="0"/>
              <a:t>…is essentially a set of rules that developers can follow to stipulate how they interact with a shared codebase.</a:t>
            </a:r>
            <a:endParaRPr lang="en-GB" dirty="0"/>
          </a:p>
        </p:txBody>
      </p:sp>
      <p:pic>
        <p:nvPicPr>
          <p:cNvPr id="11" name="Picture 10">
            <a:extLst>
              <a:ext uri="{FF2B5EF4-FFF2-40B4-BE49-F238E27FC236}">
                <a16:creationId xmlns:a16="http://schemas.microsoft.com/office/drawing/2014/main" id="{17803674-6762-AEA3-3CA1-2A79857A0573}"/>
              </a:ext>
            </a:extLst>
          </p:cNvPr>
          <p:cNvPicPr>
            <a:picLocks noChangeAspect="1"/>
          </p:cNvPicPr>
          <p:nvPr/>
        </p:nvPicPr>
        <p:blipFill>
          <a:blip r:embed="rId2"/>
          <a:stretch>
            <a:fillRect/>
          </a:stretch>
        </p:blipFill>
        <p:spPr>
          <a:xfrm>
            <a:off x="7438953" y="2788693"/>
            <a:ext cx="4592627" cy="3895814"/>
          </a:xfrm>
          <a:prstGeom prst="rect">
            <a:avLst/>
          </a:prstGeom>
        </p:spPr>
      </p:pic>
    </p:spTree>
    <p:extLst>
      <p:ext uri="{BB962C8B-B14F-4D97-AF65-F5344CB8AC3E}">
        <p14:creationId xmlns:p14="http://schemas.microsoft.com/office/powerpoint/2010/main" val="1953260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460F-BB44-FAE8-6E93-EBC06813A049}"/>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Workflows – Which one?</a:t>
            </a:r>
            <a:endParaRPr lang="en-US" dirty="0"/>
          </a:p>
        </p:txBody>
      </p:sp>
      <p:sp>
        <p:nvSpPr>
          <p:cNvPr id="3" name="Content Placeholder 2">
            <a:extLst>
              <a:ext uri="{FF2B5EF4-FFF2-40B4-BE49-F238E27FC236}">
                <a16:creationId xmlns:a16="http://schemas.microsoft.com/office/drawing/2014/main" id="{D1D6504A-6C80-9EB6-9E92-8E9949D127FA}"/>
              </a:ext>
            </a:extLst>
          </p:cNvPr>
          <p:cNvSpPr>
            <a:spLocks noGrp="1"/>
          </p:cNvSpPr>
          <p:nvPr>
            <p:ph idx="1"/>
          </p:nvPr>
        </p:nvSpPr>
        <p:spPr>
          <a:xfrm>
            <a:off x="550863" y="2113199"/>
            <a:ext cx="7583321" cy="3979625"/>
          </a:xfrm>
        </p:spPr>
        <p:txBody>
          <a:bodyPr>
            <a:normAutofit/>
          </a:bodyPr>
          <a:lstStyle/>
          <a:p>
            <a:r>
              <a:rPr lang="en-GB" dirty="0"/>
              <a:t>Centralized workflow</a:t>
            </a:r>
          </a:p>
          <a:p>
            <a:r>
              <a:rPr lang="en-GB" dirty="0"/>
              <a:t>Feature-based development</a:t>
            </a:r>
          </a:p>
          <a:p>
            <a:pPr lvl="1"/>
            <a:r>
              <a:rPr lang="en-GB" dirty="0" err="1"/>
              <a:t>Gitflow</a:t>
            </a:r>
            <a:endParaRPr lang="en-GB" dirty="0"/>
          </a:p>
          <a:p>
            <a:pPr lvl="1"/>
            <a:r>
              <a:rPr lang="en-GB" dirty="0"/>
              <a:t>GitLab/GitHub flow</a:t>
            </a:r>
          </a:p>
          <a:p>
            <a:r>
              <a:rPr lang="en-GB" dirty="0"/>
              <a:t>Trunk-based development</a:t>
            </a:r>
          </a:p>
          <a:p>
            <a:r>
              <a:rPr lang="en-GB" dirty="0"/>
              <a:t>Scaled trunk-based development</a:t>
            </a:r>
          </a:p>
          <a:p>
            <a:endParaRPr lang="en-GB" dirty="0"/>
          </a:p>
        </p:txBody>
      </p:sp>
      <p:pic>
        <p:nvPicPr>
          <p:cNvPr id="4" name="Picture 3">
            <a:extLst>
              <a:ext uri="{FF2B5EF4-FFF2-40B4-BE49-F238E27FC236}">
                <a16:creationId xmlns:a16="http://schemas.microsoft.com/office/drawing/2014/main" id="{54EF9F71-3A50-DAD2-2FB7-57C00873321C}"/>
              </a:ext>
            </a:extLst>
          </p:cNvPr>
          <p:cNvPicPr>
            <a:picLocks noChangeAspect="1"/>
          </p:cNvPicPr>
          <p:nvPr/>
        </p:nvPicPr>
        <p:blipFill>
          <a:blip r:embed="rId2"/>
          <a:stretch>
            <a:fillRect/>
          </a:stretch>
        </p:blipFill>
        <p:spPr>
          <a:xfrm>
            <a:off x="7438953" y="2788693"/>
            <a:ext cx="4592627" cy="3895814"/>
          </a:xfrm>
          <a:prstGeom prst="rect">
            <a:avLst/>
          </a:prstGeom>
        </p:spPr>
      </p:pic>
    </p:spTree>
    <p:extLst>
      <p:ext uri="{BB962C8B-B14F-4D97-AF65-F5344CB8AC3E}">
        <p14:creationId xmlns:p14="http://schemas.microsoft.com/office/powerpoint/2010/main" val="3372804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460F-BB44-FAE8-6E93-EBC06813A049}"/>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Workflows – Centralized workflow</a:t>
            </a:r>
            <a:endParaRPr lang="en-US" dirty="0"/>
          </a:p>
        </p:txBody>
      </p:sp>
      <p:pic>
        <p:nvPicPr>
          <p:cNvPr id="6" name="Content Placeholder 5">
            <a:extLst>
              <a:ext uri="{FF2B5EF4-FFF2-40B4-BE49-F238E27FC236}">
                <a16:creationId xmlns:a16="http://schemas.microsoft.com/office/drawing/2014/main" id="{4F26B858-08F3-9428-B6AB-4C1C159C4BBF}"/>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341" r="19716"/>
          <a:stretch/>
        </p:blipFill>
        <p:spPr>
          <a:xfrm>
            <a:off x="8560334" y="3756923"/>
            <a:ext cx="3427765" cy="2808417"/>
          </a:xfrm>
        </p:spPr>
      </p:pic>
      <p:sp>
        <p:nvSpPr>
          <p:cNvPr id="7" name="Content Placeholder 2">
            <a:extLst>
              <a:ext uri="{FF2B5EF4-FFF2-40B4-BE49-F238E27FC236}">
                <a16:creationId xmlns:a16="http://schemas.microsoft.com/office/drawing/2014/main" id="{41BFFE35-8D6D-C0FE-3C72-A269742A83C1}"/>
              </a:ext>
            </a:extLst>
          </p:cNvPr>
          <p:cNvSpPr txBox="1">
            <a:spLocks/>
          </p:cNvSpPr>
          <p:nvPr/>
        </p:nvSpPr>
        <p:spPr>
          <a:xfrm>
            <a:off x="550863" y="2113199"/>
            <a:ext cx="7583321" cy="3979625"/>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
        <p:nvSpPr>
          <p:cNvPr id="8" name="Content Placeholder 2">
            <a:extLst>
              <a:ext uri="{FF2B5EF4-FFF2-40B4-BE49-F238E27FC236}">
                <a16:creationId xmlns:a16="http://schemas.microsoft.com/office/drawing/2014/main" id="{5101479B-B553-7ED7-5C8D-E41319342C1D}"/>
              </a:ext>
            </a:extLst>
          </p:cNvPr>
          <p:cNvSpPr txBox="1">
            <a:spLocks/>
          </p:cNvSpPr>
          <p:nvPr/>
        </p:nvSpPr>
        <p:spPr>
          <a:xfrm>
            <a:off x="703263" y="2265599"/>
            <a:ext cx="10774034" cy="3979625"/>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Great workflow for teams transitioning from SVN.</a:t>
            </a:r>
          </a:p>
          <a:p>
            <a:r>
              <a:rPr lang="en-US" dirty="0"/>
              <a:t>Centralized workflow uses a central repository to serve as the single point-of-entry for all changes to the project. Instead of trunk, the default development branch is called main. All changes are committed into this branch.</a:t>
            </a:r>
          </a:p>
          <a:p>
            <a:r>
              <a:rPr lang="en-US" dirty="0"/>
              <a:t>This workflow doesn’t require any other branches besides main.</a:t>
            </a:r>
            <a:endParaRPr lang="en-GB" dirty="0"/>
          </a:p>
        </p:txBody>
      </p:sp>
    </p:spTree>
    <p:extLst>
      <p:ext uri="{BB962C8B-B14F-4D97-AF65-F5344CB8AC3E}">
        <p14:creationId xmlns:p14="http://schemas.microsoft.com/office/powerpoint/2010/main" val="3286005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460F-BB44-FAE8-6E93-EBC06813A049}"/>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Workflows – Centralized workflow</a:t>
            </a:r>
            <a:endParaRPr lang="en-US" dirty="0"/>
          </a:p>
        </p:txBody>
      </p:sp>
      <p:pic>
        <p:nvPicPr>
          <p:cNvPr id="6" name="Content Placeholder 5">
            <a:extLst>
              <a:ext uri="{FF2B5EF4-FFF2-40B4-BE49-F238E27FC236}">
                <a16:creationId xmlns:a16="http://schemas.microsoft.com/office/drawing/2014/main" id="{4F26B858-08F3-9428-B6AB-4C1C159C4BBF}"/>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341" r="19716"/>
          <a:stretch/>
        </p:blipFill>
        <p:spPr>
          <a:xfrm>
            <a:off x="8560334" y="3756923"/>
            <a:ext cx="3427765" cy="2808417"/>
          </a:xfrm>
        </p:spPr>
      </p:pic>
      <p:sp>
        <p:nvSpPr>
          <p:cNvPr id="7" name="Content Placeholder 2">
            <a:extLst>
              <a:ext uri="{FF2B5EF4-FFF2-40B4-BE49-F238E27FC236}">
                <a16:creationId xmlns:a16="http://schemas.microsoft.com/office/drawing/2014/main" id="{41BFFE35-8D6D-C0FE-3C72-A269742A83C1}"/>
              </a:ext>
            </a:extLst>
          </p:cNvPr>
          <p:cNvSpPr txBox="1">
            <a:spLocks/>
          </p:cNvSpPr>
          <p:nvPr/>
        </p:nvSpPr>
        <p:spPr>
          <a:xfrm>
            <a:off x="550863" y="2113199"/>
            <a:ext cx="7583321" cy="3979625"/>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
        <p:nvSpPr>
          <p:cNvPr id="3" name="Content Placeholder 2">
            <a:extLst>
              <a:ext uri="{FF2B5EF4-FFF2-40B4-BE49-F238E27FC236}">
                <a16:creationId xmlns:a16="http://schemas.microsoft.com/office/drawing/2014/main" id="{E84A4113-3131-FE31-B1F8-27B5D5E9BCEA}"/>
              </a:ext>
            </a:extLst>
          </p:cNvPr>
          <p:cNvSpPr txBox="1">
            <a:spLocks/>
          </p:cNvSpPr>
          <p:nvPr/>
        </p:nvSpPr>
        <p:spPr>
          <a:xfrm>
            <a:off x="550862" y="2113198"/>
            <a:ext cx="7884994" cy="4438952"/>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Advantages:</a:t>
            </a:r>
          </a:p>
          <a:p>
            <a:pPr lvl="1"/>
            <a:r>
              <a:rPr lang="en-US" dirty="0"/>
              <a:t>Great workflow for teams transitioning from SVN.</a:t>
            </a:r>
          </a:p>
          <a:p>
            <a:r>
              <a:rPr lang="en-GB" dirty="0"/>
              <a:t>Disadvantages:</a:t>
            </a:r>
          </a:p>
          <a:p>
            <a:pPr lvl="1"/>
            <a:r>
              <a:rPr lang="en-US" dirty="0"/>
              <a:t>…</a:t>
            </a:r>
          </a:p>
        </p:txBody>
      </p:sp>
    </p:spTree>
    <p:extLst>
      <p:ext uri="{BB962C8B-B14F-4D97-AF65-F5344CB8AC3E}">
        <p14:creationId xmlns:p14="http://schemas.microsoft.com/office/powerpoint/2010/main" val="3065726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E7E3-2159-C553-1F9D-F577BA46C381}"/>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Introduction – What is Git?</a:t>
            </a:r>
            <a:endParaRPr lang="en-US" dirty="0">
              <a:latin typeface="Roboto" panose="02000000000000000000" pitchFamily="2" charset="0"/>
              <a:ea typeface="Roboto" panose="02000000000000000000" pitchFamily="2" charset="0"/>
            </a:endParaRPr>
          </a:p>
        </p:txBody>
      </p:sp>
      <p:sp>
        <p:nvSpPr>
          <p:cNvPr id="5" name="Content Placeholder 4">
            <a:extLst>
              <a:ext uri="{FF2B5EF4-FFF2-40B4-BE49-F238E27FC236}">
                <a16:creationId xmlns:a16="http://schemas.microsoft.com/office/drawing/2014/main" id="{D796228E-6CE0-9D21-1A2D-B90CC84FDA93}"/>
              </a:ext>
            </a:extLst>
          </p:cNvPr>
          <p:cNvSpPr>
            <a:spLocks noGrp="1"/>
          </p:cNvSpPr>
          <p:nvPr>
            <p:ph idx="1"/>
          </p:nvPr>
        </p:nvSpPr>
        <p:spPr/>
        <p:txBody>
          <a:bodyPr>
            <a:normAutofit/>
          </a:bodyPr>
          <a:lstStyle/>
          <a:p>
            <a:pPr marL="0" indent="0">
              <a:buNone/>
            </a:pPr>
            <a:r>
              <a:rPr lang="en-US" sz="1800" dirty="0"/>
              <a:t>Git is a distributed version control system that tracks changes in any set of computer files, usually used for coordinating work among programmers collaboratively developing source code during software development. Its goals include speed, data integrity, and support for distributed, non-linear workflows (thousands of parallel branches running on different computers).</a:t>
            </a:r>
          </a:p>
          <a:p>
            <a:pPr marL="0" indent="0">
              <a:buNone/>
            </a:pPr>
            <a:r>
              <a:rPr lang="en-US" sz="1800" dirty="0"/>
              <a:t>Git was originally authored by Linus Torvalds in 2005 for development of the Linux kernel, with other kernel developers contributing to its initial development. Since 2005, Junio Hamano has been the core maintainer. As with most other distributed version control systems, and unlike most client–server systems, every Git directory on every computer is a full-fledged repository with complete history and full version-tracking abilities, independent of network access or a central server. Git is free and open-source software shared under the GPL-2.0-only license.</a:t>
            </a:r>
          </a:p>
          <a:p>
            <a:pPr marL="0" indent="0">
              <a:buNone/>
            </a:pPr>
            <a:r>
              <a:rPr lang="en-US" sz="1400" i="1" dirty="0"/>
              <a:t>									From Wikipedia, the free encyclopedia</a:t>
            </a:r>
          </a:p>
          <a:p>
            <a:pPr marL="0" indent="0">
              <a:buNone/>
            </a:pPr>
            <a:endParaRPr lang="en-US" sz="2400" dirty="0"/>
          </a:p>
        </p:txBody>
      </p:sp>
    </p:spTree>
    <p:extLst>
      <p:ext uri="{BB962C8B-B14F-4D97-AF65-F5344CB8AC3E}">
        <p14:creationId xmlns:p14="http://schemas.microsoft.com/office/powerpoint/2010/main" val="2324492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460F-BB44-FAE8-6E93-EBC06813A049}"/>
              </a:ext>
            </a:extLst>
          </p:cNvPr>
          <p:cNvSpPr>
            <a:spLocks noGrp="1"/>
          </p:cNvSpPr>
          <p:nvPr>
            <p:ph type="title"/>
          </p:nvPr>
        </p:nvSpPr>
        <p:spPr>
          <a:xfrm>
            <a:off x="550861" y="549275"/>
            <a:ext cx="11479462" cy="1332000"/>
          </a:xfrm>
        </p:spPr>
        <p:txBody>
          <a:bodyPr>
            <a:normAutofit/>
          </a:bodyPr>
          <a:lstStyle/>
          <a:p>
            <a:r>
              <a:rPr lang="en-GB" dirty="0">
                <a:latin typeface="Roboto" panose="02000000000000000000" pitchFamily="2" charset="0"/>
                <a:ea typeface="Roboto" panose="02000000000000000000" pitchFamily="2" charset="0"/>
              </a:rPr>
              <a:t>Workflows – Feature-based development</a:t>
            </a:r>
            <a:endParaRPr lang="en-US" dirty="0"/>
          </a:p>
        </p:txBody>
      </p:sp>
      <p:sp>
        <p:nvSpPr>
          <p:cNvPr id="5" name="Content Placeholder 4">
            <a:extLst>
              <a:ext uri="{FF2B5EF4-FFF2-40B4-BE49-F238E27FC236}">
                <a16:creationId xmlns:a16="http://schemas.microsoft.com/office/drawing/2014/main" id="{35997968-D965-98DB-F81F-12D33DD253AC}"/>
              </a:ext>
            </a:extLst>
          </p:cNvPr>
          <p:cNvSpPr>
            <a:spLocks noGrp="1"/>
          </p:cNvSpPr>
          <p:nvPr>
            <p:ph idx="1"/>
          </p:nvPr>
        </p:nvSpPr>
        <p:spPr>
          <a:xfrm>
            <a:off x="550863" y="2113199"/>
            <a:ext cx="11212584" cy="3979625"/>
          </a:xfrm>
        </p:spPr>
        <p:txBody>
          <a:bodyPr/>
          <a:lstStyle/>
          <a:p>
            <a:r>
              <a:rPr lang="en-US" dirty="0"/>
              <a:t>Before developing a feature, the developer checks out a “feature” branch and makes all the code changes there.</a:t>
            </a:r>
          </a:p>
          <a:p>
            <a:r>
              <a:rPr lang="en-US" dirty="0"/>
              <a:t>The developer creates a merge request with the main branch when the development on the feature is complete.</a:t>
            </a:r>
          </a:p>
          <a:p>
            <a:r>
              <a:rPr lang="en-US" dirty="0"/>
              <a:t>Depending upon company policy, there might be a code review before merging the feature branch into the main branch. </a:t>
            </a:r>
          </a:p>
          <a:p>
            <a:r>
              <a:rPr lang="en-US" dirty="0"/>
              <a:t>Most importantly, developers never push code changes directly to the main branch in the feature-based workflow.</a:t>
            </a:r>
          </a:p>
        </p:txBody>
      </p:sp>
    </p:spTree>
    <p:extLst>
      <p:ext uri="{BB962C8B-B14F-4D97-AF65-F5344CB8AC3E}">
        <p14:creationId xmlns:p14="http://schemas.microsoft.com/office/powerpoint/2010/main" val="28374210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460F-BB44-FAE8-6E93-EBC06813A049}"/>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Workflows – </a:t>
            </a:r>
            <a:r>
              <a:rPr lang="en-GB" dirty="0" err="1">
                <a:latin typeface="Roboto" panose="02000000000000000000" pitchFamily="2" charset="0"/>
                <a:ea typeface="Roboto" panose="02000000000000000000" pitchFamily="2" charset="0"/>
              </a:rPr>
              <a:t>Gitflow</a:t>
            </a:r>
            <a:endParaRPr lang="en-US" dirty="0"/>
          </a:p>
        </p:txBody>
      </p:sp>
      <p:pic>
        <p:nvPicPr>
          <p:cNvPr id="1026" name="Picture 2">
            <a:extLst>
              <a:ext uri="{FF2B5EF4-FFF2-40B4-BE49-F238E27FC236}">
                <a16:creationId xmlns:a16="http://schemas.microsoft.com/office/drawing/2014/main" id="{345D2B93-EF90-7C45-972D-61654BAAB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430518">
            <a:off x="8428433" y="849822"/>
            <a:ext cx="4218311" cy="557622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F401ABE-023D-E624-EC81-364BEC872CDB}"/>
              </a:ext>
            </a:extLst>
          </p:cNvPr>
          <p:cNvSpPr txBox="1">
            <a:spLocks/>
          </p:cNvSpPr>
          <p:nvPr/>
        </p:nvSpPr>
        <p:spPr>
          <a:xfrm>
            <a:off x="550862" y="2113198"/>
            <a:ext cx="7451715" cy="4438952"/>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Advantages:</a:t>
            </a:r>
          </a:p>
          <a:p>
            <a:pPr lvl="1"/>
            <a:r>
              <a:rPr lang="en-US" dirty="0"/>
              <a:t>Allows for parallel development to protect the production code so the main branch remains stable for release while developers work on separate branches.</a:t>
            </a:r>
          </a:p>
          <a:p>
            <a:pPr lvl="1"/>
            <a:r>
              <a:rPr lang="en-US" dirty="0"/>
              <a:t>Various types of branches make it easier for developers to organize their work.</a:t>
            </a:r>
          </a:p>
          <a:p>
            <a:pPr lvl="1"/>
            <a:r>
              <a:rPr lang="en-US" dirty="0"/>
              <a:t>Ideal when handling multiple versions of the production code. </a:t>
            </a:r>
          </a:p>
          <a:p>
            <a:r>
              <a:rPr lang="en-GB" dirty="0"/>
              <a:t>Disadvantages:</a:t>
            </a:r>
          </a:p>
          <a:p>
            <a:pPr lvl="1"/>
            <a:r>
              <a:rPr lang="en-US" dirty="0"/>
              <a:t>Considered to be a bit complicated and advanced for many of today’s projects.</a:t>
            </a:r>
          </a:p>
          <a:p>
            <a:pPr lvl="1"/>
            <a:r>
              <a:rPr lang="en-US" dirty="0"/>
              <a:t>As more branches are added, they may become difficult to manage as developers merge their changes from the development branch to the main.</a:t>
            </a:r>
          </a:p>
          <a:p>
            <a:pPr lvl="1"/>
            <a:r>
              <a:rPr lang="en-US" dirty="0"/>
              <a:t>Due to </a:t>
            </a:r>
            <a:r>
              <a:rPr lang="en-US" dirty="0" err="1"/>
              <a:t>GitFlow’s</a:t>
            </a:r>
            <a:r>
              <a:rPr lang="en-US" dirty="0"/>
              <a:t> complexity, it could slow down the development process and release cycle.</a:t>
            </a:r>
          </a:p>
        </p:txBody>
      </p:sp>
    </p:spTree>
    <p:extLst>
      <p:ext uri="{BB962C8B-B14F-4D97-AF65-F5344CB8AC3E}">
        <p14:creationId xmlns:p14="http://schemas.microsoft.com/office/powerpoint/2010/main" val="411894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460F-BB44-FAE8-6E93-EBC06813A049}"/>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Workflows – GitLab/GitHub flow</a:t>
            </a:r>
            <a:endParaRPr lang="en-US" dirty="0"/>
          </a:p>
        </p:txBody>
      </p:sp>
      <p:sp>
        <p:nvSpPr>
          <p:cNvPr id="3" name="Content Placeholder 2">
            <a:extLst>
              <a:ext uri="{FF2B5EF4-FFF2-40B4-BE49-F238E27FC236}">
                <a16:creationId xmlns:a16="http://schemas.microsoft.com/office/drawing/2014/main" id="{611B50D6-711D-AD85-5C29-E4E05B122B79}"/>
              </a:ext>
            </a:extLst>
          </p:cNvPr>
          <p:cNvSpPr txBox="1">
            <a:spLocks/>
          </p:cNvSpPr>
          <p:nvPr/>
        </p:nvSpPr>
        <p:spPr>
          <a:xfrm>
            <a:off x="550862" y="2113198"/>
            <a:ext cx="7884994" cy="4438952"/>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Advantages:</a:t>
            </a:r>
          </a:p>
          <a:p>
            <a:pPr lvl="1"/>
            <a:r>
              <a:rPr lang="en-US" dirty="0"/>
              <a:t>Fast and streamlined branching strategy with short production cycles and frequent releases. </a:t>
            </a:r>
          </a:p>
          <a:p>
            <a:pPr lvl="1"/>
            <a:r>
              <a:rPr lang="en-US" dirty="0"/>
              <a:t>Keeps the master code in a constant deployable state and hence can support continuous integration and continuous delivery processes.</a:t>
            </a:r>
          </a:p>
          <a:p>
            <a:pPr lvl="1"/>
            <a:r>
              <a:rPr lang="en-US" dirty="0"/>
              <a:t>Allows for fast feedback loops so that teams can quickly identify issues and resolve them.</a:t>
            </a:r>
          </a:p>
          <a:p>
            <a:r>
              <a:rPr lang="en-GB" dirty="0"/>
              <a:t>Disadvantages:</a:t>
            </a:r>
          </a:p>
          <a:p>
            <a:pPr lvl="1"/>
            <a:r>
              <a:rPr lang="en-US" dirty="0"/>
              <a:t>Not suitable for handling multiple versions of the code.</a:t>
            </a:r>
          </a:p>
          <a:p>
            <a:pPr lvl="1"/>
            <a:r>
              <a:rPr lang="en-US" dirty="0"/>
              <a:t>Lack of development branches makes this strategy more susceptible to bugs and so can lead to an unstable production code if branches are not properly tested before merging.</a:t>
            </a:r>
          </a:p>
          <a:p>
            <a:pPr lvl="1"/>
            <a:r>
              <a:rPr lang="en-US" dirty="0"/>
              <a:t>As teams grow merge conflicts can occur as everyone is merging to the same branch.</a:t>
            </a:r>
          </a:p>
        </p:txBody>
      </p:sp>
      <p:pic>
        <p:nvPicPr>
          <p:cNvPr id="2050" name="Picture 2">
            <a:extLst>
              <a:ext uri="{FF2B5EF4-FFF2-40B4-BE49-F238E27FC236}">
                <a16:creationId xmlns:a16="http://schemas.microsoft.com/office/drawing/2014/main" id="{41F2C43D-FB49-C797-5AF5-68CD0919C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435644">
            <a:off x="8716422" y="2983638"/>
            <a:ext cx="3844693" cy="3752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323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460F-BB44-FAE8-6E93-EBC06813A049}"/>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Workflows – Trunk-based development</a:t>
            </a:r>
            <a:endParaRPr lang="en-US" dirty="0"/>
          </a:p>
        </p:txBody>
      </p:sp>
      <p:sp>
        <p:nvSpPr>
          <p:cNvPr id="3" name="Content Placeholder 2">
            <a:extLst>
              <a:ext uri="{FF2B5EF4-FFF2-40B4-BE49-F238E27FC236}">
                <a16:creationId xmlns:a16="http://schemas.microsoft.com/office/drawing/2014/main" id="{CC028F91-4FFC-E9FE-617F-7FBF52185B76}"/>
              </a:ext>
            </a:extLst>
          </p:cNvPr>
          <p:cNvSpPr txBox="1">
            <a:spLocks/>
          </p:cNvSpPr>
          <p:nvPr/>
        </p:nvSpPr>
        <p:spPr>
          <a:xfrm>
            <a:off x="550862" y="2113198"/>
            <a:ext cx="8930022" cy="4438952"/>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branching strategy that requires no branches.</a:t>
            </a:r>
          </a:p>
          <a:p>
            <a:r>
              <a:rPr lang="en-US" dirty="0"/>
              <a:t>Developers integrate their changes into a shared trunk/main at least once a day. </a:t>
            </a:r>
          </a:p>
          <a:p>
            <a:r>
              <a:rPr lang="en-US" dirty="0"/>
              <a:t>The shared trunk/main should be ready for release anytime.</a:t>
            </a:r>
          </a:p>
          <a:p>
            <a:r>
              <a:rPr lang="en-US" dirty="0"/>
              <a:t>This strategy is often combined with feature flags. </a:t>
            </a:r>
          </a:p>
        </p:txBody>
      </p:sp>
      <p:pic>
        <p:nvPicPr>
          <p:cNvPr id="5" name="Picture 4">
            <a:extLst>
              <a:ext uri="{FF2B5EF4-FFF2-40B4-BE49-F238E27FC236}">
                <a16:creationId xmlns:a16="http://schemas.microsoft.com/office/drawing/2014/main" id="{158D188C-6354-3AA3-6011-2803A10DD4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8328" y="4446291"/>
            <a:ext cx="4773672" cy="2157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446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460F-BB44-FAE8-6E93-EBC06813A049}"/>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Workflows – Trunk-based development</a:t>
            </a:r>
            <a:endParaRPr lang="en-US" dirty="0"/>
          </a:p>
        </p:txBody>
      </p:sp>
      <p:pic>
        <p:nvPicPr>
          <p:cNvPr id="5" name="Picture 4">
            <a:extLst>
              <a:ext uri="{FF2B5EF4-FFF2-40B4-BE49-F238E27FC236}">
                <a16:creationId xmlns:a16="http://schemas.microsoft.com/office/drawing/2014/main" id="{36D2D556-A308-807F-2A8C-E367A27BB8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8328" y="4446291"/>
            <a:ext cx="4773672" cy="215733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E32CFA58-B311-72D4-4544-2567F0A9328F}"/>
              </a:ext>
            </a:extLst>
          </p:cNvPr>
          <p:cNvSpPr txBox="1">
            <a:spLocks/>
          </p:cNvSpPr>
          <p:nvPr/>
        </p:nvSpPr>
        <p:spPr>
          <a:xfrm>
            <a:off x="550860" y="2113198"/>
            <a:ext cx="10724448" cy="4438952"/>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Advantages:</a:t>
            </a:r>
          </a:p>
          <a:p>
            <a:pPr lvl="1"/>
            <a:r>
              <a:rPr lang="en-US" dirty="0"/>
              <a:t>Paves the way for continuous integration as the trunk is kept constantly updated.</a:t>
            </a:r>
          </a:p>
          <a:p>
            <a:pPr lvl="1"/>
            <a:r>
              <a:rPr lang="en-US" dirty="0"/>
              <a:t>Enhances collaboration as developers have better visibility over what changes other developers are pushing.</a:t>
            </a:r>
          </a:p>
          <a:p>
            <a:pPr lvl="1"/>
            <a:r>
              <a:rPr lang="en-US" dirty="0"/>
              <a:t>Eliminates the stress of long-lived branches and hence, merge conflicts or the so-called ‘merge hell’.</a:t>
            </a:r>
          </a:p>
          <a:p>
            <a:pPr lvl="1"/>
            <a:r>
              <a:rPr lang="en-US" dirty="0"/>
              <a:t>Allows for quicker releases as the shared trunk is kept in a constant releasable state.</a:t>
            </a:r>
          </a:p>
          <a:p>
            <a:r>
              <a:rPr lang="en-GB" dirty="0"/>
              <a:t>Disadvantages:</a:t>
            </a:r>
          </a:p>
          <a:p>
            <a:pPr lvl="1"/>
            <a:r>
              <a:rPr lang="en-US" dirty="0"/>
              <a:t>Suited to more senior developers as this strategy offers a great amount of </a:t>
            </a:r>
            <a:br>
              <a:rPr lang="en-US" dirty="0"/>
            </a:br>
            <a:r>
              <a:rPr lang="en-US" dirty="0"/>
              <a:t>autonomy which non-experienced developers might find daunting as they </a:t>
            </a:r>
            <a:br>
              <a:rPr lang="en-US" dirty="0"/>
            </a:br>
            <a:r>
              <a:rPr lang="en-US" dirty="0"/>
              <a:t>are interacting directly with the shared trunk.</a:t>
            </a:r>
          </a:p>
        </p:txBody>
      </p:sp>
    </p:spTree>
    <p:extLst>
      <p:ext uri="{BB962C8B-B14F-4D97-AF65-F5344CB8AC3E}">
        <p14:creationId xmlns:p14="http://schemas.microsoft.com/office/powerpoint/2010/main" val="25954889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460F-BB44-FAE8-6E93-EBC06813A049}"/>
              </a:ext>
            </a:extLst>
          </p:cNvPr>
          <p:cNvSpPr>
            <a:spLocks noGrp="1"/>
          </p:cNvSpPr>
          <p:nvPr>
            <p:ph type="title"/>
          </p:nvPr>
        </p:nvSpPr>
        <p:spPr/>
        <p:txBody>
          <a:bodyPr>
            <a:normAutofit/>
          </a:bodyPr>
          <a:lstStyle/>
          <a:p>
            <a:r>
              <a:rPr lang="en-GB" sz="4000" dirty="0">
                <a:latin typeface="Roboto" panose="02000000000000000000" pitchFamily="2" charset="0"/>
                <a:ea typeface="Roboto" panose="02000000000000000000" pitchFamily="2" charset="0"/>
              </a:rPr>
              <a:t>Workflows – Scaled trunk-based development</a:t>
            </a:r>
            <a:endParaRPr lang="en-US" sz="4000" dirty="0"/>
          </a:p>
        </p:txBody>
      </p:sp>
      <p:sp>
        <p:nvSpPr>
          <p:cNvPr id="3" name="Content Placeholder 2">
            <a:extLst>
              <a:ext uri="{FF2B5EF4-FFF2-40B4-BE49-F238E27FC236}">
                <a16:creationId xmlns:a16="http://schemas.microsoft.com/office/drawing/2014/main" id="{CC028F91-4FFC-E9FE-617F-7FBF52185B76}"/>
              </a:ext>
            </a:extLst>
          </p:cNvPr>
          <p:cNvSpPr txBox="1">
            <a:spLocks/>
          </p:cNvSpPr>
          <p:nvPr/>
        </p:nvSpPr>
        <p:spPr>
          <a:xfrm>
            <a:off x="550860" y="2113198"/>
            <a:ext cx="8165235" cy="4438952"/>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Emerged from trunk-based development.</a:t>
            </a:r>
          </a:p>
          <a:p>
            <a:r>
              <a:rPr lang="en-GB" dirty="0"/>
              <a:t>More suitable for larger teams.</a:t>
            </a:r>
          </a:p>
          <a:p>
            <a:r>
              <a:rPr lang="en-GB" dirty="0"/>
              <a:t>Allows short-lived feature branches (max couple of days).</a:t>
            </a:r>
          </a:p>
          <a:p>
            <a:r>
              <a:rPr lang="en-US" dirty="0"/>
              <a:t>The shared trunk/main should be ready for release anytime.</a:t>
            </a:r>
          </a:p>
          <a:p>
            <a:r>
              <a:rPr lang="en-US" dirty="0"/>
              <a:t>This strategy is often combined with feature flags.</a:t>
            </a:r>
          </a:p>
          <a:p>
            <a:endParaRPr lang="en-US" dirty="0"/>
          </a:p>
        </p:txBody>
      </p:sp>
      <p:pic>
        <p:nvPicPr>
          <p:cNvPr id="5" name="Picture 2">
            <a:extLst>
              <a:ext uri="{FF2B5EF4-FFF2-40B4-BE49-F238E27FC236}">
                <a16:creationId xmlns:a16="http://schemas.microsoft.com/office/drawing/2014/main" id="{A4B3C1CF-4F6A-8D6D-78E1-10019E162F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8326" y="4451438"/>
            <a:ext cx="4773673" cy="2406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783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460F-BB44-FAE8-6E93-EBC06813A049}"/>
              </a:ext>
            </a:extLst>
          </p:cNvPr>
          <p:cNvSpPr>
            <a:spLocks noGrp="1"/>
          </p:cNvSpPr>
          <p:nvPr>
            <p:ph type="title"/>
          </p:nvPr>
        </p:nvSpPr>
        <p:spPr/>
        <p:txBody>
          <a:bodyPr>
            <a:normAutofit/>
          </a:bodyPr>
          <a:lstStyle/>
          <a:p>
            <a:r>
              <a:rPr lang="en-GB" sz="4000" dirty="0">
                <a:latin typeface="Roboto" panose="02000000000000000000" pitchFamily="2" charset="0"/>
                <a:ea typeface="Roboto" panose="02000000000000000000" pitchFamily="2" charset="0"/>
              </a:rPr>
              <a:t>Workflows – Scaled trunk-based development</a:t>
            </a:r>
            <a:endParaRPr lang="en-US" sz="4000" dirty="0"/>
          </a:p>
        </p:txBody>
      </p:sp>
      <p:pic>
        <p:nvPicPr>
          <p:cNvPr id="5" name="Picture 2">
            <a:extLst>
              <a:ext uri="{FF2B5EF4-FFF2-40B4-BE49-F238E27FC236}">
                <a16:creationId xmlns:a16="http://schemas.microsoft.com/office/drawing/2014/main" id="{D0D6067B-FB88-9C8B-1F4C-386756B1A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8326" y="4451438"/>
            <a:ext cx="4773673" cy="240656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F9565B86-9257-EB98-2440-74AE7A07578C}"/>
              </a:ext>
            </a:extLst>
          </p:cNvPr>
          <p:cNvSpPr txBox="1">
            <a:spLocks/>
          </p:cNvSpPr>
          <p:nvPr/>
        </p:nvSpPr>
        <p:spPr>
          <a:xfrm>
            <a:off x="550860" y="2113198"/>
            <a:ext cx="10724448" cy="4438952"/>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Advantages:</a:t>
            </a:r>
          </a:p>
          <a:p>
            <a:pPr lvl="1"/>
            <a:r>
              <a:rPr lang="en-US" dirty="0"/>
              <a:t>Paves the way for continuous integration as the trunk is kept constantly updated.</a:t>
            </a:r>
          </a:p>
          <a:p>
            <a:pPr lvl="1"/>
            <a:r>
              <a:rPr lang="en-US" dirty="0"/>
              <a:t>Enables larger teams to do trunk-based development without the continuous rebase risk on every commit.</a:t>
            </a:r>
          </a:p>
          <a:p>
            <a:pPr lvl="1"/>
            <a:r>
              <a:rPr lang="en-US" dirty="0"/>
              <a:t>Allows for quicker releases as the shared trunk is kept in a constant releasable state.</a:t>
            </a:r>
          </a:p>
          <a:p>
            <a:r>
              <a:rPr lang="en-GB" dirty="0"/>
              <a:t>Disadvantages:</a:t>
            </a:r>
          </a:p>
          <a:p>
            <a:pPr lvl="1"/>
            <a:r>
              <a:rPr lang="en-US" dirty="0"/>
              <a:t>Using feature branches can lead to merge conflicts.</a:t>
            </a:r>
          </a:p>
        </p:txBody>
      </p:sp>
    </p:spTree>
    <p:extLst>
      <p:ext uri="{BB962C8B-B14F-4D97-AF65-F5344CB8AC3E}">
        <p14:creationId xmlns:p14="http://schemas.microsoft.com/office/powerpoint/2010/main" val="27193567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460F-BB44-FAE8-6E93-EBC06813A049}"/>
              </a:ext>
            </a:extLst>
          </p:cNvPr>
          <p:cNvSpPr>
            <a:spLocks noGrp="1"/>
          </p:cNvSpPr>
          <p:nvPr>
            <p:ph type="title"/>
          </p:nvPr>
        </p:nvSpPr>
        <p:spPr>
          <a:xfrm>
            <a:off x="550861" y="549275"/>
            <a:ext cx="11352241" cy="1332000"/>
          </a:xfrm>
        </p:spPr>
        <p:txBody>
          <a:bodyPr>
            <a:normAutofit/>
          </a:bodyPr>
          <a:lstStyle/>
          <a:p>
            <a:r>
              <a:rPr lang="en-GB" dirty="0">
                <a:latin typeface="Roboto" panose="02000000000000000000" pitchFamily="2" charset="0"/>
                <a:ea typeface="Roboto" panose="02000000000000000000" pitchFamily="2" charset="0"/>
              </a:rPr>
              <a:t>Workflows – Best workflow?</a:t>
            </a:r>
            <a:endParaRPr lang="en-US" dirty="0"/>
          </a:p>
        </p:txBody>
      </p:sp>
      <p:sp>
        <p:nvSpPr>
          <p:cNvPr id="4" name="Content Placeholder 2">
            <a:extLst>
              <a:ext uri="{FF2B5EF4-FFF2-40B4-BE49-F238E27FC236}">
                <a16:creationId xmlns:a16="http://schemas.microsoft.com/office/drawing/2014/main" id="{FB9118D3-CAD6-83E0-83D0-58EE728FED77}"/>
              </a:ext>
            </a:extLst>
          </p:cNvPr>
          <p:cNvSpPr txBox="1">
            <a:spLocks/>
          </p:cNvSpPr>
          <p:nvPr/>
        </p:nvSpPr>
        <p:spPr>
          <a:xfrm>
            <a:off x="550862" y="2113199"/>
            <a:ext cx="10150771" cy="4464175"/>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a:t>
            </a:r>
            <a:r>
              <a:rPr lang="en-US" dirty="0"/>
              <a:t>here is no best workflow, it all depends on the needs of the development environment.</a:t>
            </a:r>
          </a:p>
          <a:p>
            <a:r>
              <a:rPr lang="en-US" dirty="0"/>
              <a:t>Personally, I tend to lean towards a mix of the scaled trunk-based development and </a:t>
            </a:r>
            <a:r>
              <a:rPr lang="en-US" dirty="0" err="1"/>
              <a:t>GitFlow</a:t>
            </a:r>
            <a:r>
              <a:rPr lang="en-US" dirty="0"/>
              <a:t>.</a:t>
            </a:r>
          </a:p>
          <a:p>
            <a:r>
              <a:rPr lang="en-US" dirty="0"/>
              <a:t>Why scaled trunk-based development?</a:t>
            </a:r>
          </a:p>
          <a:p>
            <a:pPr lvl="1"/>
            <a:r>
              <a:rPr lang="en-US" b="1" dirty="0"/>
              <a:t>Short-lived</a:t>
            </a:r>
            <a:r>
              <a:rPr lang="en-US" dirty="0"/>
              <a:t> feature branches allows developers to integrate changes flowing through pull-request style code reviews and build automation </a:t>
            </a:r>
            <a:r>
              <a:rPr lang="en-US" b="1" dirty="0"/>
              <a:t>before</a:t>
            </a:r>
            <a:r>
              <a:rPr lang="en-US" dirty="0"/>
              <a:t> integrating into the main branch. Key enabler for </a:t>
            </a:r>
            <a:r>
              <a:rPr lang="en-US" b="1" dirty="0"/>
              <a:t>continuous integration </a:t>
            </a:r>
            <a:r>
              <a:rPr lang="en-US" dirty="0"/>
              <a:t>(and </a:t>
            </a:r>
            <a:r>
              <a:rPr lang="en-US" b="1" dirty="0"/>
              <a:t>continuous delivery</a:t>
            </a:r>
            <a:r>
              <a:rPr lang="en-US" dirty="0"/>
              <a:t>).</a:t>
            </a:r>
          </a:p>
          <a:p>
            <a:r>
              <a:rPr lang="en-US" dirty="0"/>
              <a:t>Why </a:t>
            </a:r>
            <a:r>
              <a:rPr lang="en-US" dirty="0" err="1"/>
              <a:t>GitFlow</a:t>
            </a:r>
            <a:r>
              <a:rPr lang="en-US" dirty="0"/>
              <a:t>?</a:t>
            </a:r>
          </a:p>
          <a:p>
            <a:pPr lvl="1"/>
            <a:r>
              <a:rPr lang="en-US" dirty="0"/>
              <a:t>Only the hotfix part of </a:t>
            </a:r>
            <a:r>
              <a:rPr lang="en-US" dirty="0" err="1"/>
              <a:t>GitFlow</a:t>
            </a:r>
            <a:r>
              <a:rPr lang="en-US" dirty="0"/>
              <a:t> is interesting to me. The release branches enable hotfix possibilities on released versions.</a:t>
            </a:r>
            <a:br>
              <a:rPr lang="en-US" dirty="0"/>
            </a:br>
            <a:r>
              <a:rPr lang="en-US" dirty="0"/>
              <a:t>Without too much of administration it is clear in the history of the branches where and why hotfixes are developed.</a:t>
            </a:r>
          </a:p>
        </p:txBody>
      </p:sp>
      <p:pic>
        <p:nvPicPr>
          <p:cNvPr id="5" name="Picture 4">
            <a:extLst>
              <a:ext uri="{FF2B5EF4-FFF2-40B4-BE49-F238E27FC236}">
                <a16:creationId xmlns:a16="http://schemas.microsoft.com/office/drawing/2014/main" id="{1E11B8C4-D502-9D1E-FA40-8FF86EEE321B}"/>
              </a:ext>
            </a:extLst>
          </p:cNvPr>
          <p:cNvPicPr>
            <a:picLocks noChangeAspect="1"/>
          </p:cNvPicPr>
          <p:nvPr/>
        </p:nvPicPr>
        <p:blipFill>
          <a:blip r:embed="rId2"/>
          <a:stretch>
            <a:fillRect/>
          </a:stretch>
        </p:blipFill>
        <p:spPr>
          <a:xfrm>
            <a:off x="9675042" y="4685512"/>
            <a:ext cx="2356538" cy="1998994"/>
          </a:xfrm>
          <a:prstGeom prst="rect">
            <a:avLst/>
          </a:prstGeom>
        </p:spPr>
      </p:pic>
    </p:spTree>
    <p:extLst>
      <p:ext uri="{BB962C8B-B14F-4D97-AF65-F5344CB8AC3E}">
        <p14:creationId xmlns:p14="http://schemas.microsoft.com/office/powerpoint/2010/main" val="23089014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460F-BB44-FAE8-6E93-EBC06813A049}"/>
              </a:ext>
            </a:extLst>
          </p:cNvPr>
          <p:cNvSpPr>
            <a:spLocks noGrp="1"/>
          </p:cNvSpPr>
          <p:nvPr>
            <p:ph type="title"/>
          </p:nvPr>
        </p:nvSpPr>
        <p:spPr>
          <a:xfrm>
            <a:off x="550861" y="549275"/>
            <a:ext cx="11352241" cy="1332000"/>
          </a:xfrm>
        </p:spPr>
        <p:txBody>
          <a:bodyPr>
            <a:normAutofit/>
          </a:bodyPr>
          <a:lstStyle/>
          <a:p>
            <a:r>
              <a:rPr lang="en-GB" dirty="0">
                <a:latin typeface="Roboto" panose="02000000000000000000" pitchFamily="2" charset="0"/>
                <a:ea typeface="Roboto" panose="02000000000000000000" pitchFamily="2" charset="0"/>
              </a:rPr>
              <a:t>Workflows – Successful workflow!</a:t>
            </a:r>
            <a:endParaRPr lang="en-US" dirty="0"/>
          </a:p>
        </p:txBody>
      </p:sp>
      <p:sp>
        <p:nvSpPr>
          <p:cNvPr id="4" name="Content Placeholder 2">
            <a:extLst>
              <a:ext uri="{FF2B5EF4-FFF2-40B4-BE49-F238E27FC236}">
                <a16:creationId xmlns:a16="http://schemas.microsoft.com/office/drawing/2014/main" id="{FB9118D3-CAD6-83E0-83D0-58EE728FED77}"/>
              </a:ext>
            </a:extLst>
          </p:cNvPr>
          <p:cNvSpPr txBox="1">
            <a:spLocks/>
          </p:cNvSpPr>
          <p:nvPr/>
        </p:nvSpPr>
        <p:spPr>
          <a:xfrm>
            <a:off x="550862" y="2113199"/>
            <a:ext cx="10992579" cy="4464175"/>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When evaluating a workflow for your team, it's most important that you consider your team’s culture.</a:t>
            </a:r>
          </a:p>
          <a:p>
            <a:r>
              <a:rPr lang="en-US" dirty="0"/>
              <a:t>Choose a workflow to enhance the effectiveness of your team.</a:t>
            </a:r>
          </a:p>
          <a:p>
            <a:r>
              <a:rPr lang="en-US" dirty="0"/>
              <a:t>Choose a workflow which won’t be a burden that limits productivity.</a:t>
            </a:r>
          </a:p>
          <a:p>
            <a:endParaRPr lang="en-US" dirty="0"/>
          </a:p>
          <a:p>
            <a:r>
              <a:rPr lang="en-US" dirty="0"/>
              <a:t>Things to consider:</a:t>
            </a:r>
          </a:p>
          <a:p>
            <a:pPr lvl="1"/>
            <a:r>
              <a:rPr lang="en-US" dirty="0"/>
              <a:t>Does this workflow scale with team size?</a:t>
            </a:r>
          </a:p>
          <a:p>
            <a:pPr lvl="1"/>
            <a:r>
              <a:rPr lang="en-US" dirty="0"/>
              <a:t>Is it easy to undo mistakes and errors with this workflow?</a:t>
            </a:r>
          </a:p>
          <a:p>
            <a:pPr lvl="1"/>
            <a:r>
              <a:rPr lang="en-US" dirty="0"/>
              <a:t>Does this workflow impose any new unnecessary cognitive overhead to the team?</a:t>
            </a:r>
          </a:p>
          <a:p>
            <a:pPr lvl="1"/>
            <a:r>
              <a:rPr lang="en-US" dirty="0"/>
              <a:t>Does it match to the release strategy and architecture of our software?</a:t>
            </a:r>
          </a:p>
        </p:txBody>
      </p:sp>
      <p:pic>
        <p:nvPicPr>
          <p:cNvPr id="5" name="Picture 4">
            <a:extLst>
              <a:ext uri="{FF2B5EF4-FFF2-40B4-BE49-F238E27FC236}">
                <a16:creationId xmlns:a16="http://schemas.microsoft.com/office/drawing/2014/main" id="{1E11B8C4-D502-9D1E-FA40-8FF86EEE321B}"/>
              </a:ext>
            </a:extLst>
          </p:cNvPr>
          <p:cNvPicPr>
            <a:picLocks noChangeAspect="1"/>
          </p:cNvPicPr>
          <p:nvPr/>
        </p:nvPicPr>
        <p:blipFill>
          <a:blip r:embed="rId2"/>
          <a:stretch>
            <a:fillRect/>
          </a:stretch>
        </p:blipFill>
        <p:spPr>
          <a:xfrm>
            <a:off x="8738842" y="3891356"/>
            <a:ext cx="3292738" cy="2793150"/>
          </a:xfrm>
          <a:prstGeom prst="rect">
            <a:avLst/>
          </a:prstGeom>
        </p:spPr>
      </p:pic>
    </p:spTree>
    <p:extLst>
      <p:ext uri="{BB962C8B-B14F-4D97-AF65-F5344CB8AC3E}">
        <p14:creationId xmlns:p14="http://schemas.microsoft.com/office/powerpoint/2010/main" val="1725195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1">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13">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15" name="Freeform: Shape 14">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3D77E52-A20C-71FC-8D31-9A5B9E14D96E}"/>
              </a:ext>
            </a:extLst>
          </p:cNvPr>
          <p:cNvSpPr>
            <a:spLocks noGrp="1"/>
          </p:cNvSpPr>
          <p:nvPr>
            <p:ph type="ctrTitle"/>
          </p:nvPr>
        </p:nvSpPr>
        <p:spPr>
          <a:xfrm>
            <a:off x="1400757" y="2013154"/>
            <a:ext cx="4695243" cy="1917923"/>
          </a:xfrm>
        </p:spPr>
        <p:txBody>
          <a:bodyPr anchor="b">
            <a:normAutofit/>
          </a:bodyPr>
          <a:lstStyle/>
          <a:p>
            <a:r>
              <a:rPr lang="en-GB" sz="4800" dirty="0">
                <a:latin typeface="Roboto" panose="02000000000000000000" pitchFamily="2" charset="0"/>
                <a:ea typeface="Roboto" panose="02000000000000000000" pitchFamily="2" charset="0"/>
              </a:rPr>
              <a:t>Questions?</a:t>
            </a:r>
            <a:endParaRPr lang="en-US" sz="4800" dirty="0">
              <a:latin typeface="Roboto" panose="02000000000000000000" pitchFamily="2" charset="0"/>
              <a:ea typeface="Roboto" panose="02000000000000000000" pitchFamily="2" charset="0"/>
            </a:endParaRPr>
          </a:p>
        </p:txBody>
      </p:sp>
      <p:grpSp>
        <p:nvGrpSpPr>
          <p:cNvPr id="18" name="Group 17">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19"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4" descr="Shape&#10;&#10;Description automatically generated with medium confidence">
            <a:extLst>
              <a:ext uri="{FF2B5EF4-FFF2-40B4-BE49-F238E27FC236}">
                <a16:creationId xmlns:a16="http://schemas.microsoft.com/office/drawing/2014/main" id="{D4418665-42B6-D6C5-807F-BDA3F4DC5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318668" y="604880"/>
            <a:ext cx="5037191" cy="5761037"/>
          </a:xfrm>
          <a:custGeom>
            <a:avLst/>
            <a:gdLst/>
            <a:ahLst/>
            <a:cxnLst/>
            <a:rect l="l" t="t" r="r" b="b"/>
            <a:pathLst>
              <a:path w="7345363" h="5761037">
                <a:moveTo>
                  <a:pt x="0" y="0"/>
                </a:moveTo>
                <a:lnTo>
                  <a:pt x="7345363" y="0"/>
                </a:lnTo>
                <a:lnTo>
                  <a:pt x="7345363" y="5761037"/>
                </a:lnTo>
                <a:lnTo>
                  <a:pt x="0" y="5761037"/>
                </a:lnTo>
                <a:close/>
              </a:path>
            </a:pathLst>
          </a:custGeom>
        </p:spPr>
      </p:pic>
      <p:sp>
        <p:nvSpPr>
          <p:cNvPr id="3" name="Title 1">
            <a:extLst>
              <a:ext uri="{FF2B5EF4-FFF2-40B4-BE49-F238E27FC236}">
                <a16:creationId xmlns:a16="http://schemas.microsoft.com/office/drawing/2014/main" id="{C5A55A1B-9A30-3401-41BF-44F45AFAA9A8}"/>
              </a:ext>
            </a:extLst>
          </p:cNvPr>
          <p:cNvSpPr txBox="1">
            <a:spLocks/>
          </p:cNvSpPr>
          <p:nvPr/>
        </p:nvSpPr>
        <p:spPr>
          <a:xfrm>
            <a:off x="1400757" y="4051559"/>
            <a:ext cx="6932210" cy="457970"/>
          </a:xfrm>
          <a:prstGeom prst="rect">
            <a:avLst/>
          </a:prstGeom>
        </p:spPr>
        <p:txBody>
          <a:bodyPr vert="horz" wrap="square" lIns="0" tIns="0" rIns="0" bIns="0" rtlCol="0" anchor="b" anchorCtr="0">
            <a:norm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r>
              <a:rPr lang="en-GB" sz="1600" i="1" dirty="0">
                <a:solidFill>
                  <a:schemeClr val="bg1">
                    <a:lumMod val="65000"/>
                    <a:lumOff val="35000"/>
                  </a:schemeClr>
                </a:solidFill>
                <a:latin typeface="Roboto" panose="02000000000000000000" pitchFamily="2" charset="0"/>
                <a:ea typeface="Roboto" panose="02000000000000000000" pitchFamily="2" charset="0"/>
              </a:rPr>
              <a:t>Remarks, shout-outs, </a:t>
            </a:r>
            <a:r>
              <a:rPr lang="en-GB" sz="1600" i="1" dirty="0" err="1">
                <a:solidFill>
                  <a:schemeClr val="bg1">
                    <a:lumMod val="65000"/>
                    <a:lumOff val="35000"/>
                  </a:schemeClr>
                </a:solidFill>
                <a:latin typeface="Roboto" panose="02000000000000000000" pitchFamily="2" charset="0"/>
                <a:ea typeface="Roboto" panose="02000000000000000000" pitchFamily="2" charset="0"/>
              </a:rPr>
              <a:t>tarnations</a:t>
            </a:r>
            <a:r>
              <a:rPr lang="en-GB" sz="1600" i="1" dirty="0">
                <a:solidFill>
                  <a:schemeClr val="bg1">
                    <a:lumMod val="65000"/>
                    <a:lumOff val="35000"/>
                  </a:schemeClr>
                </a:solidFill>
                <a:latin typeface="Roboto" panose="02000000000000000000" pitchFamily="2" charset="0"/>
                <a:ea typeface="Roboto" panose="02000000000000000000" pitchFamily="2" charset="0"/>
              </a:rPr>
              <a:t>, commit messages or appreciations?</a:t>
            </a:r>
          </a:p>
        </p:txBody>
      </p:sp>
    </p:spTree>
    <p:extLst>
      <p:ext uri="{BB962C8B-B14F-4D97-AF65-F5344CB8AC3E}">
        <p14:creationId xmlns:p14="http://schemas.microsoft.com/office/powerpoint/2010/main" val="307955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E7E3-2159-C553-1F9D-F577BA46C381}"/>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Introduction – Differences with SVN</a:t>
            </a:r>
            <a:endParaRPr lang="en-US" dirty="0">
              <a:latin typeface="Roboto" panose="02000000000000000000" pitchFamily="2" charset="0"/>
              <a:ea typeface="Roboto" panose="02000000000000000000" pitchFamily="2" charset="0"/>
            </a:endParaRPr>
          </a:p>
        </p:txBody>
      </p:sp>
      <p:graphicFrame>
        <p:nvGraphicFramePr>
          <p:cNvPr id="9" name="Table 4">
            <a:extLst>
              <a:ext uri="{FF2B5EF4-FFF2-40B4-BE49-F238E27FC236}">
                <a16:creationId xmlns:a16="http://schemas.microsoft.com/office/drawing/2014/main" id="{FCF357A0-B652-47EC-2061-AE5C5CE15C72}"/>
              </a:ext>
            </a:extLst>
          </p:cNvPr>
          <p:cNvGraphicFramePr>
            <a:graphicFrameLocks noGrp="1"/>
          </p:cNvGraphicFramePr>
          <p:nvPr>
            <p:ph idx="1"/>
            <p:extLst>
              <p:ext uri="{D42A27DB-BD31-4B8C-83A1-F6EECF244321}">
                <p14:modId xmlns:p14="http://schemas.microsoft.com/office/powerpoint/2010/main" val="1170683214"/>
              </p:ext>
            </p:extLst>
          </p:nvPr>
        </p:nvGraphicFramePr>
        <p:xfrm>
          <a:off x="550863" y="2112963"/>
          <a:ext cx="11090274" cy="3235960"/>
        </p:xfrm>
        <a:graphic>
          <a:graphicData uri="http://schemas.openxmlformats.org/drawingml/2006/table">
            <a:tbl>
              <a:tblPr firstRow="1" bandRow="1">
                <a:tableStyleId>{93296810-A885-4BE3-A3E7-6D5BEEA58F35}</a:tableStyleId>
              </a:tblPr>
              <a:tblGrid>
                <a:gridCol w="2589902">
                  <a:extLst>
                    <a:ext uri="{9D8B030D-6E8A-4147-A177-3AD203B41FA5}">
                      <a16:colId xmlns:a16="http://schemas.microsoft.com/office/drawing/2014/main" val="1755316305"/>
                    </a:ext>
                  </a:extLst>
                </a:gridCol>
                <a:gridCol w="4134678">
                  <a:extLst>
                    <a:ext uri="{9D8B030D-6E8A-4147-A177-3AD203B41FA5}">
                      <a16:colId xmlns:a16="http://schemas.microsoft.com/office/drawing/2014/main" val="1161054882"/>
                    </a:ext>
                  </a:extLst>
                </a:gridCol>
                <a:gridCol w="4365694">
                  <a:extLst>
                    <a:ext uri="{9D8B030D-6E8A-4147-A177-3AD203B41FA5}">
                      <a16:colId xmlns:a16="http://schemas.microsoft.com/office/drawing/2014/main" val="613926553"/>
                    </a:ext>
                  </a:extLst>
                </a:gridCol>
              </a:tblGrid>
              <a:tr h="370840">
                <a:tc>
                  <a:txBody>
                    <a:bodyPr/>
                    <a:lstStyle/>
                    <a:p>
                      <a:endParaRPr lang="en-US" dirty="0"/>
                    </a:p>
                  </a:txBody>
                  <a:tcPr/>
                </a:tc>
                <a:tc>
                  <a:txBody>
                    <a:bodyPr/>
                    <a:lstStyle/>
                    <a:p>
                      <a:r>
                        <a:rPr lang="en-GB" dirty="0"/>
                        <a:t>SVN</a:t>
                      </a:r>
                      <a:endParaRPr lang="en-US" dirty="0"/>
                    </a:p>
                  </a:txBody>
                  <a:tcPr/>
                </a:tc>
                <a:tc>
                  <a:txBody>
                    <a:bodyPr/>
                    <a:lstStyle/>
                    <a:p>
                      <a:r>
                        <a:rPr lang="en-GB" dirty="0"/>
                        <a:t>Git</a:t>
                      </a:r>
                      <a:endParaRPr lang="en-US" dirty="0"/>
                    </a:p>
                  </a:txBody>
                  <a:tcPr/>
                </a:tc>
                <a:extLst>
                  <a:ext uri="{0D108BD9-81ED-4DB2-BD59-A6C34878D82A}">
                    <a16:rowId xmlns:a16="http://schemas.microsoft.com/office/drawing/2014/main" val="3001621975"/>
                  </a:ext>
                </a:extLst>
              </a:tr>
              <a:tr h="370840">
                <a:tc>
                  <a:txBody>
                    <a:bodyPr/>
                    <a:lstStyle/>
                    <a:p>
                      <a:r>
                        <a:rPr lang="en-GB" dirty="0"/>
                        <a:t>Platform architecture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Revision control system</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Source code management</a:t>
                      </a:r>
                      <a:endParaRPr lang="en-US" dirty="0"/>
                    </a:p>
                  </a:txBody>
                  <a:tcPr/>
                </a:tc>
                <a:extLst>
                  <a:ext uri="{0D108BD9-81ED-4DB2-BD59-A6C34878D82A}">
                    <a16:rowId xmlns:a16="http://schemas.microsoft.com/office/drawing/2014/main" val="1847571206"/>
                  </a:ext>
                </a:extLst>
              </a:tr>
              <a:tr h="370840">
                <a:tc>
                  <a:txBody>
                    <a:bodyPr/>
                    <a:lstStyle/>
                    <a:p>
                      <a:endParaRPr lang="en-US" dirty="0"/>
                    </a:p>
                  </a:txBody>
                  <a:tcPr/>
                </a:tc>
                <a:tc>
                  <a:txBody>
                    <a:bodyPr/>
                    <a:lstStyle/>
                    <a:p>
                      <a:r>
                        <a:rPr lang="en-GB" dirty="0"/>
                        <a:t>Centralized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Distributed</a:t>
                      </a:r>
                      <a:endParaRPr lang="en-US" dirty="0"/>
                    </a:p>
                  </a:txBody>
                  <a:tcPr/>
                </a:tc>
                <a:extLst>
                  <a:ext uri="{0D108BD9-81ED-4DB2-BD59-A6C34878D82A}">
                    <a16:rowId xmlns:a16="http://schemas.microsoft.com/office/drawing/2014/main" val="1621279759"/>
                  </a:ext>
                </a:extLst>
              </a:tr>
              <a:tr h="370840">
                <a:tc>
                  <a:txBody>
                    <a:bodyPr/>
                    <a:lstStyle/>
                    <a:p>
                      <a:r>
                        <a:rPr lang="en-GB" dirty="0"/>
                        <a:t>Branching structure</a:t>
                      </a:r>
                      <a:endParaRPr lang="en-US" dirty="0"/>
                    </a:p>
                  </a:txBody>
                  <a:tcPr/>
                </a:tc>
                <a:tc>
                  <a:txBody>
                    <a:bodyPr/>
                    <a:lstStyle/>
                    <a:p>
                      <a:r>
                        <a:rPr lang="en-GB" dirty="0"/>
                        <a:t>Based on directory structure</a:t>
                      </a:r>
                      <a:endParaRPr lang="en-US" dirty="0"/>
                    </a:p>
                  </a:txBody>
                  <a:tcPr/>
                </a:tc>
                <a:tc>
                  <a:txBody>
                    <a:bodyPr/>
                    <a:lstStyle/>
                    <a:p>
                      <a:r>
                        <a:rPr lang="en-GB" dirty="0"/>
                        <a:t>References to specific commits</a:t>
                      </a:r>
                      <a:endParaRPr lang="en-US" dirty="0"/>
                    </a:p>
                  </a:txBody>
                  <a:tcPr/>
                </a:tc>
                <a:extLst>
                  <a:ext uri="{0D108BD9-81ED-4DB2-BD59-A6C34878D82A}">
                    <a16:rowId xmlns:a16="http://schemas.microsoft.com/office/drawing/2014/main" val="2465898797"/>
                  </a:ext>
                </a:extLst>
              </a:tr>
              <a:tr h="370840">
                <a:tc>
                  <a:txBody>
                    <a:bodyPr/>
                    <a:lstStyle/>
                    <a:p>
                      <a:endParaRPr lang="en-US" dirty="0"/>
                    </a:p>
                  </a:txBody>
                  <a:tcPr/>
                </a:tc>
                <a:tc>
                  <a:txBody>
                    <a:bodyPr/>
                    <a:lstStyle/>
                    <a:p>
                      <a:r>
                        <a:rPr lang="en-GB" dirty="0"/>
                        <a:t>Complex branching and merging model</a:t>
                      </a:r>
                      <a:endParaRPr lang="en-US" dirty="0"/>
                    </a:p>
                  </a:txBody>
                  <a:tcPr/>
                </a:tc>
                <a:tc>
                  <a:txBody>
                    <a:bodyPr/>
                    <a:lstStyle/>
                    <a:p>
                      <a:r>
                        <a:rPr lang="en-GB" dirty="0"/>
                        <a:t>Flexibility reduces overall complexity of branching</a:t>
                      </a:r>
                      <a:endParaRPr lang="en-US" dirty="0"/>
                    </a:p>
                  </a:txBody>
                  <a:tcPr/>
                </a:tc>
                <a:extLst>
                  <a:ext uri="{0D108BD9-81ED-4DB2-BD59-A6C34878D82A}">
                    <a16:rowId xmlns:a16="http://schemas.microsoft.com/office/drawing/2014/main" val="2310249986"/>
                  </a:ext>
                </a:extLst>
              </a:tr>
              <a:tr h="370840">
                <a:tc>
                  <a:txBody>
                    <a:bodyPr/>
                    <a:lstStyle/>
                    <a:p>
                      <a:r>
                        <a:rPr lang="en-GB" dirty="0"/>
                        <a:t>Ease of use</a:t>
                      </a:r>
                      <a:endParaRPr lang="en-US" dirty="0"/>
                    </a:p>
                  </a:txBody>
                  <a:tcPr/>
                </a:tc>
                <a:tc>
                  <a:txBody>
                    <a:bodyPr/>
                    <a:lstStyle/>
                    <a:p>
                      <a:r>
                        <a:rPr lang="en-GB" dirty="0"/>
                        <a:t>Easy to start with</a:t>
                      </a:r>
                      <a:endParaRPr lang="en-US" dirty="0"/>
                    </a:p>
                  </a:txBody>
                  <a:tcPr/>
                </a:tc>
                <a:tc>
                  <a:txBody>
                    <a:bodyPr/>
                    <a:lstStyle/>
                    <a:p>
                      <a:r>
                        <a:rPr lang="en-GB" dirty="0"/>
                        <a:t>Steeper learning curve</a:t>
                      </a:r>
                      <a:endParaRPr lang="en-US" dirty="0"/>
                    </a:p>
                  </a:txBody>
                  <a:tcPr/>
                </a:tc>
                <a:extLst>
                  <a:ext uri="{0D108BD9-81ED-4DB2-BD59-A6C34878D82A}">
                    <a16:rowId xmlns:a16="http://schemas.microsoft.com/office/drawing/2014/main" val="3474571817"/>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33777166"/>
                  </a:ext>
                </a:extLst>
              </a:tr>
              <a:tr h="370840">
                <a:tc>
                  <a:txBody>
                    <a:bodyPr/>
                    <a:lstStyle/>
                    <a:p>
                      <a:r>
                        <a:rPr lang="en-GB" dirty="0"/>
                        <a:t>Extra benefits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Large files can be handled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Granular control</a:t>
                      </a:r>
                      <a:endParaRPr lang="en-US" dirty="0"/>
                    </a:p>
                  </a:txBody>
                  <a:tcPr/>
                </a:tc>
                <a:extLst>
                  <a:ext uri="{0D108BD9-81ED-4DB2-BD59-A6C34878D82A}">
                    <a16:rowId xmlns:a16="http://schemas.microsoft.com/office/drawing/2014/main" val="2739734771"/>
                  </a:ext>
                </a:extLst>
              </a:tr>
            </a:tbl>
          </a:graphicData>
        </a:graphic>
      </p:graphicFrame>
    </p:spTree>
    <p:extLst>
      <p:ext uri="{BB962C8B-B14F-4D97-AF65-F5344CB8AC3E}">
        <p14:creationId xmlns:p14="http://schemas.microsoft.com/office/powerpoint/2010/main" val="32677602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1">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13">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15" name="Freeform: Shape 14">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3D77E52-A20C-71FC-8D31-9A5B9E14D96E}"/>
              </a:ext>
            </a:extLst>
          </p:cNvPr>
          <p:cNvSpPr>
            <a:spLocks noGrp="1"/>
          </p:cNvSpPr>
          <p:nvPr>
            <p:ph type="ctrTitle"/>
          </p:nvPr>
        </p:nvSpPr>
        <p:spPr>
          <a:xfrm>
            <a:off x="1400757" y="2456639"/>
            <a:ext cx="5037191" cy="1474438"/>
          </a:xfrm>
        </p:spPr>
        <p:txBody>
          <a:bodyPr anchor="b">
            <a:normAutofit/>
          </a:bodyPr>
          <a:lstStyle/>
          <a:p>
            <a:br>
              <a:rPr lang="en-GB" sz="4800" i="1" dirty="0">
                <a:latin typeface="Roboto" panose="02000000000000000000" pitchFamily="2" charset="0"/>
                <a:ea typeface="Roboto" panose="02000000000000000000" pitchFamily="2" charset="0"/>
              </a:rPr>
            </a:br>
            <a:r>
              <a:rPr lang="en-GB" sz="4800" dirty="0">
                <a:latin typeface="Roboto" panose="02000000000000000000" pitchFamily="2" charset="0"/>
                <a:ea typeface="Roboto" panose="02000000000000000000" pitchFamily="2" charset="0"/>
              </a:rPr>
              <a:t>Thank you!</a:t>
            </a:r>
            <a:endParaRPr lang="en-US" sz="4800" dirty="0">
              <a:solidFill>
                <a:schemeClr val="bg1">
                  <a:lumMod val="75000"/>
                  <a:lumOff val="25000"/>
                </a:schemeClr>
              </a:solidFill>
              <a:latin typeface="Roboto" panose="02000000000000000000" pitchFamily="2" charset="0"/>
              <a:ea typeface="Roboto" panose="02000000000000000000" pitchFamily="2" charset="0"/>
            </a:endParaRPr>
          </a:p>
        </p:txBody>
      </p:sp>
      <p:grpSp>
        <p:nvGrpSpPr>
          <p:cNvPr id="18" name="Group 17">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19"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4" descr="Shape&#10;&#10;Description automatically generated with medium confidence">
            <a:extLst>
              <a:ext uri="{FF2B5EF4-FFF2-40B4-BE49-F238E27FC236}">
                <a16:creationId xmlns:a16="http://schemas.microsoft.com/office/drawing/2014/main" id="{D4418665-42B6-D6C5-807F-BDA3F4DC5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318668" y="604880"/>
            <a:ext cx="5037191" cy="5761037"/>
          </a:xfrm>
          <a:custGeom>
            <a:avLst/>
            <a:gdLst/>
            <a:ahLst/>
            <a:cxnLst/>
            <a:rect l="l" t="t" r="r" b="b"/>
            <a:pathLst>
              <a:path w="7345363" h="5761037">
                <a:moveTo>
                  <a:pt x="0" y="0"/>
                </a:moveTo>
                <a:lnTo>
                  <a:pt x="7345363" y="0"/>
                </a:lnTo>
                <a:lnTo>
                  <a:pt x="7345363" y="5761037"/>
                </a:lnTo>
                <a:lnTo>
                  <a:pt x="0" y="5761037"/>
                </a:lnTo>
                <a:close/>
              </a:path>
            </a:pathLst>
          </a:custGeom>
        </p:spPr>
      </p:pic>
      <p:sp>
        <p:nvSpPr>
          <p:cNvPr id="3" name="TextBox 2">
            <a:extLst>
              <a:ext uri="{FF2B5EF4-FFF2-40B4-BE49-F238E27FC236}">
                <a16:creationId xmlns:a16="http://schemas.microsoft.com/office/drawing/2014/main" id="{AEA76C8F-DB7F-11F5-406B-653A486AD20E}"/>
              </a:ext>
            </a:extLst>
          </p:cNvPr>
          <p:cNvSpPr txBox="1"/>
          <p:nvPr/>
        </p:nvSpPr>
        <p:spPr>
          <a:xfrm>
            <a:off x="1400757" y="4677105"/>
            <a:ext cx="7029276" cy="1908215"/>
          </a:xfrm>
          <a:prstGeom prst="rect">
            <a:avLst/>
          </a:prstGeom>
          <a:noFill/>
        </p:spPr>
        <p:txBody>
          <a:bodyPr wrap="square" rtlCol="0">
            <a:spAutoFit/>
          </a:bodyPr>
          <a:lstStyle/>
          <a:p>
            <a:r>
              <a:rPr lang="en-GB" i="1" dirty="0">
                <a:solidFill>
                  <a:schemeClr val="bg1">
                    <a:lumMod val="50000"/>
                    <a:lumOff val="50000"/>
                  </a:schemeClr>
                </a:solidFill>
              </a:rPr>
              <a:t>Disclaimer:</a:t>
            </a:r>
          </a:p>
          <a:p>
            <a:r>
              <a:rPr lang="en-GB" dirty="0"/>
              <a:t>All content is gratefully nicked from the world wide web!</a:t>
            </a:r>
          </a:p>
          <a:p>
            <a:endParaRPr lang="en-GB" dirty="0"/>
          </a:p>
          <a:p>
            <a:pPr algn="r"/>
            <a:r>
              <a:rPr lang="en-GB" sz="1600" dirty="0">
                <a:solidFill>
                  <a:schemeClr val="bg1">
                    <a:lumMod val="50000"/>
                    <a:lumOff val="50000"/>
                  </a:schemeClr>
                </a:solidFill>
              </a:rPr>
              <a:t>An extensive and recommendable git tutorial can be found at:</a:t>
            </a:r>
          </a:p>
          <a:p>
            <a:pPr algn="r"/>
            <a:r>
              <a:rPr lang="en-US" sz="1600" dirty="0">
                <a:hlinkClick r:id="rId3"/>
              </a:rPr>
              <a:t>https://www.atlassian.com/git/tutorials/</a:t>
            </a:r>
            <a:endParaRPr lang="en-US" sz="1600" dirty="0"/>
          </a:p>
          <a:p>
            <a:pPr algn="r"/>
            <a:endParaRPr lang="en-US" sz="1600" dirty="0"/>
          </a:p>
          <a:p>
            <a:r>
              <a:rPr lang="en-US" sz="1400" i="1" dirty="0">
                <a:solidFill>
                  <a:schemeClr val="bg1">
                    <a:lumMod val="50000"/>
                    <a:lumOff val="50000"/>
                  </a:schemeClr>
                </a:solidFill>
              </a:rPr>
              <a:t>…and I want to thank al my </a:t>
            </a:r>
            <a:r>
              <a:rPr lang="en-US" sz="1400" i="1" dirty="0" err="1">
                <a:solidFill>
                  <a:schemeClr val="bg1">
                    <a:lumMod val="50000"/>
                    <a:lumOff val="50000"/>
                  </a:schemeClr>
                </a:solidFill>
              </a:rPr>
              <a:t>patreons</a:t>
            </a:r>
            <a:r>
              <a:rPr lang="en-US" sz="1400" i="1" dirty="0">
                <a:solidFill>
                  <a:schemeClr val="bg1">
                    <a:lumMod val="50000"/>
                    <a:lumOff val="50000"/>
                  </a:schemeClr>
                </a:solidFill>
              </a:rPr>
              <a:t> who made this awesome workshop possible!</a:t>
            </a:r>
          </a:p>
        </p:txBody>
      </p:sp>
      <p:pic>
        <p:nvPicPr>
          <p:cNvPr id="8" name="Picture 7" descr="A pink heart with a yellow bow&#10;&#10;Description automatically generated">
            <a:extLst>
              <a:ext uri="{FF2B5EF4-FFF2-40B4-BE49-F238E27FC236}">
                <a16:creationId xmlns:a16="http://schemas.microsoft.com/office/drawing/2014/main" id="{7124D7FD-CDBE-9C64-43B1-E15AD1927F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64443">
            <a:off x="7556774" y="6260909"/>
            <a:ext cx="409190" cy="401468"/>
          </a:xfrm>
          <a:prstGeom prst="rect">
            <a:avLst/>
          </a:prstGeom>
        </p:spPr>
      </p:pic>
    </p:spTree>
    <p:extLst>
      <p:ext uri="{BB962C8B-B14F-4D97-AF65-F5344CB8AC3E}">
        <p14:creationId xmlns:p14="http://schemas.microsoft.com/office/powerpoint/2010/main" val="1578603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E00E82D6-CE32-1C8D-0731-BE46FB688A3F}"/>
              </a:ext>
            </a:extLst>
          </p:cNvPr>
          <p:cNvSpPr/>
          <p:nvPr/>
        </p:nvSpPr>
        <p:spPr>
          <a:xfrm>
            <a:off x="800888" y="1929699"/>
            <a:ext cx="10443079" cy="4464795"/>
          </a:xfrm>
          <a:prstGeom prst="roundRect">
            <a:avLst>
              <a:gd name="adj" fmla="val 7486"/>
            </a:avLst>
          </a:prstGeom>
          <a:solidFill>
            <a:schemeClr val="tx1"/>
          </a:solidFill>
          <a:ln>
            <a:solidFill>
              <a:srgbClr val="FFFF00"/>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3E7E3-2159-C553-1F9D-F577BA46C381}"/>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Introduction – Centralized vs Distributed</a:t>
            </a:r>
            <a:endParaRPr lang="en-US" dirty="0">
              <a:latin typeface="Roboto" panose="02000000000000000000" pitchFamily="2" charset="0"/>
              <a:ea typeface="Roboto" panose="02000000000000000000" pitchFamily="2" charset="0"/>
            </a:endParaRPr>
          </a:p>
        </p:txBody>
      </p:sp>
      <p:pic>
        <p:nvPicPr>
          <p:cNvPr id="6146" name="Picture 2" descr="What Is Version Control And Why You Should Use It">
            <a:extLst>
              <a:ext uri="{FF2B5EF4-FFF2-40B4-BE49-F238E27FC236}">
                <a16:creationId xmlns:a16="http://schemas.microsoft.com/office/drawing/2014/main" id="{5EE2D28F-C385-A10D-DE82-2CF8028468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6127" y="2163474"/>
            <a:ext cx="4409286" cy="398610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B5C52704-7E72-63A2-08F9-5049786B11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703" y="2113199"/>
            <a:ext cx="4862700" cy="3172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320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E7E3-2159-C553-1F9D-F577BA46C381}"/>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Introduction – Differences with SVN</a:t>
            </a:r>
            <a:endParaRPr lang="en-US" dirty="0">
              <a:latin typeface="Roboto" panose="02000000000000000000" pitchFamily="2" charset="0"/>
              <a:ea typeface="Roboto" panose="02000000000000000000" pitchFamily="2" charset="0"/>
            </a:endParaRPr>
          </a:p>
        </p:txBody>
      </p:sp>
      <p:sp>
        <p:nvSpPr>
          <p:cNvPr id="5" name="Content Placeholder 4">
            <a:extLst>
              <a:ext uri="{FF2B5EF4-FFF2-40B4-BE49-F238E27FC236}">
                <a16:creationId xmlns:a16="http://schemas.microsoft.com/office/drawing/2014/main" id="{67A1C53F-ECC3-C676-8091-DD441D839B20}"/>
              </a:ext>
            </a:extLst>
          </p:cNvPr>
          <p:cNvSpPr txBox="1">
            <a:spLocks/>
          </p:cNvSpPr>
          <p:nvPr/>
        </p:nvSpPr>
        <p:spPr>
          <a:xfrm>
            <a:off x="550863" y="4190338"/>
            <a:ext cx="11090274" cy="2667662"/>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p:txBody>
      </p:sp>
      <p:sp>
        <p:nvSpPr>
          <p:cNvPr id="6" name="Content Placeholder 5">
            <a:extLst>
              <a:ext uri="{FF2B5EF4-FFF2-40B4-BE49-F238E27FC236}">
                <a16:creationId xmlns:a16="http://schemas.microsoft.com/office/drawing/2014/main" id="{76EFDBB3-88AC-47C5-2161-7E73AE02D77C}"/>
              </a:ext>
            </a:extLst>
          </p:cNvPr>
          <p:cNvSpPr>
            <a:spLocks noGrp="1"/>
          </p:cNvSpPr>
          <p:nvPr>
            <p:ph idx="1"/>
          </p:nvPr>
        </p:nvSpPr>
        <p:spPr>
          <a:xfrm>
            <a:off x="550862" y="2113199"/>
            <a:ext cx="11280679" cy="3985451"/>
          </a:xfrm>
        </p:spPr>
        <p:txBody>
          <a:bodyPr>
            <a:normAutofit/>
          </a:bodyPr>
          <a:lstStyle/>
          <a:p>
            <a:pPr marL="0" indent="0">
              <a:buFont typeface="Arial" panose="020B0604020202020204" pitchFamily="34" charset="0"/>
              <a:buNone/>
            </a:pPr>
            <a:r>
              <a:rPr lang="en-GB" dirty="0"/>
              <a:t>Is Git a better VCS than SVN?</a:t>
            </a:r>
            <a:br>
              <a:rPr lang="en-GB" sz="2800" dirty="0"/>
            </a:br>
            <a:r>
              <a:rPr lang="en-GB" sz="1800" dirty="0"/>
              <a:t>	</a:t>
            </a:r>
            <a:r>
              <a:rPr lang="en-GB" sz="1800" i="1" dirty="0"/>
              <a:t>No, both </a:t>
            </a:r>
            <a:r>
              <a:rPr lang="en-US" sz="1800" i="1" dirty="0"/>
              <a:t>Git and SVN are competent version control systems with their own strengths and weaknesses.</a:t>
            </a:r>
            <a:r>
              <a:rPr lang="en-US" sz="1800" dirty="0"/>
              <a:t> </a:t>
            </a:r>
          </a:p>
          <a:p>
            <a:pPr marL="0" indent="0">
              <a:buNone/>
            </a:pPr>
            <a:r>
              <a:rPr lang="en-GB" dirty="0"/>
              <a:t>Why should we use Git over SVN?</a:t>
            </a:r>
            <a:r>
              <a:rPr lang="en-GB" sz="4000" dirty="0"/>
              <a:t> </a:t>
            </a:r>
            <a:br>
              <a:rPr lang="en-GB" sz="4000" dirty="0"/>
            </a:br>
            <a:r>
              <a:rPr lang="en-GB" sz="1800" dirty="0"/>
              <a:t>	</a:t>
            </a:r>
            <a:r>
              <a:rPr lang="en-GB" sz="1800" i="1" dirty="0"/>
              <a:t>The flexibility and the feature set offered by Git makes it an ideal platform to integrate with practices</a:t>
            </a:r>
            <a:br>
              <a:rPr lang="en-GB" sz="1800" i="1" dirty="0"/>
            </a:br>
            <a:r>
              <a:rPr lang="en-GB" sz="1800" i="1" dirty="0"/>
              <a:t>	like Agile and DevOps.</a:t>
            </a:r>
          </a:p>
          <a:p>
            <a:pPr marL="0" indent="0">
              <a:buNone/>
            </a:pPr>
            <a:endParaRPr lang="en-GB" dirty="0"/>
          </a:p>
          <a:p>
            <a:pPr marL="0" indent="0">
              <a:buNone/>
            </a:pPr>
            <a:r>
              <a:rPr lang="en-GB" dirty="0"/>
              <a:t>While Git is undoubtedly the leading platform, SVN should not be discarded without proper consideration.</a:t>
            </a:r>
            <a:br>
              <a:rPr lang="en-GB" dirty="0"/>
            </a:br>
            <a:r>
              <a:rPr lang="en-GB" dirty="0"/>
              <a:t>		It all depends on the needs of the development environment.</a:t>
            </a:r>
            <a:endParaRPr lang="en-US" dirty="0"/>
          </a:p>
          <a:p>
            <a:pPr marL="0" indent="0">
              <a:buNone/>
            </a:pPr>
            <a:endParaRPr lang="en-US" dirty="0"/>
          </a:p>
        </p:txBody>
      </p:sp>
    </p:spTree>
    <p:extLst>
      <p:ext uri="{BB962C8B-B14F-4D97-AF65-F5344CB8AC3E}">
        <p14:creationId xmlns:p14="http://schemas.microsoft.com/office/powerpoint/2010/main" val="1636631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E7E3-2159-C553-1F9D-F577BA46C381}"/>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Introduction – Git under the hood</a:t>
            </a:r>
            <a:endParaRPr lang="en-US" dirty="0">
              <a:latin typeface="Roboto" panose="02000000000000000000" pitchFamily="2" charset="0"/>
              <a:ea typeface="Roboto" panose="02000000000000000000" pitchFamily="2" charset="0"/>
            </a:endParaRPr>
          </a:p>
        </p:txBody>
      </p:sp>
      <p:sp>
        <p:nvSpPr>
          <p:cNvPr id="5" name="Content Placeholder 4">
            <a:extLst>
              <a:ext uri="{FF2B5EF4-FFF2-40B4-BE49-F238E27FC236}">
                <a16:creationId xmlns:a16="http://schemas.microsoft.com/office/drawing/2014/main" id="{D796228E-6CE0-9D21-1A2D-B90CC84FDA93}"/>
              </a:ext>
            </a:extLst>
          </p:cNvPr>
          <p:cNvSpPr>
            <a:spLocks noGrp="1"/>
          </p:cNvSpPr>
          <p:nvPr>
            <p:ph idx="1"/>
          </p:nvPr>
        </p:nvSpPr>
        <p:spPr>
          <a:xfrm>
            <a:off x="550863" y="2113199"/>
            <a:ext cx="11091599" cy="3979625"/>
          </a:xfrm>
        </p:spPr>
        <p:txBody>
          <a:bodyPr>
            <a:normAutofit/>
          </a:bodyPr>
          <a:lstStyle/>
          <a:p>
            <a:pPr marL="0" indent="0">
              <a:buNone/>
            </a:pPr>
            <a:r>
              <a:rPr lang="en-US" dirty="0"/>
              <a:t>Git stores everything under the .git folder in your repository. </a:t>
            </a:r>
            <a:br>
              <a:rPr lang="en-US" dirty="0"/>
            </a:br>
            <a:r>
              <a:rPr lang="en-US" dirty="0"/>
              <a:t>			</a:t>
            </a:r>
          </a:p>
          <a:p>
            <a:pPr marL="0" indent="0">
              <a:buNone/>
            </a:pPr>
            <a:r>
              <a:rPr lang="en-US" i="1" dirty="0"/>
              <a:t>	</a:t>
            </a:r>
            <a:r>
              <a:rPr lang="en-US" dirty="0"/>
              <a:t>In fact, the .git directory </a:t>
            </a:r>
            <a:r>
              <a:rPr lang="en-US" b="1" u="sng" dirty="0"/>
              <a:t>is</a:t>
            </a:r>
            <a:r>
              <a:rPr lang="en-US" dirty="0"/>
              <a:t> the repository!</a:t>
            </a:r>
          </a:p>
          <a:p>
            <a:pPr marL="0" indent="0">
              <a:buNone/>
            </a:pPr>
            <a:endParaRPr lang="en-US" dirty="0"/>
          </a:p>
          <a:p>
            <a:pPr marL="0" indent="0">
              <a:buNone/>
            </a:pPr>
            <a:r>
              <a:rPr lang="en-US" dirty="0"/>
              <a:t>		</a:t>
            </a:r>
            <a:r>
              <a:rPr lang="en-US" sz="2800" dirty="0"/>
              <a:t>Let’s go down the rabbit hole!</a:t>
            </a:r>
            <a:br>
              <a:rPr lang="en-US" i="1" u="sng" dirty="0"/>
            </a:br>
            <a:endParaRPr lang="en-US" i="1" u="sng" dirty="0"/>
          </a:p>
        </p:txBody>
      </p:sp>
      <p:pic>
        <p:nvPicPr>
          <p:cNvPr id="3076" name="Picture 4" descr="Going down the rabbit hole of customer reviews">
            <a:extLst>
              <a:ext uri="{FF2B5EF4-FFF2-40B4-BE49-F238E27FC236}">
                <a16:creationId xmlns:a16="http://schemas.microsoft.com/office/drawing/2014/main" id="{8333E8AC-9D2C-7CCC-4137-283FE95A1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8326" y="4103011"/>
            <a:ext cx="381000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18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E7E3-2159-C553-1F9D-F577BA46C381}"/>
              </a:ext>
            </a:extLst>
          </p:cNvPr>
          <p:cNvSpPr>
            <a:spLocks noGrp="1"/>
          </p:cNvSpPr>
          <p:nvPr>
            <p:ph type="title"/>
          </p:nvPr>
        </p:nvSpPr>
        <p:spPr/>
        <p:txBody>
          <a:bodyPr/>
          <a:lstStyle/>
          <a:p>
            <a:r>
              <a:rPr lang="en-GB" dirty="0">
                <a:latin typeface="Roboto" panose="02000000000000000000" pitchFamily="2" charset="0"/>
                <a:ea typeface="Roboto" panose="02000000000000000000" pitchFamily="2" charset="0"/>
              </a:rPr>
              <a:t>Introduction – Git under the hood</a:t>
            </a:r>
            <a:endParaRPr lang="en-US" dirty="0">
              <a:latin typeface="Roboto" panose="02000000000000000000" pitchFamily="2" charset="0"/>
              <a:ea typeface="Roboto" panose="02000000000000000000" pitchFamily="2" charset="0"/>
            </a:endParaRPr>
          </a:p>
        </p:txBody>
      </p:sp>
      <p:sp>
        <p:nvSpPr>
          <p:cNvPr id="5" name="Content Placeholder 4">
            <a:extLst>
              <a:ext uri="{FF2B5EF4-FFF2-40B4-BE49-F238E27FC236}">
                <a16:creationId xmlns:a16="http://schemas.microsoft.com/office/drawing/2014/main" id="{D796228E-6CE0-9D21-1A2D-B90CC84FDA93}"/>
              </a:ext>
            </a:extLst>
          </p:cNvPr>
          <p:cNvSpPr>
            <a:spLocks noGrp="1"/>
          </p:cNvSpPr>
          <p:nvPr>
            <p:ph idx="1"/>
          </p:nvPr>
        </p:nvSpPr>
        <p:spPr>
          <a:xfrm>
            <a:off x="550863" y="2113199"/>
            <a:ext cx="11091599" cy="3979625"/>
          </a:xfrm>
        </p:spPr>
        <p:txBody>
          <a:bodyPr>
            <a:normAutofit/>
          </a:bodyPr>
          <a:lstStyle/>
          <a:p>
            <a:r>
              <a:rPr lang="en-US" dirty="0"/>
              <a:t>When working with Git, you will never need to go inside .git.</a:t>
            </a:r>
          </a:p>
          <a:p>
            <a:r>
              <a:rPr lang="en-US" dirty="0"/>
              <a:t>But today we will, in order to learn about how branches are implemented in Git.</a:t>
            </a:r>
          </a:p>
        </p:txBody>
      </p:sp>
    </p:spTree>
    <p:extLst>
      <p:ext uri="{BB962C8B-B14F-4D97-AF65-F5344CB8AC3E}">
        <p14:creationId xmlns:p14="http://schemas.microsoft.com/office/powerpoint/2010/main" val="251582956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1383</TotalTime>
  <Words>2879</Words>
  <Application>Microsoft Office PowerPoint</Application>
  <PresentationFormat>Widescreen</PresentationFormat>
  <Paragraphs>297</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Roboto</vt:lpstr>
      <vt:lpstr>Showcard Gothic</vt:lpstr>
      <vt:lpstr>Sitka Heading</vt:lpstr>
      <vt:lpstr>Source Sans Pro</vt:lpstr>
      <vt:lpstr>3DFloatVTI</vt:lpstr>
      <vt:lpstr> Kickstart Workshop Git</vt:lpstr>
      <vt:lpstr>Agenda</vt:lpstr>
      <vt:lpstr> Introduction</vt:lpstr>
      <vt:lpstr>Introduction – What is Git?</vt:lpstr>
      <vt:lpstr>Introduction – Differences with SVN</vt:lpstr>
      <vt:lpstr>Introduction – Centralized vs Distributed</vt:lpstr>
      <vt:lpstr>Introduction – Differences with SVN</vt:lpstr>
      <vt:lpstr>Introduction – Git under the hood</vt:lpstr>
      <vt:lpstr>Introduction – Git under the hood</vt:lpstr>
      <vt:lpstr>Introduction – Git under the hood</vt:lpstr>
      <vt:lpstr>Introduction – Git under the hood</vt:lpstr>
      <vt:lpstr>Introduction – Git under the hood</vt:lpstr>
      <vt:lpstr>Introduction – Git under the hood</vt:lpstr>
      <vt:lpstr> Working with Git</vt:lpstr>
      <vt:lpstr>Working with Git – The Basics</vt:lpstr>
      <vt:lpstr>Working with Git – Collaborating</vt:lpstr>
      <vt:lpstr>Working with Git – Advanced</vt:lpstr>
      <vt:lpstr> Caffeine Break</vt:lpstr>
      <vt:lpstr>Working with Git – Merging</vt:lpstr>
      <vt:lpstr>Working with Git – (Standard) merge</vt:lpstr>
      <vt:lpstr>Working with Git – (Standard) merge</vt:lpstr>
      <vt:lpstr>Working with Git – Fast forward merge</vt:lpstr>
      <vt:lpstr>Working with Git – Fast forward merge</vt:lpstr>
      <vt:lpstr>Working with Git – Squash &amp; merge</vt:lpstr>
      <vt:lpstr>Working with Git – Squash &amp; merge</vt:lpstr>
      <vt:lpstr>Working with Git – Rebase &amp; merge</vt:lpstr>
      <vt:lpstr>Working with Git – Rebase &amp; merge</vt:lpstr>
      <vt:lpstr>Working with Git – Merge conflicts</vt:lpstr>
      <vt:lpstr>Working with Git – Merge conflicts</vt:lpstr>
      <vt:lpstr>Working with Git – Merge conflict types</vt:lpstr>
      <vt:lpstr>Working with Git – Merge conflicts</vt:lpstr>
      <vt:lpstr>Working with Git – Best merge strategy?</vt:lpstr>
      <vt:lpstr> Workflows</vt:lpstr>
      <vt:lpstr>Workflows – What…?</vt:lpstr>
      <vt:lpstr>Workflows – Branches…</vt:lpstr>
      <vt:lpstr>Workflows – Branching strategy…</vt:lpstr>
      <vt:lpstr>Workflows – Which one?</vt:lpstr>
      <vt:lpstr>Workflows – Centralized workflow</vt:lpstr>
      <vt:lpstr>Workflows – Centralized workflow</vt:lpstr>
      <vt:lpstr>Workflows – Feature-based development</vt:lpstr>
      <vt:lpstr>Workflows – Gitflow</vt:lpstr>
      <vt:lpstr>Workflows – GitLab/GitHub flow</vt:lpstr>
      <vt:lpstr>Workflows – Trunk-based development</vt:lpstr>
      <vt:lpstr>Workflows – Trunk-based development</vt:lpstr>
      <vt:lpstr>Workflows – Scaled trunk-based development</vt:lpstr>
      <vt:lpstr>Workflows – Scaled trunk-based development</vt:lpstr>
      <vt:lpstr>Workflows – Best workflow?</vt:lpstr>
      <vt:lpstr>Workflows – Successful workflow!</vt:lpstr>
      <vt:lpstr>Questions?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Kickstart Workshop TDD</dc:title>
  <dc:creator>Niels | Rebel:it</dc:creator>
  <cp:lastModifiedBy>Niels | Rebel:it</cp:lastModifiedBy>
  <cp:revision>39</cp:revision>
  <dcterms:created xsi:type="dcterms:W3CDTF">2022-11-03T11:32:28Z</dcterms:created>
  <dcterms:modified xsi:type="dcterms:W3CDTF">2023-06-06T08:35:18Z</dcterms:modified>
</cp:coreProperties>
</file>