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1" r:id="rId5"/>
    <p:sldId id="260" r:id="rId6"/>
    <p:sldId id="259" r:id="rId7"/>
    <p:sldId id="258" r:id="rId8"/>
    <p:sldId id="262" r:id="rId9"/>
    <p:sldId id="263" r:id="rId10"/>
    <p:sldId id="265" r:id="rId11"/>
    <p:sldId id="275" r:id="rId12"/>
    <p:sldId id="276" r:id="rId13"/>
    <p:sldId id="277" r:id="rId14"/>
    <p:sldId id="268" r:id="rId15"/>
    <p:sldId id="269" r:id="rId16"/>
    <p:sldId id="271" r:id="rId17"/>
    <p:sldId id="266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November 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975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November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6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November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8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November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5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November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November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November 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0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November 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58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November 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9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November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9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November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0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November 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6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ddmanifesto.com/exercis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1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D77E52-A20C-71FC-8D31-9A5B9E14D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757" y="2013154"/>
            <a:ext cx="4695243" cy="1917923"/>
          </a:xfrm>
        </p:spPr>
        <p:txBody>
          <a:bodyPr anchor="b">
            <a:normAutofit fontScale="90000"/>
          </a:bodyPr>
          <a:lstStyle/>
          <a:p>
            <a:br>
              <a:rPr lang="en-GB" sz="4800" i="1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sz="4800" b="1" i="1" dirty="0">
                <a:latin typeface="Roboto" panose="02000000000000000000" pitchFamily="2" charset="0"/>
                <a:ea typeface="Roboto" panose="02000000000000000000" pitchFamily="2" charset="0"/>
              </a:rPr>
              <a:t>Kickstart</a:t>
            </a:r>
            <a:br>
              <a:rPr lang="en-GB" sz="4800" i="1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sz="4800" dirty="0">
                <a:latin typeface="Roboto" panose="02000000000000000000" pitchFamily="2" charset="0"/>
                <a:ea typeface="Roboto" panose="02000000000000000000" pitchFamily="2" charset="0"/>
              </a:rPr>
              <a:t>Workshop TDD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D4418665-42B6-D6C5-807F-BDA3F4DC5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18668" y="604880"/>
            <a:ext cx="5037191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85613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1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D77E52-A20C-71FC-8D31-9A5B9E14D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757" y="2013154"/>
            <a:ext cx="4695243" cy="1917923"/>
          </a:xfrm>
        </p:spPr>
        <p:txBody>
          <a:bodyPr anchor="b">
            <a:normAutofit/>
          </a:bodyPr>
          <a:lstStyle/>
          <a:p>
            <a:br>
              <a:rPr lang="en-GB" sz="4800" i="1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sz="4800" dirty="0">
                <a:latin typeface="Roboto" panose="02000000000000000000" pitchFamily="2" charset="0"/>
                <a:ea typeface="Roboto" panose="02000000000000000000" pitchFamily="2" charset="0"/>
              </a:rPr>
              <a:t>Theory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D4418665-42B6-D6C5-807F-BDA3F4DC5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18668" y="604880"/>
            <a:ext cx="5037191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266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E7E3-2159-C553-1F9D-F577BA46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Theory – A clean test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FCB6-232C-1ACF-BF68-58F490A2D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A master craftsman (e.g. carpenter) finishes any part of a product with the same care as the front.</a:t>
            </a:r>
          </a:p>
          <a:p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Software engineering is also about craftmanship where we should </a:t>
            </a:r>
            <a:r>
              <a:rPr lang="en-GB" sz="2400" b="1" dirty="0">
                <a:latin typeface="Roboto" panose="02000000000000000000" pitchFamily="2" charset="0"/>
                <a:ea typeface="Roboto" panose="02000000000000000000" pitchFamily="2" charset="0"/>
              </a:rPr>
              <a:t>write all parts of the software with equal care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, whether it is production or test code.</a:t>
            </a:r>
          </a:p>
          <a:p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A clean test reads as a story.</a:t>
            </a:r>
          </a:p>
          <a:p>
            <a:pPr marL="0" indent="0">
              <a:buNone/>
            </a:pPr>
            <a:endParaRPr lang="en-GB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GB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GB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31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E7E3-2159-C553-1F9D-F577BA46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Theory – A clean test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FCB6-232C-1ACF-BF68-58F490A2D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8"/>
            <a:ext cx="5545137" cy="5327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Characteristics of a clean test:</a:t>
            </a:r>
          </a:p>
          <a:p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Descriptive test name</a:t>
            </a:r>
          </a:p>
          <a:p>
            <a:pPr lvl="1"/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</a:rPr>
              <a:t>GivenWhenThen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</a:rPr>
              <a:t> naming convention</a:t>
            </a:r>
          </a:p>
          <a:p>
            <a:pPr lvl="1"/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</a:rPr>
              <a:t>ShouldWhen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</a:rPr>
              <a:t> naming convention</a:t>
            </a:r>
            <a:endParaRPr lang="en-GB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Meaningful </a:t>
            </a: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namings</a:t>
            </a:r>
            <a:endParaRPr lang="en-GB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Structured with the triple A pattern</a:t>
            </a:r>
            <a:b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</a:rPr>
              <a:t>Arrange-Act-Assert</a:t>
            </a:r>
            <a:endParaRPr lang="en-GB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GB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224A51-B581-8948-3BE2-F8089ECDCF57}"/>
              </a:ext>
            </a:extLst>
          </p:cNvPr>
          <p:cNvSpPr txBox="1">
            <a:spLocks/>
          </p:cNvSpPr>
          <p:nvPr/>
        </p:nvSpPr>
        <p:spPr>
          <a:xfrm>
            <a:off x="6096000" y="2113198"/>
            <a:ext cx="5545137" cy="3979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GB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667997-D05B-A272-1DE8-01F708A92DA1}"/>
              </a:ext>
            </a:extLst>
          </p:cNvPr>
          <p:cNvSpPr txBox="1">
            <a:spLocks/>
          </p:cNvSpPr>
          <p:nvPr/>
        </p:nvSpPr>
        <p:spPr>
          <a:xfrm>
            <a:off x="6096000" y="2113198"/>
            <a:ext cx="5545137" cy="358835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Follows the F.I.R.S.T. principle</a:t>
            </a:r>
          </a:p>
          <a:p>
            <a:pPr lvl="1"/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</a:rPr>
              <a:t>Fast</a:t>
            </a:r>
          </a:p>
          <a:p>
            <a:pPr lvl="1"/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</a:rPr>
              <a:t>Independent</a:t>
            </a:r>
          </a:p>
          <a:p>
            <a:pPr lvl="1"/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</a:rPr>
              <a:t>Repeatable</a:t>
            </a:r>
          </a:p>
          <a:p>
            <a:pPr lvl="1"/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</a:rPr>
              <a:t>Self-validating</a:t>
            </a:r>
          </a:p>
          <a:p>
            <a:pPr lvl="1"/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</a:rPr>
              <a:t>Thorough</a:t>
            </a:r>
          </a:p>
          <a:p>
            <a:pPr lvl="1"/>
            <a:endParaRPr lang="en-GB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77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E7E3-2159-C553-1F9D-F577BA46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Theory – F.I.R.S.T. principle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FCB6-232C-1ACF-BF68-58F490A2D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113197"/>
            <a:ext cx="11497703" cy="5193037"/>
          </a:xfrm>
        </p:spPr>
        <p:txBody>
          <a:bodyPr>
            <a:normAutofit/>
          </a:bodyPr>
          <a:lstStyle/>
          <a:p>
            <a:r>
              <a:rPr lang="en-GB" sz="2200" dirty="0">
                <a:latin typeface="Roboto" panose="02000000000000000000" pitchFamily="2" charset="0"/>
                <a:ea typeface="Roboto" panose="02000000000000000000" pitchFamily="2" charset="0"/>
              </a:rPr>
              <a:t>Fast </a:t>
            </a:r>
            <a:br>
              <a:rPr lang="en-GB" sz="22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test should be fast and efficient. As the application grows, we will have more and more tests. Therefore, running the as fast as possible is essential. </a:t>
            </a:r>
            <a:endParaRPr lang="en-GB" sz="1200" dirty="0">
              <a:solidFill>
                <a:schemeClr val="bg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sz="2200" dirty="0">
                <a:latin typeface="Roboto" panose="02000000000000000000" pitchFamily="2" charset="0"/>
                <a:ea typeface="Roboto" panose="02000000000000000000" pitchFamily="2" charset="0"/>
              </a:rPr>
              <a:t>Independent</a:t>
            </a:r>
            <a:br>
              <a:rPr lang="en-GB" sz="22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test should not depend on the state of any other tests or on external services. It should be standalone to be able to execute it individually and efficiently.</a:t>
            </a:r>
            <a:endParaRPr lang="en-GB" sz="2200" dirty="0">
              <a:solidFill>
                <a:schemeClr val="bg1">
                  <a:lumMod val="65000"/>
                  <a:lumOff val="35000"/>
                  <a:alpha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sz="2200" dirty="0">
                <a:latin typeface="Roboto" panose="02000000000000000000" pitchFamily="2" charset="0"/>
                <a:ea typeface="Roboto" panose="02000000000000000000" pitchFamily="2" charset="0"/>
              </a:rPr>
              <a:t>Repeatable</a:t>
            </a:r>
            <a:br>
              <a:rPr lang="en-GB" sz="22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test should be repeatable in any environment. Each test should set up its own data and should not depend on any external factors to run its test. A clean test should be deterministic that always results in the same tests succeeding.</a:t>
            </a:r>
            <a:endParaRPr lang="en-GB" sz="2200" dirty="0">
              <a:solidFill>
                <a:schemeClr val="bg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sz="2200" dirty="0">
                <a:latin typeface="Roboto" panose="02000000000000000000" pitchFamily="2" charset="0"/>
                <a:ea typeface="Roboto" panose="02000000000000000000" pitchFamily="2" charset="0"/>
              </a:rPr>
              <a:t>Self-validating</a:t>
            </a:r>
            <a:br>
              <a:rPr lang="en-GB" sz="22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300" dirty="0">
                <a:solidFill>
                  <a:schemeClr val="bg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test should validate itself whether the test execution is passed or failed. The self-validating test can avoid the need to do an evaluation manually by us.</a:t>
            </a:r>
            <a:endParaRPr lang="en-GB" sz="2200" dirty="0">
              <a:solidFill>
                <a:schemeClr val="bg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sz="2200" dirty="0">
                <a:latin typeface="Roboto" panose="02000000000000000000" pitchFamily="2" charset="0"/>
                <a:ea typeface="Roboto" panose="02000000000000000000" pitchFamily="2" charset="0"/>
              </a:rPr>
              <a:t>Thorough </a:t>
            </a:r>
            <a:br>
              <a:rPr lang="en-GB" sz="22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sz="1300" dirty="0">
                <a:solidFill>
                  <a:schemeClr val="bg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tests we write s</a:t>
            </a:r>
            <a:r>
              <a:rPr lang="en-US" sz="13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houldcover</a:t>
            </a:r>
            <a:r>
              <a:rPr lang="en-US" sz="1300" dirty="0">
                <a:solidFill>
                  <a:schemeClr val="bg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all happy paths, should cover edge/corner/boundary cases, should cover negative test </a:t>
            </a:r>
            <a:r>
              <a:rPr lang="en-US" sz="13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cases,should</a:t>
            </a:r>
            <a:r>
              <a:rPr lang="en-US" sz="1300" dirty="0">
                <a:solidFill>
                  <a:schemeClr val="bg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cover security and illegal issues.</a:t>
            </a:r>
            <a:endParaRPr lang="en-GB" sz="1300" dirty="0">
              <a:solidFill>
                <a:schemeClr val="bg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GB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667997-D05B-A272-1DE8-01F708A92DA1}"/>
              </a:ext>
            </a:extLst>
          </p:cNvPr>
          <p:cNvSpPr txBox="1">
            <a:spLocks/>
          </p:cNvSpPr>
          <p:nvPr/>
        </p:nvSpPr>
        <p:spPr>
          <a:xfrm>
            <a:off x="6096000" y="2113198"/>
            <a:ext cx="5545137" cy="358835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43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E7E3-2159-C553-1F9D-F577BA46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Theory – Three laws of TDD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FCB6-232C-1ACF-BF68-58F490A2D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The fundamentals of TDD consist of three main rules: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You are not allowed to write any </a:t>
            </a:r>
            <a:r>
              <a:rPr lang="en-GB" b="1" u="sng" dirty="0">
                <a:latin typeface="Roboto" panose="02000000000000000000" pitchFamily="2" charset="0"/>
                <a:ea typeface="Roboto" panose="02000000000000000000" pitchFamily="2" charset="0"/>
              </a:rPr>
              <a:t>production code</a:t>
            </a:r>
            <a:r>
              <a:rPr lang="en-GB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unless it is to make a failing unit test pass.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You are not allowed to write any more of a unit test than is sufficient to fail.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You are not allowed to write any more production code than is sufficient to pass the one failing unit test.</a:t>
            </a:r>
          </a:p>
          <a:p>
            <a:pPr marL="457200" lvl="1" indent="0">
              <a:buNone/>
            </a:pPr>
            <a:endParaRPr lang="en-GB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TDD is all about </a:t>
            </a:r>
            <a:r>
              <a:rPr lang="en-GB" sz="2400" b="1" dirty="0">
                <a:latin typeface="Roboto" panose="02000000000000000000" pitchFamily="2" charset="0"/>
                <a:ea typeface="Roboto" panose="02000000000000000000" pitchFamily="2" charset="0"/>
              </a:rPr>
              <a:t>frequency of feedback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. It forces us to apply baby steps.</a:t>
            </a:r>
            <a:endParaRPr lang="en-GB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GB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GB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106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E7E3-2159-C553-1F9D-F577BA46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4"/>
            <a:ext cx="11091600" cy="2731807"/>
          </a:xfrm>
        </p:spPr>
        <p:txBody>
          <a:bodyPr/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Theory – Red-Green-Refactor cycle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986CAF-D43F-A004-B9DA-74E9D44EC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75" y="1538384"/>
            <a:ext cx="7975529" cy="531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25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FCB6-232C-1ACF-BF68-58F490A2D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GB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3638766-0147-0D13-EEE4-E1C7D12A0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0"/>
            <a:ext cx="8934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404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1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D77E52-A20C-71FC-8D31-9A5B9E14D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757" y="2013154"/>
            <a:ext cx="4695243" cy="1917923"/>
          </a:xfrm>
        </p:spPr>
        <p:txBody>
          <a:bodyPr anchor="b">
            <a:normAutofit/>
          </a:bodyPr>
          <a:lstStyle/>
          <a:p>
            <a:br>
              <a:rPr lang="en-GB" sz="4800" i="1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sz="4800" dirty="0">
                <a:latin typeface="Roboto" panose="02000000000000000000" pitchFamily="2" charset="0"/>
                <a:ea typeface="Roboto" panose="02000000000000000000" pitchFamily="2" charset="0"/>
              </a:rPr>
              <a:t>Katas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D4418665-42B6-D6C5-807F-BDA3F4DC5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18668" y="604880"/>
            <a:ext cx="5037191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D97C19-3705-027E-6285-F2F8A97826E8}"/>
              </a:ext>
            </a:extLst>
          </p:cNvPr>
          <p:cNvSpPr txBox="1"/>
          <p:nvPr/>
        </p:nvSpPr>
        <p:spPr>
          <a:xfrm>
            <a:off x="1356924" y="394380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BDB5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Greatness comes from practicing.</a:t>
            </a:r>
            <a:endParaRPr lang="en-US" sz="1400" i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297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E7E3-2159-C553-1F9D-F577BA46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Kata 1 – </a:t>
            </a:r>
            <a:r>
              <a:rPr lang="en-GB" dirty="0" err="1">
                <a:latin typeface="Roboto" panose="02000000000000000000" pitchFamily="2" charset="0"/>
                <a:ea typeface="Roboto" panose="02000000000000000000" pitchFamily="2" charset="0"/>
              </a:rPr>
              <a:t>FizzBuzz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 (20 min)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0DCEC5-F223-6423-44F7-245787EF5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izzBuzz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is one of the most famous coding exercises for beginners.</a:t>
            </a:r>
          </a:p>
          <a:p>
            <a:pPr marL="0" indent="0">
              <a:buNone/>
            </a:pP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Requirements: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Write a “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FizzBuzz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” method that accepts a number as input and returns it as a string.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For multiples of three return “Fizz” instead of the number.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For the multiples of five return “Buzz”.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For numbers that are multiples of both three and five return “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FizzBuzz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”.</a:t>
            </a:r>
            <a:endParaRPr lang="en-GB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403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E7E3-2159-C553-1F9D-F577BA46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Kata 2 – String calculator (40 min)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0DCEC5-F223-6423-44F7-245787EF5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74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Create a simple calculator that takes a string and returns an integer.</a:t>
            </a:r>
          </a:p>
          <a:p>
            <a:pPr marL="0" indent="0">
              <a:buNone/>
            </a:pP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Requirements: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The method can take up to two numbers, separated by commas, and will return their sum as a result.</a:t>
            </a:r>
            <a:b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So the inputs can be: “”, “1”, “1,2”. And for an empty string, it will return 0.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Allow the add method to handle an unknown number of arguments.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Allow the add method to handle newlines as separators, instead of commas.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Add validation to not to allow a separator at the end.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Allow the add method to handle different delimiters.</a:t>
            </a:r>
          </a:p>
          <a:p>
            <a:pPr lvl="2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To change the delimiter, the beginning of the input will contain a separate line that looks like this:  //[delimiter]\n[numbers]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Numbers bigger than 1000 should be ignored, so adding 2 + 1001 = 2</a:t>
            </a:r>
          </a:p>
        </p:txBody>
      </p:sp>
    </p:spTree>
    <p:extLst>
      <p:ext uri="{BB962C8B-B14F-4D97-AF65-F5344CB8AC3E}">
        <p14:creationId xmlns:p14="http://schemas.microsoft.com/office/powerpoint/2010/main" val="316044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E750-EBDF-D386-AFAE-361F44E0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Agenda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9E8F-A9D4-37EE-154E-28EF1ABFB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Introduction – What is TDD?</a:t>
            </a:r>
          </a:p>
          <a:p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Theory - </a:t>
            </a:r>
          </a:p>
          <a:p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Katas - Let’s code!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57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1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D77E52-A20C-71FC-8D31-9A5B9E14D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757" y="2013154"/>
            <a:ext cx="4695243" cy="1917923"/>
          </a:xfrm>
        </p:spPr>
        <p:txBody>
          <a:bodyPr anchor="b">
            <a:normAutofit/>
          </a:bodyPr>
          <a:lstStyle/>
          <a:p>
            <a:br>
              <a:rPr lang="en-GB" sz="4800" i="1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sz="4800" dirty="0">
                <a:latin typeface="Roboto" panose="02000000000000000000" pitchFamily="2" charset="0"/>
                <a:ea typeface="Roboto" panose="02000000000000000000" pitchFamily="2" charset="0"/>
              </a:rPr>
              <a:t>Thank you!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D4418665-42B6-D6C5-807F-BDA3F4DC5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18668" y="604880"/>
            <a:ext cx="5037191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D97C19-3705-027E-6285-F2F8A97826E8}"/>
              </a:ext>
            </a:extLst>
          </p:cNvPr>
          <p:cNvSpPr txBox="1"/>
          <p:nvPr/>
        </p:nvSpPr>
        <p:spPr>
          <a:xfrm>
            <a:off x="1400757" y="3931077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BDB5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Content of the presentation is used from the TDD manifesto.</a:t>
            </a:r>
          </a:p>
          <a:p>
            <a:r>
              <a:rPr lang="en-US" sz="1400" i="1" dirty="0">
                <a:solidFill>
                  <a:srgbClr val="BDB5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more exercises can be found there.</a:t>
            </a:r>
            <a:endParaRPr lang="en-US" sz="1400" b="0" i="1" dirty="0">
              <a:solidFill>
                <a:srgbClr val="BDB5A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400" i="1" dirty="0">
              <a:solidFill>
                <a:srgbClr val="BDB5A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400" dirty="0">
                <a:solidFill>
                  <a:srgbClr val="BDB5AA"/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http://www.tddmanifesto.com/</a:t>
            </a:r>
            <a:endParaRPr lang="en-US" sz="1400" dirty="0">
              <a:solidFill>
                <a:srgbClr val="BDB5A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60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1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D77E52-A20C-71FC-8D31-9A5B9E14D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757" y="2013154"/>
            <a:ext cx="4695243" cy="1917923"/>
          </a:xfrm>
        </p:spPr>
        <p:txBody>
          <a:bodyPr anchor="b">
            <a:normAutofit/>
          </a:bodyPr>
          <a:lstStyle/>
          <a:p>
            <a:br>
              <a:rPr lang="en-GB" sz="4800" i="1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sz="4800" dirty="0"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D4418665-42B6-D6C5-807F-BDA3F4DC5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18668" y="604880"/>
            <a:ext cx="5037191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2679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E7E3-2159-C553-1F9D-F577BA46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Introduction – What is TDD?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FCB6-232C-1ACF-BF68-58F490A2D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TDD             </a:t>
            </a:r>
          </a:p>
          <a:p>
            <a:pPr marL="0" indent="0">
              <a:buNone/>
            </a:pP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		=                     </a:t>
            </a:r>
          </a:p>
          <a:p>
            <a:pPr marL="0" indent="0">
              <a:buNone/>
            </a:pP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			Test Driven Development                      </a:t>
            </a:r>
          </a:p>
          <a:p>
            <a:pPr marL="0" indent="0">
              <a:buNone/>
            </a:pP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								=</a:t>
            </a:r>
          </a:p>
          <a:p>
            <a:pPr marL="0" indent="0">
              <a:buNone/>
            </a:pP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										Test technique</a:t>
            </a:r>
            <a:endParaRPr lang="en-GB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GB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49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E7E3-2159-C553-1F9D-F577BA46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Introduction – What is TDD?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FCB6-232C-1ACF-BF68-58F490A2D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TDD is …</a:t>
            </a:r>
          </a:p>
          <a:p>
            <a:pPr lvl="1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NOT a testing strategy</a:t>
            </a:r>
          </a:p>
          <a:p>
            <a:pPr lvl="1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NOT a design principle</a:t>
            </a:r>
          </a:p>
          <a:p>
            <a:pPr lvl="1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NOT for UX testing</a:t>
            </a:r>
          </a:p>
          <a:p>
            <a:pPr lvl="1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NOT for performance testing</a:t>
            </a:r>
          </a:p>
          <a:p>
            <a:pPr lvl="1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NOT for solving people problems</a:t>
            </a:r>
          </a:p>
        </p:txBody>
      </p:sp>
    </p:spTree>
    <p:extLst>
      <p:ext uri="{BB962C8B-B14F-4D97-AF65-F5344CB8AC3E}">
        <p14:creationId xmlns:p14="http://schemas.microsoft.com/office/powerpoint/2010/main" val="326776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E7E3-2159-C553-1F9D-F577BA46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Introduction – Values of TDD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FCB6-232C-1ACF-BF68-58F490A2D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Values of TDD</a:t>
            </a:r>
          </a:p>
          <a:p>
            <a:pPr lvl="1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Baby steps </a:t>
            </a:r>
            <a:r>
              <a:rPr lang="en-US" sz="1200" dirty="0">
                <a:solidFill>
                  <a:schemeClr val="bg1">
                    <a:lumMod val="65000"/>
                    <a:lumOff val="3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instead of large-scale changes</a:t>
            </a:r>
            <a:endParaRPr lang="en-US" dirty="0">
              <a:solidFill>
                <a:schemeClr val="bg1">
                  <a:lumMod val="65000"/>
                  <a:lumOff val="35000"/>
                  <a:alpha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Continuous refactoring </a:t>
            </a:r>
            <a:r>
              <a:rPr lang="en-US" sz="1200" dirty="0">
                <a:solidFill>
                  <a:schemeClr val="bg1">
                    <a:lumMod val="65000"/>
                    <a:lumOff val="3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instead of late quality improvements</a:t>
            </a:r>
            <a:endParaRPr lang="en-US" dirty="0">
              <a:solidFill>
                <a:schemeClr val="bg1">
                  <a:lumMod val="65000"/>
                  <a:lumOff val="35000"/>
                  <a:alpha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Evolutionary design </a:t>
            </a:r>
            <a:r>
              <a:rPr lang="en-US" sz="1200" dirty="0">
                <a:solidFill>
                  <a:schemeClr val="bg1">
                    <a:lumMod val="65000"/>
                    <a:lumOff val="3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instead of big design up front</a:t>
            </a:r>
            <a:endParaRPr lang="en-US" dirty="0">
              <a:solidFill>
                <a:schemeClr val="bg1">
                  <a:lumMod val="65000"/>
                  <a:lumOff val="35000"/>
                  <a:alpha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Executable documentation </a:t>
            </a:r>
            <a:r>
              <a:rPr lang="en-US" sz="1200" dirty="0">
                <a:solidFill>
                  <a:schemeClr val="bg1">
                    <a:lumMod val="65000"/>
                    <a:lumOff val="3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instead of static documents</a:t>
            </a:r>
            <a:endParaRPr lang="en-US" dirty="0">
              <a:solidFill>
                <a:schemeClr val="bg1">
                  <a:lumMod val="65000"/>
                  <a:lumOff val="35000"/>
                  <a:alpha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Minimalist code </a:t>
            </a:r>
            <a:r>
              <a:rPr lang="en-US" sz="1200" dirty="0">
                <a:solidFill>
                  <a:schemeClr val="bg1">
                    <a:lumMod val="65000"/>
                    <a:lumOff val="35000"/>
                    <a:alpha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instead of a gold-plated solution</a:t>
            </a:r>
            <a:endParaRPr lang="en-US" dirty="0">
              <a:solidFill>
                <a:schemeClr val="bg1">
                  <a:lumMod val="65000"/>
                  <a:lumOff val="35000"/>
                  <a:alpha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88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E7E3-2159-C553-1F9D-F577BA46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Introduction – Why TDD?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FCB6-232C-1ACF-BF68-58F490A2D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Why tests first?</a:t>
            </a:r>
          </a:p>
          <a:p>
            <a:pPr lvl="1"/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</a:rPr>
              <a:t>If we want to trust our code, we need to be able to trust our tests.</a:t>
            </a:r>
          </a:p>
          <a:p>
            <a:pPr lvl="1"/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</a:rPr>
              <a:t>If we want to trust our tests, we need to be able to see them failing.</a:t>
            </a:r>
          </a:p>
          <a:p>
            <a:pPr lvl="1"/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</a:rPr>
              <a:t>If we never see our tests fail, we don’t know if our tests are actually testing the right things.</a:t>
            </a:r>
          </a:p>
          <a:p>
            <a:endParaRPr lang="en-GB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GB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81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E7E3-2159-C553-1F9D-F577BA46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Introduction – Essence of TDD?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FCB6-232C-1ACF-BF68-58F490A2D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It will force us to:</a:t>
            </a:r>
          </a:p>
          <a:p>
            <a:pPr lvl="1"/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</a:rPr>
              <a:t>Work in short cycles</a:t>
            </a:r>
          </a:p>
          <a:p>
            <a:pPr lvl="1"/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</a:rPr>
              <a:t>Write tested code</a:t>
            </a:r>
          </a:p>
          <a:p>
            <a:pPr lvl="1"/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</a:rPr>
              <a:t>Do continuous refactoring</a:t>
            </a:r>
          </a:p>
          <a:p>
            <a:pPr lvl="1"/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</a:rPr>
              <a:t>Continuously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</a:rPr>
              <a:t>analyze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</a:rPr>
              <a:t> the requirements (hypotheses)</a:t>
            </a:r>
          </a:p>
          <a:p>
            <a:pPr lvl="1"/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</a:rPr>
              <a:t>Producing minimalist and not-gold-plated code</a:t>
            </a:r>
            <a:endParaRPr lang="en-GB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GB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14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E7E3-2159-C553-1F9D-F577BA46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Introduction – When TDD?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FCB6-232C-1ACF-BF68-58F490A2D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We can’t use TDD when:</a:t>
            </a:r>
          </a:p>
          <a:p>
            <a:pPr lvl="1"/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</a:rPr>
              <a:t>We don’t have clear expectations of the code we are about to implement</a:t>
            </a:r>
          </a:p>
          <a:p>
            <a:pPr lvl="1"/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</a:rPr>
              <a:t>Testing does not make sense or does not bring any benefit</a:t>
            </a:r>
          </a:p>
          <a:p>
            <a:pPr lvl="1"/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</a:rPr>
              <a:t>The tests run very slow, allowing only long feedback loops</a:t>
            </a:r>
          </a:p>
          <a:p>
            <a:pPr lvl="1"/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</a:rPr>
              <a:t>The design requires visual verification such as UI layout or UX concerns</a:t>
            </a:r>
            <a:endParaRPr lang="en-GB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657979-8C92-ADD6-702A-1A714214DBFB}"/>
              </a:ext>
            </a:extLst>
          </p:cNvPr>
          <p:cNvSpPr txBox="1">
            <a:spLocks/>
          </p:cNvSpPr>
          <p:nvPr/>
        </p:nvSpPr>
        <p:spPr>
          <a:xfrm>
            <a:off x="2454967" y="5518404"/>
            <a:ext cx="9303142" cy="71426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latin typeface="Roboto" panose="02000000000000000000" pitchFamily="2" charset="0"/>
                <a:ea typeface="Roboto" panose="02000000000000000000" pitchFamily="2" charset="0"/>
              </a:rPr>
              <a:t>But when TDD then? 		</a:t>
            </a:r>
            <a:r>
              <a:rPr lang="en-GB" sz="2200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 	Any other case if you feel like it! </a:t>
            </a:r>
            <a:endParaRPr lang="en-GB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76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984</Words>
  <Application>Microsoft Office PowerPoint</Application>
  <PresentationFormat>Widescreen</PresentationFormat>
  <Paragraphs>105</Paragraphs>
  <Slides>20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Roboto</vt:lpstr>
      <vt:lpstr>Sitka Heading</vt:lpstr>
      <vt:lpstr>Source Sans Pro</vt:lpstr>
      <vt:lpstr>3DFloatVTI</vt:lpstr>
      <vt:lpstr> Kickstart Workshop TDD</vt:lpstr>
      <vt:lpstr>Agenda</vt:lpstr>
      <vt:lpstr> Introduction</vt:lpstr>
      <vt:lpstr>Introduction – What is TDD?</vt:lpstr>
      <vt:lpstr>Introduction – What is TDD?</vt:lpstr>
      <vt:lpstr>Introduction – Values of TDD</vt:lpstr>
      <vt:lpstr>Introduction – Why TDD?</vt:lpstr>
      <vt:lpstr>Introduction – Essence of TDD?</vt:lpstr>
      <vt:lpstr>Introduction – When TDD?</vt:lpstr>
      <vt:lpstr> Theory</vt:lpstr>
      <vt:lpstr>Theory – A clean test</vt:lpstr>
      <vt:lpstr>Theory – A clean test</vt:lpstr>
      <vt:lpstr>Theory – F.I.R.S.T. principle</vt:lpstr>
      <vt:lpstr>Theory – Three laws of TDD</vt:lpstr>
      <vt:lpstr>Theory – Red-Green-Refactor cycle</vt:lpstr>
      <vt:lpstr>PowerPoint Presentation</vt:lpstr>
      <vt:lpstr> Katas</vt:lpstr>
      <vt:lpstr>Kata 1 – FizzBuzz (20 min)</vt:lpstr>
      <vt:lpstr>Kata 2 – String calculator (40 min)</vt:lpstr>
      <vt:lpstr>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Kickstart Workshop TDD</dc:title>
  <dc:creator>Niels | Rebel:it</dc:creator>
  <cp:lastModifiedBy>Niels | Rebel:it</cp:lastModifiedBy>
  <cp:revision>11</cp:revision>
  <dcterms:created xsi:type="dcterms:W3CDTF">2022-11-03T11:32:28Z</dcterms:created>
  <dcterms:modified xsi:type="dcterms:W3CDTF">2022-11-03T14:30:31Z</dcterms:modified>
</cp:coreProperties>
</file>