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59" r:id="rId5"/>
    <p:sldId id="278" r:id="rId6"/>
    <p:sldId id="266" r:id="rId7"/>
    <p:sldId id="277" r:id="rId8"/>
    <p:sldId id="285" r:id="rId9"/>
    <p:sldId id="262" r:id="rId10"/>
    <p:sldId id="279" r:id="rId11"/>
    <p:sldId id="263" r:id="rId12"/>
    <p:sldId id="289" r:id="rId13"/>
    <p:sldId id="283" r:id="rId14"/>
    <p:sldId id="288" r:id="rId15"/>
    <p:sldId id="287" r:id="rId16"/>
    <p:sldId id="282" r:id="rId17"/>
    <p:sldId id="265" r:id="rId18"/>
    <p:sldId id="290" r:id="rId19"/>
    <p:sldId id="261" r:id="rId20"/>
    <p:sldId id="276" r:id="rId21"/>
    <p:sldId id="269" r:id="rId22"/>
    <p:sldId id="270" r:id="rId23"/>
    <p:sldId id="271" r:id="rId24"/>
    <p:sldId id="272" r:id="rId25"/>
    <p:sldId id="273" r:id="rId26"/>
    <p:sldId id="274" r:id="rId27"/>
    <p:sldId id="275"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F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DA1E60-96CC-4D57-B659-4F7DDC7B0A12}" type="datetimeFigureOut">
              <a:rPr lang="en-US" smtClean="0"/>
              <a:pPr/>
              <a:t>11/18/2011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F4A67-D3C6-4DCB-95AD-16F826144D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F4A67-D3C6-4DCB-95AD-16F826144D1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16" name="Slide Number Placeholder 15"/>
          <p:cNvSpPr>
            <a:spLocks noGrp="1"/>
          </p:cNvSpPr>
          <p:nvPr>
            <p:ph type="sldNum" sz="quarter" idx="11"/>
          </p:nvPr>
        </p:nvSpPr>
        <p:spPr/>
        <p:txBody>
          <a:bodyPr/>
          <a:lstStyle/>
          <a:p>
            <a:fld id="{6896E69D-6758-453F-B02F-25295315C104}"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6E69D-6758-453F-B02F-25295315C1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6E69D-6758-453F-B02F-25295315C1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0044B70-1E17-4AB1-87D4-947B72914488}" type="datetimeFigureOut">
              <a:rPr lang="en-US" smtClean="0"/>
              <a:pPr/>
              <a:t>11/18/2011</a:t>
            </a:fld>
            <a:endParaRPr lang="en-US"/>
          </a:p>
        </p:txBody>
      </p:sp>
      <p:sp>
        <p:nvSpPr>
          <p:cNvPr id="15" name="Slide Number Placeholder 14"/>
          <p:cNvSpPr>
            <a:spLocks noGrp="1"/>
          </p:cNvSpPr>
          <p:nvPr>
            <p:ph type="sldNum" sz="quarter" idx="15"/>
          </p:nvPr>
        </p:nvSpPr>
        <p:spPr/>
        <p:txBody>
          <a:bodyPr/>
          <a:lstStyle>
            <a:lvl1pPr algn="ctr">
              <a:defRPr/>
            </a:lvl1pPr>
          </a:lstStyle>
          <a:p>
            <a:fld id="{6896E69D-6758-453F-B02F-25295315C104}"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6E69D-6758-453F-B02F-25295315C104}"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6E69D-6758-453F-B02F-25295315C10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896E69D-6758-453F-B02F-25295315C104}"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6E69D-6758-453F-B02F-25295315C10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96E69D-6758-453F-B02F-25295315C1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0044B70-1E17-4AB1-87D4-947B72914488}" type="datetimeFigureOut">
              <a:rPr lang="en-US" smtClean="0"/>
              <a:pPr/>
              <a:t>11/18/2011</a:t>
            </a:fld>
            <a:endParaRPr lang="en-US"/>
          </a:p>
        </p:txBody>
      </p:sp>
      <p:sp>
        <p:nvSpPr>
          <p:cNvPr id="9" name="Slide Number Placeholder 8"/>
          <p:cNvSpPr>
            <a:spLocks noGrp="1"/>
          </p:cNvSpPr>
          <p:nvPr>
            <p:ph type="sldNum" sz="quarter" idx="15"/>
          </p:nvPr>
        </p:nvSpPr>
        <p:spPr/>
        <p:txBody>
          <a:bodyPr/>
          <a:lstStyle/>
          <a:p>
            <a:fld id="{6896E69D-6758-453F-B02F-25295315C104}"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0044B70-1E17-4AB1-87D4-947B72914488}" type="datetimeFigureOut">
              <a:rPr lang="en-US" smtClean="0"/>
              <a:pPr/>
              <a:t>11/18/2011</a:t>
            </a:fld>
            <a:endParaRPr lang="en-US"/>
          </a:p>
        </p:txBody>
      </p:sp>
      <p:sp>
        <p:nvSpPr>
          <p:cNvPr id="9" name="Slide Number Placeholder 8"/>
          <p:cNvSpPr>
            <a:spLocks noGrp="1"/>
          </p:cNvSpPr>
          <p:nvPr>
            <p:ph type="sldNum" sz="quarter" idx="11"/>
          </p:nvPr>
        </p:nvSpPr>
        <p:spPr/>
        <p:txBody>
          <a:bodyPr/>
          <a:lstStyle/>
          <a:p>
            <a:fld id="{6896E69D-6758-453F-B02F-25295315C104}"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0044B70-1E17-4AB1-87D4-947B72914488}" type="datetimeFigureOut">
              <a:rPr lang="en-US" smtClean="0"/>
              <a:pPr/>
              <a:t>11/18/2011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896E69D-6758-453F-B02F-25295315C104}"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k_Ghetto_enl.jpg"/>
          <p:cNvPicPr>
            <a:picLocks noChangeAspect="1"/>
          </p:cNvPicPr>
          <p:nvPr/>
        </p:nvPicPr>
        <p:blipFill>
          <a:blip r:embed="rId2" cstate="print"/>
          <a:stretch>
            <a:fillRect/>
          </a:stretch>
        </p:blipFill>
        <p:spPr>
          <a:xfrm>
            <a:off x="609600" y="381000"/>
            <a:ext cx="7928120" cy="6178550"/>
          </a:xfrm>
          <a:prstGeom prst="rect">
            <a:avLst/>
          </a:prstGeom>
        </p:spPr>
      </p:pic>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a:xfrm>
            <a:off x="457200" y="381000"/>
            <a:ext cx="8305800" cy="914400"/>
          </a:xfrm>
          <a:effectLst/>
        </p:spPr>
        <p:txBody>
          <a:bodyPr/>
          <a:lstStyle/>
          <a:p>
            <a:r>
              <a:rPr lang="en-US" dirty="0" smtClean="0">
                <a:ln w="3200">
                  <a:solidFill>
                    <a:schemeClr val="bg1">
                      <a:alpha val="25000"/>
                    </a:schemeClr>
                  </a:solidFill>
                  <a:prstDash val="solid"/>
                  <a:round/>
                </a:ln>
                <a:solidFill>
                  <a:srgbClr val="C00000"/>
                </a:solidFill>
                <a:effectLst>
                  <a:innerShdw blurRad="63500" dist="50800" dir="13500000">
                    <a:prstClr val="black">
                      <a:alpha val="50000"/>
                    </a:prstClr>
                  </a:innerShdw>
                </a:effectLst>
              </a:rPr>
              <a:t>Is the </a:t>
            </a:r>
            <a:r>
              <a:rPr lang="en-US" dirty="0" err="1" smtClean="0">
                <a:ln w="3200">
                  <a:solidFill>
                    <a:schemeClr val="bg1">
                      <a:alpha val="25000"/>
                    </a:schemeClr>
                  </a:solidFill>
                  <a:prstDash val="solid"/>
                  <a:round/>
                </a:ln>
                <a:solidFill>
                  <a:srgbClr val="C00000"/>
                </a:solidFill>
                <a:effectLst>
                  <a:innerShdw blurRad="63500" dist="50800" dir="13500000">
                    <a:prstClr val="black">
                      <a:alpha val="50000"/>
                    </a:prstClr>
                  </a:innerShdw>
                </a:effectLst>
              </a:rPr>
              <a:t>Sho’ah</a:t>
            </a:r>
            <a:r>
              <a:rPr lang="en-US" dirty="0" smtClean="0">
                <a:ln w="3200">
                  <a:solidFill>
                    <a:schemeClr val="bg1">
                      <a:alpha val="25000"/>
                    </a:schemeClr>
                  </a:solidFill>
                  <a:prstDash val="solid"/>
                  <a:round/>
                </a:ln>
                <a:solidFill>
                  <a:srgbClr val="C00000"/>
                </a:solidFill>
                <a:effectLst>
                  <a:innerShdw blurRad="63500" dist="50800" dir="13500000">
                    <a:prstClr val="black">
                      <a:alpha val="50000"/>
                    </a:prstClr>
                  </a:innerShdw>
                </a:effectLst>
              </a:rPr>
              <a:t> Unique?</a:t>
            </a:r>
            <a:endParaRPr lang="en-US" dirty="0">
              <a:ln w="3200">
                <a:solidFill>
                  <a:schemeClr val="bg1">
                    <a:alpha val="25000"/>
                  </a:schemeClr>
                </a:solidFill>
                <a:prstDash val="solid"/>
                <a:round/>
              </a:ln>
              <a:solidFill>
                <a:srgbClr val="C00000"/>
              </a:solidFill>
              <a:effectLst>
                <a:innerShdw blurRad="63500" dist="50800" dir="13500000">
                  <a:prstClr val="black">
                    <a:alpha val="50000"/>
                  </a:prst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00000"/>
                </a:solidFill>
              </a:rPr>
              <a:t>Numerical Uniqueness?</a:t>
            </a:r>
            <a:r>
              <a:rPr lang="en-US" dirty="0" smtClean="0"/>
              <a:t/>
            </a:r>
            <a:br>
              <a:rPr lang="en-US" dirty="0" smtClean="0"/>
            </a:br>
            <a:endParaRPr lang="en-US" dirty="0"/>
          </a:p>
        </p:txBody>
      </p:sp>
      <p:sp>
        <p:nvSpPr>
          <p:cNvPr id="4" name="Content Placeholder 3"/>
          <p:cNvSpPr>
            <a:spLocks noGrp="1"/>
          </p:cNvSpPr>
          <p:nvPr>
            <p:ph sz="half" idx="1"/>
          </p:nvPr>
        </p:nvSpPr>
        <p:spPr/>
        <p:txBody>
          <a:bodyPr>
            <a:normAutofit fontScale="92500" lnSpcReduction="20000"/>
          </a:bodyPr>
          <a:lstStyle/>
          <a:p>
            <a:r>
              <a:rPr lang="en-US" dirty="0" smtClean="0"/>
              <a:t>Chinese Genocide by Mao </a:t>
            </a:r>
            <a:r>
              <a:rPr lang="en-US" dirty="0" err="1" smtClean="0"/>
              <a:t>Tse</a:t>
            </a:r>
            <a:r>
              <a:rPr lang="en-US" dirty="0" smtClean="0"/>
              <a:t>-Tung (1950-69)– </a:t>
            </a:r>
            <a:r>
              <a:rPr lang="en-US" dirty="0" smtClean="0">
                <a:solidFill>
                  <a:schemeClr val="accent3">
                    <a:lumMod val="60000"/>
                    <a:lumOff val="40000"/>
                  </a:schemeClr>
                </a:solidFill>
              </a:rPr>
              <a:t>49,000,000-78,000,000</a:t>
            </a:r>
          </a:p>
          <a:p>
            <a:r>
              <a:rPr lang="en-US" dirty="0" smtClean="0"/>
              <a:t>Russian Genocide by Josef Stalin’s Purges and Famines (1932-39) – </a:t>
            </a:r>
            <a:r>
              <a:rPr lang="en-US" dirty="0" smtClean="0">
                <a:solidFill>
                  <a:schemeClr val="accent3">
                    <a:lumMod val="60000"/>
                    <a:lumOff val="40000"/>
                  </a:schemeClr>
                </a:solidFill>
              </a:rPr>
              <a:t>23,000,000</a:t>
            </a:r>
          </a:p>
          <a:p>
            <a:r>
              <a:rPr lang="en-US" dirty="0" smtClean="0"/>
              <a:t>Belgian Congo Genocide by Leopold II (1886-1908) – </a:t>
            </a:r>
            <a:r>
              <a:rPr lang="en-US" dirty="0" smtClean="0">
                <a:solidFill>
                  <a:schemeClr val="accent3">
                    <a:lumMod val="60000"/>
                    <a:lumOff val="40000"/>
                  </a:schemeClr>
                </a:solidFill>
              </a:rPr>
              <a:t>10,000,000</a:t>
            </a:r>
          </a:p>
          <a:p>
            <a:r>
              <a:rPr lang="en-US" dirty="0" smtClean="0"/>
              <a:t>Rwanda Genocide by Jean </a:t>
            </a:r>
            <a:r>
              <a:rPr lang="en-US" dirty="0" err="1" smtClean="0"/>
              <a:t>Kambanda</a:t>
            </a:r>
            <a:r>
              <a:rPr lang="en-US" dirty="0" smtClean="0"/>
              <a:t> </a:t>
            </a:r>
            <a:r>
              <a:rPr lang="en-US" dirty="0" smtClean="0"/>
              <a:t>(1994</a:t>
            </a:r>
            <a:r>
              <a:rPr lang="en-US" dirty="0" smtClean="0"/>
              <a:t>) – </a:t>
            </a:r>
            <a:r>
              <a:rPr lang="en-US" dirty="0" smtClean="0">
                <a:solidFill>
                  <a:schemeClr val="accent3">
                    <a:lumMod val="60000"/>
                    <a:lumOff val="40000"/>
                  </a:schemeClr>
                </a:solidFill>
              </a:rPr>
              <a:t>800,000</a:t>
            </a:r>
          </a:p>
          <a:p>
            <a:pPr lvl="1">
              <a:buNone/>
            </a:pPr>
            <a:endParaRPr lang="en-US" sz="1000" dirty="0" smtClean="0"/>
          </a:p>
          <a:p>
            <a:pPr lvl="1">
              <a:buNone/>
            </a:pPr>
            <a:endParaRPr lang="en-US" sz="1000" dirty="0" smtClean="0"/>
          </a:p>
          <a:p>
            <a:pPr lvl="1">
              <a:buNone/>
            </a:pPr>
            <a:endParaRPr lang="en-US" sz="1000" dirty="0" smtClean="0"/>
          </a:p>
          <a:p>
            <a:pPr lvl="1">
              <a:buNone/>
            </a:pPr>
            <a:r>
              <a:rPr lang="en-US" sz="1000" dirty="0" smtClean="0"/>
              <a:t>The Genocide Education Project</a:t>
            </a:r>
            <a:endParaRPr lang="en-US" sz="1000" dirty="0"/>
          </a:p>
        </p:txBody>
      </p:sp>
      <p:pic>
        <p:nvPicPr>
          <p:cNvPr id="6" name="Content Placeholder 5" descr="Rwanda-genocide-anniversary.jpg"/>
          <p:cNvPicPr>
            <a:picLocks noGrp="1" noChangeAspect="1"/>
          </p:cNvPicPr>
          <p:nvPr>
            <p:ph sz="half" idx="2"/>
          </p:nvPr>
        </p:nvPicPr>
        <p:blipFill>
          <a:blip r:embed="rId2" cstate="print"/>
          <a:stretch>
            <a:fillRect/>
          </a:stretch>
        </p:blipFill>
        <p:spPr>
          <a:xfrm>
            <a:off x="4648200" y="2296643"/>
            <a:ext cx="4059238" cy="302671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00000"/>
                </a:solidFill>
              </a:rPr>
              <a:t>Cultural Uniqueness?</a:t>
            </a:r>
            <a:r>
              <a:rPr lang="en-US" dirty="0" smtClean="0"/>
              <a:t/>
            </a:r>
            <a:br>
              <a:rPr lang="en-US" dirty="0" smtClean="0"/>
            </a:br>
            <a:endParaRPr lang="en-US" dirty="0"/>
          </a:p>
        </p:txBody>
      </p:sp>
      <p:sp>
        <p:nvSpPr>
          <p:cNvPr id="4" name="Content Placeholder 3"/>
          <p:cNvSpPr>
            <a:spLocks noGrp="1"/>
          </p:cNvSpPr>
          <p:nvPr>
            <p:ph sz="half" idx="1"/>
          </p:nvPr>
        </p:nvSpPr>
        <p:spPr/>
        <p:txBody>
          <a:bodyPr>
            <a:normAutofit fontScale="92500" lnSpcReduction="20000"/>
          </a:bodyPr>
          <a:lstStyle/>
          <a:p>
            <a:pPr marL="0" lvl="2" indent="-274320">
              <a:spcBef>
                <a:spcPts val="600"/>
              </a:spcBef>
              <a:buClr>
                <a:schemeClr val="accent2"/>
              </a:buClr>
              <a:buNone/>
            </a:pPr>
            <a:r>
              <a:rPr lang="en-US" sz="2800" dirty="0" smtClean="0"/>
              <a:t>This argument holds that the </a:t>
            </a:r>
            <a:r>
              <a:rPr lang="en-US" sz="2800" dirty="0" err="1" smtClean="0"/>
              <a:t>Sho’ah</a:t>
            </a:r>
            <a:r>
              <a:rPr lang="en-US" sz="2800" dirty="0" smtClean="0"/>
              <a:t> was a unique form of German genocide that occurred because of a unique form of “</a:t>
            </a:r>
            <a:r>
              <a:rPr lang="en-US" sz="2800" dirty="0" err="1" smtClean="0"/>
              <a:t>eliminationist</a:t>
            </a:r>
            <a:r>
              <a:rPr lang="en-US" sz="2800" dirty="0" smtClean="0"/>
              <a:t> </a:t>
            </a:r>
            <a:r>
              <a:rPr lang="en-US" sz="2800" dirty="0" err="1" smtClean="0"/>
              <a:t>antisemitism</a:t>
            </a:r>
            <a:r>
              <a:rPr lang="en-US" sz="2800" dirty="0" smtClean="0"/>
              <a:t>” that shaped German identity.</a:t>
            </a:r>
          </a:p>
          <a:p>
            <a:pPr marL="0" lvl="2" indent="-274320">
              <a:spcBef>
                <a:spcPts val="600"/>
              </a:spcBef>
              <a:buClr>
                <a:schemeClr val="accent2"/>
              </a:buClr>
              <a:buNone/>
            </a:pPr>
            <a:endParaRPr lang="en-US" sz="2800" dirty="0" smtClean="0"/>
          </a:p>
          <a:p>
            <a:pPr marL="0" lvl="2" indent="-274320">
              <a:spcBef>
                <a:spcPts val="600"/>
              </a:spcBef>
              <a:buClr>
                <a:schemeClr val="accent2"/>
              </a:buClr>
              <a:buNone/>
            </a:pPr>
            <a:endParaRPr lang="en-US" sz="2800" dirty="0" smtClean="0"/>
          </a:p>
          <a:p>
            <a:pPr marL="0" lvl="2" indent="-274320">
              <a:spcBef>
                <a:spcPts val="600"/>
              </a:spcBef>
              <a:buClr>
                <a:schemeClr val="accent2"/>
              </a:buClr>
              <a:buNone/>
            </a:pPr>
            <a:endParaRPr lang="en-US" sz="2800" dirty="0" smtClean="0"/>
          </a:p>
          <a:p>
            <a:pPr marL="0">
              <a:buNone/>
            </a:pPr>
            <a:r>
              <a:rPr lang="en-US" sz="2400" dirty="0" smtClean="0"/>
              <a:t>Scholars holding this view: </a:t>
            </a:r>
            <a:r>
              <a:rPr lang="en-US" sz="2400" dirty="0" smtClean="0">
                <a:solidFill>
                  <a:schemeClr val="accent3">
                    <a:lumMod val="60000"/>
                    <a:lumOff val="40000"/>
                  </a:schemeClr>
                </a:solidFill>
              </a:rPr>
              <a:t>Daniel </a:t>
            </a:r>
            <a:r>
              <a:rPr lang="en-US" sz="2400" dirty="0" err="1" smtClean="0">
                <a:solidFill>
                  <a:schemeClr val="accent3">
                    <a:lumMod val="60000"/>
                    <a:lumOff val="40000"/>
                  </a:schemeClr>
                </a:solidFill>
              </a:rPr>
              <a:t>Goldhagen</a:t>
            </a:r>
            <a:endParaRPr lang="en-US" dirty="0">
              <a:solidFill>
                <a:schemeClr val="accent3">
                  <a:lumMod val="60000"/>
                  <a:lumOff val="40000"/>
                </a:schemeClr>
              </a:solidFill>
            </a:endParaRPr>
          </a:p>
        </p:txBody>
      </p:sp>
      <p:pic>
        <p:nvPicPr>
          <p:cNvPr id="6" name="Content Placeholder 5" descr="heinrich-himmler-saluting.jpg"/>
          <p:cNvPicPr>
            <a:picLocks noGrp="1" noChangeAspect="1"/>
          </p:cNvPicPr>
          <p:nvPr>
            <p:ph sz="half" idx="2"/>
          </p:nvPr>
        </p:nvPicPr>
        <p:blipFill>
          <a:blip r:embed="rId2" cstate="print"/>
          <a:stretch>
            <a:fillRect/>
          </a:stretch>
        </p:blipFill>
        <p:spPr>
          <a:xfrm>
            <a:off x="4648200" y="2282711"/>
            <a:ext cx="4059238" cy="305457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Jedwabne</a:t>
            </a:r>
            <a:r>
              <a:rPr lang="en-US" dirty="0" smtClean="0">
                <a:solidFill>
                  <a:srgbClr val="C00000"/>
                </a:solidFill>
              </a:rPr>
              <a:t> Massacre</a:t>
            </a:r>
            <a:endParaRPr lang="en-US" dirty="0">
              <a:solidFill>
                <a:srgbClr val="C00000"/>
              </a:solidFill>
            </a:endParaRPr>
          </a:p>
        </p:txBody>
      </p:sp>
      <p:sp>
        <p:nvSpPr>
          <p:cNvPr id="3" name="Content Placeholder 2"/>
          <p:cNvSpPr>
            <a:spLocks noGrp="1"/>
          </p:cNvSpPr>
          <p:nvPr>
            <p:ph sz="half" idx="1"/>
          </p:nvPr>
        </p:nvSpPr>
        <p:spPr/>
        <p:txBody>
          <a:bodyPr/>
          <a:lstStyle/>
          <a:p>
            <a:pPr marL="0">
              <a:buNone/>
            </a:pPr>
            <a:r>
              <a:rPr lang="en-US" dirty="0" smtClean="0"/>
              <a:t>On July 10, 1941 the inhabitants of the small town of </a:t>
            </a:r>
            <a:r>
              <a:rPr lang="en-US" dirty="0" err="1" smtClean="0"/>
              <a:t>Jedwabne</a:t>
            </a:r>
            <a:r>
              <a:rPr lang="en-US" dirty="0" smtClean="0"/>
              <a:t>, Poland murdered 1,600 of their Jewish neighbors prior to the arrival of Nazi occupiers.</a:t>
            </a:r>
          </a:p>
          <a:p>
            <a:pPr marL="0">
              <a:buNone/>
            </a:pPr>
            <a:endParaRPr lang="en-US" dirty="0" smtClean="0"/>
          </a:p>
          <a:p>
            <a:pPr marL="0">
              <a:buNone/>
            </a:pPr>
            <a:endParaRPr lang="en-US" dirty="0" smtClean="0"/>
          </a:p>
          <a:p>
            <a:pPr marL="0">
              <a:buNone/>
            </a:pPr>
            <a:r>
              <a:rPr lang="en-US" sz="900" dirty="0" smtClean="0"/>
              <a:t>Gross, Jan. </a:t>
            </a:r>
            <a:r>
              <a:rPr lang="en-US" sz="900" i="1" dirty="0" smtClean="0"/>
              <a:t>Neighbors. </a:t>
            </a:r>
            <a:r>
              <a:rPr lang="en-US" sz="900" dirty="0" smtClean="0"/>
              <a:t>New York: Penguin Books, 2002.</a:t>
            </a:r>
            <a:endParaRPr lang="en-US" sz="900" dirty="0"/>
          </a:p>
        </p:txBody>
      </p:sp>
      <p:pic>
        <p:nvPicPr>
          <p:cNvPr id="5" name="Content Placeholder 4" descr="220px-Jedwabne_Z-pomnik.jpg"/>
          <p:cNvPicPr>
            <a:picLocks noGrp="1" noChangeAspect="1"/>
          </p:cNvPicPr>
          <p:nvPr>
            <p:ph sz="half" idx="2"/>
          </p:nvPr>
        </p:nvPicPr>
        <p:blipFill>
          <a:blip r:embed="rId2" cstate="print"/>
          <a:stretch>
            <a:fillRect/>
          </a:stretch>
        </p:blipFill>
        <p:spPr>
          <a:xfrm>
            <a:off x="5280819" y="1949450"/>
            <a:ext cx="2794000" cy="37211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Political Uniqueness</a:t>
            </a:r>
            <a:endParaRPr lang="en-US" dirty="0">
              <a:solidFill>
                <a:srgbClr val="C00000"/>
              </a:solidFill>
            </a:endParaRPr>
          </a:p>
        </p:txBody>
      </p:sp>
      <p:sp>
        <p:nvSpPr>
          <p:cNvPr id="3" name="Rectangle 2"/>
          <p:cNvSpPr/>
          <p:nvPr/>
        </p:nvSpPr>
        <p:spPr>
          <a:xfrm>
            <a:off x="609600" y="1443841"/>
            <a:ext cx="7620000" cy="3970318"/>
          </a:xfrm>
          <a:prstGeom prst="rect">
            <a:avLst/>
          </a:prstGeom>
        </p:spPr>
        <p:txBody>
          <a:bodyPr wrap="square">
            <a:spAutoFit/>
          </a:bodyPr>
          <a:lstStyle/>
          <a:p>
            <a:r>
              <a:rPr lang="en-US" sz="2800" dirty="0" smtClean="0"/>
              <a:t>This argument holds that the </a:t>
            </a:r>
            <a:r>
              <a:rPr lang="en-US" sz="2800" dirty="0" err="1" smtClean="0"/>
              <a:t>Sho’ah</a:t>
            </a:r>
            <a:r>
              <a:rPr lang="en-US" sz="2800" dirty="0" smtClean="0"/>
              <a:t> is </a:t>
            </a:r>
            <a:r>
              <a:rPr lang="en-US" sz="2800" i="1" dirty="0" smtClean="0"/>
              <a:t>politically unique </a:t>
            </a:r>
            <a:r>
              <a:rPr lang="en-US" sz="2800" dirty="0" smtClean="0"/>
              <a:t>because no political state had ever officially backed, sanctioned, and facilitated, as a matter of intentional principle and official policy, to physically annihilate every person belonging to a particular group of people.</a:t>
            </a:r>
          </a:p>
          <a:p>
            <a:endParaRPr lang="en-US" sz="2800" dirty="0" smtClean="0"/>
          </a:p>
          <a:p>
            <a:r>
              <a:rPr lang="en-US" sz="2800" dirty="0" smtClean="0"/>
              <a:t>Scholars holding this view: </a:t>
            </a:r>
            <a:r>
              <a:rPr lang="en-US" sz="2800" dirty="0" err="1" smtClean="0">
                <a:solidFill>
                  <a:schemeClr val="accent3">
                    <a:lumMod val="60000"/>
                    <a:lumOff val="40000"/>
                  </a:schemeClr>
                </a:solidFill>
              </a:rPr>
              <a:t>Eberhard</a:t>
            </a:r>
            <a:r>
              <a:rPr lang="en-US" sz="2800" dirty="0" smtClean="0">
                <a:solidFill>
                  <a:schemeClr val="accent3">
                    <a:lumMod val="60000"/>
                    <a:lumOff val="40000"/>
                  </a:schemeClr>
                </a:solidFill>
              </a:rPr>
              <a:t> </a:t>
            </a:r>
            <a:r>
              <a:rPr lang="en-US" sz="2800" dirty="0" err="1" smtClean="0">
                <a:solidFill>
                  <a:schemeClr val="accent3">
                    <a:lumMod val="60000"/>
                    <a:lumOff val="40000"/>
                  </a:schemeClr>
                </a:solidFill>
              </a:rPr>
              <a:t>Jäckel</a:t>
            </a:r>
            <a:r>
              <a:rPr lang="en-US" sz="2800" dirty="0" smtClean="0">
                <a:solidFill>
                  <a:schemeClr val="accent3">
                    <a:lumMod val="60000"/>
                    <a:lumOff val="40000"/>
                  </a:schemeClr>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Armenian Genocide</a:t>
            </a:r>
            <a:endParaRPr lang="en-US" dirty="0">
              <a:solidFill>
                <a:srgbClr val="C00000"/>
              </a:solidFill>
            </a:endParaRPr>
          </a:p>
        </p:txBody>
      </p:sp>
      <p:sp>
        <p:nvSpPr>
          <p:cNvPr id="3" name="Content Placeholder 2"/>
          <p:cNvSpPr>
            <a:spLocks noGrp="1"/>
          </p:cNvSpPr>
          <p:nvPr>
            <p:ph sz="half" idx="1"/>
          </p:nvPr>
        </p:nvSpPr>
        <p:spPr/>
        <p:txBody>
          <a:bodyPr>
            <a:noAutofit/>
          </a:bodyPr>
          <a:lstStyle/>
          <a:p>
            <a:pPr marL="0">
              <a:buNone/>
            </a:pPr>
            <a:r>
              <a:rPr lang="en-US" sz="1400" dirty="0" smtClean="0"/>
              <a:t>It is estimated that one and a half million Armenians perished between 1915 and 1923. There were an estimated two million Armenians living in the Ottoman Empire on the eve of W.W.I. Well over a million were deported in 1915. Hundreds of thousands were butchered outright. Many others died of starvation, exhaustion, and epidemics which </a:t>
            </a:r>
            <a:r>
              <a:rPr lang="en-US" sz="1400" dirty="0" smtClean="0"/>
              <a:t>ravaged </a:t>
            </a:r>
            <a:r>
              <a:rPr lang="en-US" sz="1400" dirty="0" smtClean="0"/>
              <a:t>the concentration </a:t>
            </a:r>
            <a:r>
              <a:rPr lang="en-US" sz="1400" dirty="0" smtClean="0"/>
              <a:t>camps... In </a:t>
            </a:r>
            <a:r>
              <a:rPr lang="en-US" sz="1400" dirty="0" smtClean="0"/>
              <a:t>1918, however, the Young Turk regime took the war into the Caucasus, where approximately 1,800,000 Armenians lived under Russian dominion. Ottoman forces advancing through East Armenia and Azerbaijan here too engaged in systematic massacres. The expulsions and massacres carried by the Nationalist Turks between 1920 and 1922 added tens of thousands of more victims. By 1923 the entire landmass of Asia Minor and historic West Armenia had been expunged of its Armenian population. The destruction of the Armenian communities in this part of the world was total</a:t>
            </a:r>
            <a:r>
              <a:rPr lang="en-US" sz="1400" dirty="0" smtClean="0"/>
              <a:t>.</a:t>
            </a:r>
          </a:p>
          <a:p>
            <a:pPr marL="0">
              <a:buNone/>
            </a:pPr>
            <a:r>
              <a:rPr lang="en-US" sz="800" dirty="0" smtClean="0">
                <a:solidFill>
                  <a:schemeClr val="accent3">
                    <a:lumMod val="60000"/>
                    <a:lumOff val="40000"/>
                  </a:schemeClr>
                </a:solidFill>
              </a:rPr>
              <a:t>From Armenian National Institute armenian-genocide.org </a:t>
            </a:r>
            <a:endParaRPr lang="en-US" sz="800" dirty="0">
              <a:solidFill>
                <a:schemeClr val="accent3">
                  <a:lumMod val="60000"/>
                  <a:lumOff val="40000"/>
                </a:schemeClr>
              </a:solidFill>
            </a:endParaRPr>
          </a:p>
        </p:txBody>
      </p:sp>
      <p:pic>
        <p:nvPicPr>
          <p:cNvPr id="7" name="Content Placeholder 6" descr="210px-NY_Times_Armenian_genocide.jpg"/>
          <p:cNvPicPr>
            <a:picLocks noGrp="1" noChangeAspect="1"/>
          </p:cNvPicPr>
          <p:nvPr>
            <p:ph sz="half" idx="2"/>
          </p:nvPr>
        </p:nvPicPr>
        <p:blipFill>
          <a:blip r:embed="rId2" cstate="print"/>
          <a:stretch>
            <a:fillRect/>
          </a:stretch>
        </p:blipFill>
        <p:spPr>
          <a:xfrm>
            <a:off x="5344319" y="1898650"/>
            <a:ext cx="2667000" cy="38227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Rwandan Genocide</a:t>
            </a:r>
            <a:endParaRPr lang="en-US" dirty="0">
              <a:solidFill>
                <a:srgbClr val="C00000"/>
              </a:solidFill>
            </a:endParaRPr>
          </a:p>
        </p:txBody>
      </p:sp>
      <p:sp>
        <p:nvSpPr>
          <p:cNvPr id="3" name="Content Placeholder 2"/>
          <p:cNvSpPr>
            <a:spLocks noGrp="1"/>
          </p:cNvSpPr>
          <p:nvPr>
            <p:ph sz="half" idx="1"/>
          </p:nvPr>
        </p:nvSpPr>
        <p:spPr/>
        <p:txBody>
          <a:bodyPr>
            <a:normAutofit/>
          </a:bodyPr>
          <a:lstStyle/>
          <a:p>
            <a:pPr marL="0">
              <a:buNone/>
            </a:pPr>
            <a:r>
              <a:rPr lang="en-US" sz="2000" dirty="0" smtClean="0"/>
              <a:t>In 1994, Rwanda's population of 7 million was composed of three ethnic groups: Hutu (approximately 85%), Tutsi (14%) and </a:t>
            </a:r>
            <a:r>
              <a:rPr lang="en-US" sz="2000" dirty="0" err="1" smtClean="0"/>
              <a:t>Twa</a:t>
            </a:r>
            <a:r>
              <a:rPr lang="en-US" sz="2000" dirty="0" smtClean="0"/>
              <a:t> (1%). Between April and July 1994, at least 500,000 Tutsi were killed when a Hutu extremist-led government launched a plan to murder the country's entire Tutsi minority and any others who opposed the government's policies</a:t>
            </a:r>
            <a:r>
              <a:rPr lang="en-US" sz="2000" dirty="0" smtClean="0"/>
              <a:t>.</a:t>
            </a:r>
          </a:p>
          <a:p>
            <a:pPr>
              <a:buNone/>
            </a:pPr>
            <a:endParaRPr lang="en-US" dirty="0" smtClean="0"/>
          </a:p>
          <a:p>
            <a:pPr>
              <a:buNone/>
            </a:pPr>
            <a:r>
              <a:rPr lang="en-US" sz="800" dirty="0" smtClean="0">
                <a:solidFill>
                  <a:schemeClr val="accent3">
                    <a:lumMod val="60000"/>
                    <a:lumOff val="40000"/>
                  </a:schemeClr>
                </a:solidFill>
              </a:rPr>
              <a:t>From “Overview Rwanda,” United States Holocaust Memorial Museum website.</a:t>
            </a:r>
            <a:endParaRPr lang="en-US" sz="800" dirty="0">
              <a:solidFill>
                <a:schemeClr val="accent3">
                  <a:lumMod val="60000"/>
                  <a:lumOff val="40000"/>
                </a:schemeClr>
              </a:solidFill>
            </a:endParaRPr>
          </a:p>
        </p:txBody>
      </p:sp>
      <p:pic>
        <p:nvPicPr>
          <p:cNvPr id="5" name="Content Placeholder 4" descr="rwandan-genocide.jpg"/>
          <p:cNvPicPr>
            <a:picLocks noGrp="1" noChangeAspect="1"/>
          </p:cNvPicPr>
          <p:nvPr>
            <p:ph sz="half" idx="2"/>
          </p:nvPr>
        </p:nvPicPr>
        <p:blipFill>
          <a:blip r:embed="rId2" cstate="print"/>
          <a:stretch>
            <a:fillRect/>
          </a:stretch>
        </p:blipFill>
        <p:spPr>
          <a:xfrm>
            <a:off x="4648200" y="2411328"/>
            <a:ext cx="4059238" cy="279734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Historical Uniqueness</a:t>
            </a:r>
            <a:endParaRPr lang="en-US" dirty="0">
              <a:solidFill>
                <a:srgbClr val="C00000"/>
              </a:solidFill>
            </a:endParaRPr>
          </a:p>
        </p:txBody>
      </p:sp>
      <p:sp>
        <p:nvSpPr>
          <p:cNvPr id="3" name="Rectangle 2"/>
          <p:cNvSpPr/>
          <p:nvPr/>
        </p:nvSpPr>
        <p:spPr>
          <a:xfrm>
            <a:off x="762000" y="1828800"/>
            <a:ext cx="7162800" cy="3970318"/>
          </a:xfrm>
          <a:prstGeom prst="rect">
            <a:avLst/>
          </a:prstGeom>
        </p:spPr>
        <p:txBody>
          <a:bodyPr wrap="square">
            <a:spAutoFit/>
          </a:bodyPr>
          <a:lstStyle/>
          <a:p>
            <a:r>
              <a:rPr lang="en-US" sz="2800" dirty="0" smtClean="0"/>
              <a:t>This argument holds that the </a:t>
            </a:r>
            <a:r>
              <a:rPr lang="en-US" sz="2800" dirty="0" err="1" smtClean="0"/>
              <a:t>Sho’ah</a:t>
            </a:r>
            <a:r>
              <a:rPr lang="en-US" sz="2800" dirty="0" smtClean="0"/>
              <a:t> is a unique</a:t>
            </a:r>
            <a:r>
              <a:rPr lang="en-US" sz="2800" i="1" dirty="0" smtClean="0"/>
              <a:t> </a:t>
            </a:r>
            <a:r>
              <a:rPr lang="en-US" sz="2800" dirty="0" smtClean="0"/>
              <a:t>historical event because the totality, scale, scope, intent, lethality, and the means employed were unprecedented in history and uniquely different than all other genocides.</a:t>
            </a:r>
            <a:r>
              <a:rPr lang="en-US" sz="2800" dirty="0" smtClean="0">
                <a:solidFill>
                  <a:schemeClr val="accent3">
                    <a:lumMod val="60000"/>
                    <a:lumOff val="40000"/>
                  </a:schemeClr>
                </a:solidFill>
              </a:rPr>
              <a:t> </a:t>
            </a:r>
          </a:p>
          <a:p>
            <a:endParaRPr lang="en-US" sz="2800" dirty="0" smtClean="0">
              <a:solidFill>
                <a:schemeClr val="accent3">
                  <a:lumMod val="60000"/>
                  <a:lumOff val="40000"/>
                </a:schemeClr>
              </a:solidFill>
            </a:endParaRPr>
          </a:p>
          <a:p>
            <a:r>
              <a:rPr lang="en-US" sz="2800" dirty="0" smtClean="0"/>
              <a:t>Scholars holding this view: </a:t>
            </a:r>
            <a:r>
              <a:rPr lang="en-US" sz="2800" dirty="0" smtClean="0">
                <a:solidFill>
                  <a:schemeClr val="accent3">
                    <a:lumMod val="60000"/>
                    <a:lumOff val="40000"/>
                  </a:schemeClr>
                </a:solidFill>
              </a:rPr>
              <a:t>Christopher Browning, Stephen Katz, </a:t>
            </a:r>
            <a:r>
              <a:rPr lang="en-US" sz="2800" dirty="0" err="1" smtClean="0">
                <a:solidFill>
                  <a:schemeClr val="accent3">
                    <a:lumMod val="60000"/>
                    <a:lumOff val="40000"/>
                  </a:schemeClr>
                </a:solidFill>
              </a:rPr>
              <a:t>Zygmunt</a:t>
            </a:r>
            <a:r>
              <a:rPr lang="en-US" sz="2800" dirty="0" smtClean="0">
                <a:solidFill>
                  <a:schemeClr val="accent3">
                    <a:lumMod val="60000"/>
                    <a:lumOff val="40000"/>
                  </a:schemeClr>
                </a:solidFill>
              </a:rPr>
              <a:t> Bauman, </a:t>
            </a:r>
            <a:r>
              <a:rPr lang="en-US" sz="2800" dirty="0" smtClean="0"/>
              <a:t>and</a:t>
            </a:r>
            <a:r>
              <a:rPr lang="en-US" sz="2800" dirty="0" smtClean="0">
                <a:solidFill>
                  <a:schemeClr val="accent3">
                    <a:lumMod val="60000"/>
                    <a:lumOff val="40000"/>
                  </a:schemeClr>
                </a:solidFill>
              </a:rPr>
              <a:t> </a:t>
            </a:r>
            <a:r>
              <a:rPr lang="en-US" sz="2800" dirty="0" smtClean="0">
                <a:solidFill>
                  <a:schemeClr val="accent3">
                    <a:lumMod val="60000"/>
                    <a:lumOff val="40000"/>
                  </a:schemeClr>
                </a:solidFill>
              </a:rPr>
              <a:t>Deborah </a:t>
            </a:r>
            <a:r>
              <a:rPr lang="en-US" sz="2800" dirty="0" err="1" smtClean="0">
                <a:solidFill>
                  <a:schemeClr val="accent3">
                    <a:lumMod val="60000"/>
                    <a:lumOff val="40000"/>
                  </a:schemeClr>
                </a:solidFill>
              </a:rPr>
              <a:t>Lipstadt</a:t>
            </a:r>
            <a:endParaRPr lang="en-US" sz="2800" dirty="0" smtClean="0">
              <a:solidFill>
                <a:schemeClr val="accent3">
                  <a:lumMod val="60000"/>
                  <a:lumOff val="4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smtClean="0">
                <a:solidFill>
                  <a:srgbClr val="C00000"/>
                </a:solidFill>
              </a:rPr>
              <a:t>The </a:t>
            </a:r>
            <a:r>
              <a:rPr lang="en-US" dirty="0" err="1" smtClean="0">
                <a:solidFill>
                  <a:srgbClr val="C00000"/>
                </a:solidFill>
              </a:rPr>
              <a:t>Sho’ah</a:t>
            </a:r>
            <a:r>
              <a:rPr lang="en-US" dirty="0" smtClean="0">
                <a:solidFill>
                  <a:srgbClr val="C00000"/>
                </a:solidFill>
              </a:rPr>
              <a:t> is Unprecedented</a:t>
            </a:r>
            <a:endParaRPr lang="en-US" dirty="0"/>
          </a:p>
        </p:txBody>
      </p:sp>
      <p:sp>
        <p:nvSpPr>
          <p:cNvPr id="4" name="Content Placeholder 3"/>
          <p:cNvSpPr>
            <a:spLocks noGrp="1"/>
          </p:cNvSpPr>
          <p:nvPr>
            <p:ph sz="half" idx="1"/>
          </p:nvPr>
        </p:nvSpPr>
        <p:spPr/>
        <p:txBody>
          <a:bodyPr>
            <a:normAutofit/>
          </a:bodyPr>
          <a:lstStyle/>
          <a:p>
            <a:pPr marL="0" lvl="1"/>
            <a:r>
              <a:rPr lang="en-US" sz="1700" dirty="0" err="1" smtClean="0">
                <a:solidFill>
                  <a:schemeClr val="accent3">
                    <a:lumMod val="60000"/>
                    <a:lumOff val="40000"/>
                  </a:schemeClr>
                </a:solidFill>
              </a:rPr>
              <a:t>Yehuda</a:t>
            </a:r>
            <a:r>
              <a:rPr lang="en-US" sz="1700" dirty="0" smtClean="0">
                <a:solidFill>
                  <a:schemeClr val="accent3">
                    <a:lumMod val="60000"/>
                    <a:lumOff val="40000"/>
                  </a:schemeClr>
                </a:solidFill>
              </a:rPr>
              <a:t> </a:t>
            </a:r>
            <a:r>
              <a:rPr lang="en-US" sz="1700" dirty="0" smtClean="0">
                <a:solidFill>
                  <a:schemeClr val="accent3">
                    <a:lumMod val="60000"/>
                    <a:lumOff val="40000"/>
                  </a:schemeClr>
                </a:solidFill>
              </a:rPr>
              <a:t>Bauer</a:t>
            </a:r>
            <a:r>
              <a:rPr lang="en-US" sz="1700" dirty="0" smtClean="0">
                <a:solidFill>
                  <a:schemeClr val="tx1"/>
                </a:solidFill>
              </a:rPr>
              <a:t> </a:t>
            </a:r>
            <a:r>
              <a:rPr lang="en-US" sz="1700" dirty="0" smtClean="0">
                <a:solidFill>
                  <a:schemeClr val="tx1"/>
                </a:solidFill>
              </a:rPr>
              <a:t>has </a:t>
            </a:r>
            <a:r>
              <a:rPr lang="en-US" sz="1700" dirty="0" smtClean="0">
                <a:solidFill>
                  <a:schemeClr val="tx1"/>
                </a:solidFill>
              </a:rPr>
              <a:t>argued </a:t>
            </a:r>
            <a:r>
              <a:rPr lang="en-US" sz="1700" dirty="0" smtClean="0">
                <a:solidFill>
                  <a:schemeClr val="tx1"/>
                </a:solidFill>
              </a:rPr>
              <a:t>that while all genocides are unique as historical events, the </a:t>
            </a:r>
            <a:r>
              <a:rPr lang="en-US" sz="1700" dirty="0" err="1" smtClean="0">
                <a:solidFill>
                  <a:schemeClr val="tx1"/>
                </a:solidFill>
              </a:rPr>
              <a:t>Shoah</a:t>
            </a:r>
            <a:r>
              <a:rPr lang="en-US" sz="1700" dirty="0" smtClean="0">
                <a:solidFill>
                  <a:schemeClr val="tx1"/>
                </a:solidFill>
              </a:rPr>
              <a:t> is </a:t>
            </a:r>
            <a:r>
              <a:rPr lang="en-US" sz="1700" i="1" dirty="0" smtClean="0">
                <a:solidFill>
                  <a:schemeClr val="tx1"/>
                </a:solidFill>
              </a:rPr>
              <a:t>unprecedented</a:t>
            </a:r>
            <a:r>
              <a:rPr lang="en-US" sz="1700" dirty="0" smtClean="0">
                <a:solidFill>
                  <a:schemeClr val="tx1"/>
                </a:solidFill>
              </a:rPr>
              <a:t>.</a:t>
            </a:r>
          </a:p>
          <a:p>
            <a:pPr marL="0" lvl="3"/>
            <a:r>
              <a:rPr lang="en-US" sz="1700" dirty="0" smtClean="0"/>
              <a:t>The </a:t>
            </a:r>
            <a:r>
              <a:rPr lang="en-US" sz="1700" dirty="0" smtClean="0"/>
              <a:t>unprecedented character of the </a:t>
            </a:r>
            <a:r>
              <a:rPr lang="en-US" sz="1700" dirty="0" err="1" smtClean="0"/>
              <a:t>Sho’ah</a:t>
            </a:r>
            <a:r>
              <a:rPr lang="en-US" sz="1700" dirty="0" smtClean="0"/>
              <a:t>  rests on the "pseudo-religious" ideological core that motivated the Nazis to attempt to carry out the total physical annihilation of the </a:t>
            </a:r>
            <a:r>
              <a:rPr lang="en-US" sz="1700" dirty="0" smtClean="0"/>
              <a:t>Jews, for which </a:t>
            </a:r>
            <a:r>
              <a:rPr lang="en-US" sz="1700" dirty="0" smtClean="0"/>
              <a:t>the </a:t>
            </a:r>
            <a:r>
              <a:rPr lang="en-US" sz="1700" dirty="0" err="1" smtClean="0"/>
              <a:t>Aremenian</a:t>
            </a:r>
            <a:r>
              <a:rPr lang="en-US" sz="1700" dirty="0" smtClean="0"/>
              <a:t> genocide </a:t>
            </a:r>
            <a:r>
              <a:rPr lang="en-US" sz="1700" dirty="0" smtClean="0"/>
              <a:t>is </a:t>
            </a:r>
            <a:r>
              <a:rPr lang="en-US" sz="1700" dirty="0" smtClean="0"/>
              <a:t>the closest parallel</a:t>
            </a:r>
            <a:r>
              <a:rPr lang="en-US" sz="1700" dirty="0" smtClean="0"/>
              <a:t>.</a:t>
            </a:r>
          </a:p>
          <a:p>
            <a:pPr marL="0" lvl="1"/>
            <a:r>
              <a:rPr lang="en-US" sz="1700" dirty="0" smtClean="0">
                <a:solidFill>
                  <a:schemeClr val="tx1"/>
                </a:solidFill>
              </a:rPr>
              <a:t>A precedent in law provides a principle or rule for interpreting previous cases and deciding future cases</a:t>
            </a:r>
            <a:r>
              <a:rPr lang="en-US" sz="1700" dirty="0" smtClean="0">
                <a:solidFill>
                  <a:schemeClr val="tx1"/>
                </a:solidFill>
              </a:rPr>
              <a:t>.</a:t>
            </a:r>
          </a:p>
          <a:p>
            <a:pPr marL="0" lvl="1"/>
            <a:r>
              <a:rPr lang="en-US" sz="1700" dirty="0" smtClean="0">
                <a:solidFill>
                  <a:schemeClr val="tx1"/>
                </a:solidFill>
              </a:rPr>
              <a:t>The </a:t>
            </a:r>
            <a:r>
              <a:rPr lang="en-US" sz="1700" dirty="0" err="1" smtClean="0">
                <a:solidFill>
                  <a:schemeClr val="tx1"/>
                </a:solidFill>
              </a:rPr>
              <a:t>Sho’ah</a:t>
            </a:r>
            <a:r>
              <a:rPr lang="en-US" sz="1700" dirty="0" smtClean="0">
                <a:solidFill>
                  <a:schemeClr val="tx1"/>
                </a:solidFill>
              </a:rPr>
              <a:t> sets a precedent for the study of past, present, and future genocides.</a:t>
            </a:r>
            <a:endParaRPr lang="en-US" sz="1700" dirty="0" smtClean="0">
              <a:solidFill>
                <a:schemeClr val="tx1"/>
              </a:solidFill>
            </a:endParaRPr>
          </a:p>
          <a:p>
            <a:pPr>
              <a:buNone/>
            </a:pPr>
            <a:endParaRPr lang="en-US" dirty="0"/>
          </a:p>
        </p:txBody>
      </p:sp>
      <p:pic>
        <p:nvPicPr>
          <p:cNvPr id="7" name="Content Placeholder 6" descr="Muselmanner.jpg"/>
          <p:cNvPicPr>
            <a:picLocks noGrp="1" noChangeAspect="1"/>
          </p:cNvPicPr>
          <p:nvPr>
            <p:ph sz="half" idx="2"/>
          </p:nvPr>
        </p:nvPicPr>
        <p:blipFill>
          <a:blip r:embed="rId2" cstate="print"/>
          <a:stretch>
            <a:fillRect/>
          </a:stretch>
        </p:blipFill>
        <p:spPr>
          <a:xfrm>
            <a:off x="4648200" y="2320259"/>
            <a:ext cx="4059238" cy="2979481"/>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smtClean="0">
                <a:solidFill>
                  <a:srgbClr val="C00000"/>
                </a:solidFill>
              </a:rPr>
              <a:t>The </a:t>
            </a:r>
            <a:r>
              <a:rPr lang="en-US" dirty="0" err="1" smtClean="0">
                <a:solidFill>
                  <a:srgbClr val="C00000"/>
                </a:solidFill>
              </a:rPr>
              <a:t>Sho’ah</a:t>
            </a:r>
            <a:r>
              <a:rPr lang="en-US" dirty="0" smtClean="0">
                <a:solidFill>
                  <a:srgbClr val="C00000"/>
                </a:solidFill>
              </a:rPr>
              <a:t> is Paradigmatic</a:t>
            </a:r>
            <a:endParaRPr lang="en-US" dirty="0"/>
          </a:p>
        </p:txBody>
      </p:sp>
      <p:sp>
        <p:nvSpPr>
          <p:cNvPr id="4" name="Content Placeholder 3"/>
          <p:cNvSpPr>
            <a:spLocks noGrp="1"/>
          </p:cNvSpPr>
          <p:nvPr>
            <p:ph sz="half" idx="1"/>
          </p:nvPr>
        </p:nvSpPr>
        <p:spPr/>
        <p:txBody>
          <a:bodyPr>
            <a:normAutofit/>
          </a:bodyPr>
          <a:lstStyle/>
          <a:p>
            <a:pPr marL="0" lvl="3"/>
            <a:r>
              <a:rPr lang="en-US" sz="1700" dirty="0" err="1" smtClean="0">
                <a:solidFill>
                  <a:schemeClr val="accent3">
                    <a:lumMod val="60000"/>
                    <a:lumOff val="40000"/>
                  </a:schemeClr>
                </a:solidFill>
              </a:rPr>
              <a:t>Barel</a:t>
            </a:r>
            <a:r>
              <a:rPr lang="en-US" sz="1700" dirty="0" smtClean="0">
                <a:solidFill>
                  <a:schemeClr val="accent3">
                    <a:lumMod val="60000"/>
                    <a:lumOff val="40000"/>
                  </a:schemeClr>
                </a:solidFill>
              </a:rPr>
              <a:t> Lang</a:t>
            </a:r>
            <a:r>
              <a:rPr lang="en-US" sz="1700" dirty="0" smtClean="0"/>
              <a:t> </a:t>
            </a:r>
            <a:r>
              <a:rPr lang="en-US" sz="1700" dirty="0" smtClean="0"/>
              <a:t>has </a:t>
            </a:r>
            <a:r>
              <a:rPr lang="en-US" sz="1700" dirty="0" smtClean="0"/>
              <a:t>argued that </a:t>
            </a:r>
            <a:r>
              <a:rPr lang="en-US" sz="1700" dirty="0" smtClean="0"/>
              <a:t>the concept of genocide was coined in </a:t>
            </a:r>
            <a:r>
              <a:rPr lang="en-US" sz="1700" dirty="0" err="1" smtClean="0"/>
              <a:t>Sho’ah</a:t>
            </a:r>
            <a:r>
              <a:rPr lang="en-US" sz="1700" dirty="0" smtClean="0"/>
              <a:t> studies, indicating that the </a:t>
            </a:r>
            <a:r>
              <a:rPr lang="en-US" sz="1700" dirty="0" err="1" smtClean="0"/>
              <a:t>Sho’ah</a:t>
            </a:r>
            <a:r>
              <a:rPr lang="en-US" sz="1700" dirty="0" smtClean="0"/>
              <a:t> was the most comprehensive and explicit act of genocide and is therefore paradigmatic of all other genocides. </a:t>
            </a:r>
            <a:endParaRPr lang="en-US" sz="1700" dirty="0" smtClean="0"/>
          </a:p>
          <a:p>
            <a:pPr marL="0" lvl="3"/>
            <a:r>
              <a:rPr lang="en-US" sz="1700" dirty="0" smtClean="0"/>
              <a:t>Lang </a:t>
            </a:r>
            <a:r>
              <a:rPr lang="en-US" sz="1700" dirty="0" smtClean="0"/>
              <a:t>prefers the terms "unexampled" and "unprecedented" instead of "</a:t>
            </a:r>
            <a:r>
              <a:rPr lang="en-US" sz="1700" dirty="0" smtClean="0"/>
              <a:t>unique“.</a:t>
            </a:r>
          </a:p>
          <a:p>
            <a:pPr marL="0" lvl="3"/>
            <a:r>
              <a:rPr lang="en-US" sz="1700" dirty="0" smtClean="0"/>
              <a:t>The paradigmatic nature of the </a:t>
            </a:r>
            <a:r>
              <a:rPr lang="en-US" sz="1700" dirty="0" err="1" smtClean="0"/>
              <a:t>Sho’ah</a:t>
            </a:r>
            <a:r>
              <a:rPr lang="en-US" sz="1700" dirty="0" smtClean="0"/>
              <a:t> provides insights into how genocide develops and how it can be prevented.</a:t>
            </a:r>
          </a:p>
          <a:p>
            <a:endParaRPr lang="en-US" dirty="0"/>
          </a:p>
        </p:txBody>
      </p:sp>
      <p:pic>
        <p:nvPicPr>
          <p:cNvPr id="9" name="Content Placeholder 8" descr="shoah7.jpg"/>
          <p:cNvPicPr>
            <a:picLocks noGrp="1" noChangeAspect="1"/>
          </p:cNvPicPr>
          <p:nvPr>
            <p:ph sz="half" idx="2"/>
          </p:nvPr>
        </p:nvPicPr>
        <p:blipFill>
          <a:blip r:embed="rId2" cstate="print"/>
          <a:stretch>
            <a:fillRect/>
          </a:stretch>
        </p:blipFill>
        <p:spPr>
          <a:xfrm>
            <a:off x="4648200" y="2112283"/>
            <a:ext cx="4059238" cy="3395433"/>
          </a:xfrm>
        </p:spPr>
      </p:pic>
      <p:sp>
        <p:nvSpPr>
          <p:cNvPr id="10" name="TextBox 9"/>
          <p:cNvSpPr txBox="1"/>
          <p:nvPr/>
        </p:nvSpPr>
        <p:spPr>
          <a:xfrm>
            <a:off x="4724400" y="5562600"/>
            <a:ext cx="3886200" cy="369332"/>
          </a:xfrm>
          <a:prstGeom prst="rect">
            <a:avLst/>
          </a:prstGeom>
          <a:noFill/>
        </p:spPr>
        <p:txBody>
          <a:bodyPr wrap="square" rtlCol="0">
            <a:spAutoFit/>
          </a:bodyPr>
          <a:lstStyle/>
          <a:p>
            <a:r>
              <a:rPr lang="en-US" sz="900" i="1" dirty="0" smtClean="0">
                <a:effectLst>
                  <a:outerShdw blurRad="38100" dist="38100" dir="2700000" algn="tl">
                    <a:srgbClr val="000000">
                      <a:alpha val="43137"/>
                    </a:srgbClr>
                  </a:outerShdw>
                </a:effectLst>
              </a:rPr>
              <a:t>Sculpture of Love and Anguish</a:t>
            </a:r>
            <a:r>
              <a:rPr lang="en-US" sz="900" dirty="0" smtClean="0">
                <a:effectLst>
                  <a:outerShdw blurRad="38100" dist="38100" dir="2700000" algn="tl">
                    <a:srgbClr val="000000">
                      <a:alpha val="43137"/>
                    </a:srgbClr>
                  </a:outerShdw>
                </a:effectLst>
              </a:rPr>
              <a:t>, Kenneth </a:t>
            </a:r>
            <a:r>
              <a:rPr lang="en-US" sz="900" dirty="0" err="1" smtClean="0">
                <a:effectLst>
                  <a:outerShdw blurRad="38100" dist="38100" dir="2700000" algn="tl">
                    <a:srgbClr val="000000">
                      <a:alpha val="43137"/>
                    </a:srgbClr>
                  </a:outerShdw>
                </a:effectLst>
              </a:rPr>
              <a:t>Treister</a:t>
            </a:r>
            <a:r>
              <a:rPr lang="en-US" sz="900" dirty="0" smtClean="0">
                <a:effectLst>
                  <a:outerShdw blurRad="38100" dist="38100" dir="2700000" algn="tl">
                    <a:srgbClr val="000000">
                      <a:alpha val="43137"/>
                    </a:srgbClr>
                  </a:outerShdw>
                </a:effectLst>
              </a:rPr>
              <a:t>, Holocaust Memorial , Miami Beach, Florida</a:t>
            </a:r>
            <a:endParaRPr lang="en-US" sz="9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00000"/>
                </a:solidFill>
              </a:rPr>
              <a:t>The 8 Stages of Genocide</a:t>
            </a:r>
            <a:r>
              <a:rPr lang="en-US" dirty="0" smtClean="0"/>
              <a:t/>
            </a:r>
            <a:br>
              <a:rPr lang="en-US" dirty="0" smtClean="0"/>
            </a:br>
            <a:endParaRPr lang="en-US" dirty="0"/>
          </a:p>
        </p:txBody>
      </p:sp>
      <p:sp>
        <p:nvSpPr>
          <p:cNvPr id="18" name="Content Placeholder 17"/>
          <p:cNvSpPr>
            <a:spLocks noGrp="1"/>
          </p:cNvSpPr>
          <p:nvPr>
            <p:ph sz="half" idx="1"/>
          </p:nvPr>
        </p:nvSpPr>
        <p:spPr/>
        <p:txBody>
          <a:bodyPr>
            <a:normAutofit fontScale="62500" lnSpcReduction="20000"/>
          </a:bodyPr>
          <a:lstStyle/>
          <a:p>
            <a:pPr marL="0">
              <a:buNone/>
            </a:pPr>
            <a:r>
              <a:rPr lang="en-US" dirty="0" smtClean="0">
                <a:solidFill>
                  <a:schemeClr val="accent3">
                    <a:lumMod val="60000"/>
                    <a:lumOff val="40000"/>
                  </a:schemeClr>
                </a:solidFill>
              </a:rPr>
              <a:t>Gregory H. Stanton</a:t>
            </a:r>
            <a:r>
              <a:rPr lang="en-US" dirty="0" smtClean="0"/>
              <a:t>, President of </a:t>
            </a:r>
            <a:r>
              <a:rPr lang="en-US" i="1" dirty="0" smtClean="0"/>
              <a:t>Genocide Watch, </a:t>
            </a:r>
            <a:r>
              <a:rPr lang="en-US" dirty="0" smtClean="0"/>
              <a:t>has  defined genocide as “a process that develops in eight stages that are predictable but not inexorable. At each stage, preventive measures can stop it. The process is not linear. Logically, later stages must be preceded by earlier stages.  But all stages continue to operate throughout the process.”</a:t>
            </a:r>
          </a:p>
          <a:p>
            <a:pPr lvl="1">
              <a:buFont typeface="Arial" pitchFamily="34" charset="0"/>
              <a:buChar char="•"/>
            </a:pPr>
            <a:r>
              <a:rPr lang="en-US" b="1" dirty="0" smtClean="0">
                <a:solidFill>
                  <a:schemeClr val="accent3">
                    <a:lumMod val="60000"/>
                    <a:lumOff val="40000"/>
                  </a:schemeClr>
                </a:solidFill>
              </a:rPr>
              <a:t>Classification </a:t>
            </a:r>
          </a:p>
          <a:p>
            <a:pPr lvl="1">
              <a:buFont typeface="Arial" pitchFamily="34" charset="0"/>
              <a:buChar char="•"/>
            </a:pPr>
            <a:r>
              <a:rPr lang="en-US" b="1" dirty="0" smtClean="0">
                <a:solidFill>
                  <a:schemeClr val="accent3">
                    <a:lumMod val="60000"/>
                    <a:lumOff val="40000"/>
                  </a:schemeClr>
                </a:solidFill>
              </a:rPr>
              <a:t>Symbolization </a:t>
            </a:r>
          </a:p>
          <a:p>
            <a:pPr lvl="1">
              <a:buFont typeface="Arial" pitchFamily="34" charset="0"/>
              <a:buChar char="•"/>
            </a:pPr>
            <a:r>
              <a:rPr lang="en-US" b="1" dirty="0" smtClean="0">
                <a:solidFill>
                  <a:schemeClr val="accent3">
                    <a:lumMod val="60000"/>
                    <a:lumOff val="40000"/>
                  </a:schemeClr>
                </a:solidFill>
              </a:rPr>
              <a:t>Dehumanization </a:t>
            </a:r>
          </a:p>
          <a:p>
            <a:pPr lvl="1">
              <a:buFont typeface="Arial" pitchFamily="34" charset="0"/>
              <a:buChar char="•"/>
            </a:pPr>
            <a:r>
              <a:rPr lang="en-US" b="1" dirty="0" smtClean="0">
                <a:solidFill>
                  <a:schemeClr val="accent3">
                    <a:lumMod val="60000"/>
                    <a:lumOff val="40000"/>
                  </a:schemeClr>
                </a:solidFill>
              </a:rPr>
              <a:t>Organization </a:t>
            </a:r>
          </a:p>
          <a:p>
            <a:pPr lvl="1">
              <a:buFont typeface="Arial" pitchFamily="34" charset="0"/>
              <a:buChar char="•"/>
            </a:pPr>
            <a:r>
              <a:rPr lang="en-US" b="1" dirty="0" smtClean="0">
                <a:solidFill>
                  <a:schemeClr val="accent3">
                    <a:lumMod val="60000"/>
                    <a:lumOff val="40000"/>
                  </a:schemeClr>
                </a:solidFill>
              </a:rPr>
              <a:t>Polarization </a:t>
            </a:r>
          </a:p>
          <a:p>
            <a:pPr lvl="1">
              <a:buFont typeface="Arial" pitchFamily="34" charset="0"/>
              <a:buChar char="•"/>
            </a:pPr>
            <a:r>
              <a:rPr lang="en-US" b="1" dirty="0" smtClean="0">
                <a:solidFill>
                  <a:schemeClr val="accent3">
                    <a:lumMod val="60000"/>
                    <a:lumOff val="40000"/>
                  </a:schemeClr>
                </a:solidFill>
              </a:rPr>
              <a:t>Preparation </a:t>
            </a:r>
          </a:p>
          <a:p>
            <a:pPr lvl="1">
              <a:buFont typeface="Arial" pitchFamily="34" charset="0"/>
              <a:buChar char="•"/>
            </a:pPr>
            <a:r>
              <a:rPr lang="en-US" b="1" dirty="0" smtClean="0">
                <a:solidFill>
                  <a:schemeClr val="accent3">
                    <a:lumMod val="60000"/>
                    <a:lumOff val="40000"/>
                  </a:schemeClr>
                </a:solidFill>
              </a:rPr>
              <a:t>Extermination </a:t>
            </a:r>
          </a:p>
          <a:p>
            <a:pPr lvl="1">
              <a:buFont typeface="Arial" pitchFamily="34" charset="0"/>
              <a:buChar char="•"/>
            </a:pPr>
            <a:r>
              <a:rPr lang="en-US" b="1" dirty="0" smtClean="0">
                <a:solidFill>
                  <a:schemeClr val="accent3">
                    <a:lumMod val="60000"/>
                    <a:lumOff val="40000"/>
                  </a:schemeClr>
                </a:solidFill>
              </a:rPr>
              <a:t>Denial</a:t>
            </a:r>
            <a:endParaRPr lang="en-US" dirty="0" smtClean="0">
              <a:solidFill>
                <a:schemeClr val="accent3">
                  <a:lumMod val="60000"/>
                  <a:lumOff val="40000"/>
                </a:schemeClr>
              </a:solidFill>
            </a:endParaRPr>
          </a:p>
          <a:p>
            <a:r>
              <a:rPr lang="en-US" sz="800" dirty="0" smtClean="0"/>
              <a:t> </a:t>
            </a:r>
          </a:p>
          <a:p>
            <a:r>
              <a:rPr lang="en-US" sz="1300" dirty="0" smtClean="0"/>
              <a:t>© 1998 Gregory H. Stanton. Originally presented as a briefing paper at the US State Department in 1996</a:t>
            </a:r>
            <a:r>
              <a:rPr lang="en-US" sz="800" dirty="0" smtClean="0"/>
              <a:t>.</a:t>
            </a:r>
          </a:p>
          <a:p>
            <a:endParaRPr lang="en-US" dirty="0"/>
          </a:p>
        </p:txBody>
      </p:sp>
      <p:pic>
        <p:nvPicPr>
          <p:cNvPr id="24" name="Content Placeholder 23" descr="DSC03316.JPG"/>
          <p:cNvPicPr>
            <a:picLocks noGrp="1" noChangeAspect="1"/>
          </p:cNvPicPr>
          <p:nvPr>
            <p:ph sz="half" idx="2"/>
          </p:nvPr>
        </p:nvPicPr>
        <p:blipFill>
          <a:blip r:embed="rId2" cstate="print"/>
          <a:stretch>
            <a:fillRect/>
          </a:stretch>
        </p:blipFill>
        <p:spPr>
          <a:xfrm>
            <a:off x="4648200" y="2287785"/>
            <a:ext cx="4059238" cy="304442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Holocaust or </a:t>
            </a:r>
            <a:r>
              <a:rPr lang="en-US" i="1" dirty="0" err="1" smtClean="0">
                <a:solidFill>
                  <a:srgbClr val="C00000"/>
                </a:solidFill>
              </a:rPr>
              <a:t>Sho’ah</a:t>
            </a:r>
            <a:endParaRPr lang="en-US" i="1" dirty="0">
              <a:solidFill>
                <a:srgbClr val="C00000"/>
              </a:solidFill>
            </a:endParaRPr>
          </a:p>
        </p:txBody>
      </p:sp>
      <p:sp>
        <p:nvSpPr>
          <p:cNvPr id="5" name="Content Placeholder 4"/>
          <p:cNvSpPr>
            <a:spLocks noGrp="1"/>
          </p:cNvSpPr>
          <p:nvPr>
            <p:ph sz="half" idx="1"/>
          </p:nvPr>
        </p:nvSpPr>
        <p:spPr/>
        <p:txBody>
          <a:bodyPr>
            <a:normAutofit fontScale="70000" lnSpcReduction="20000"/>
          </a:bodyPr>
          <a:lstStyle/>
          <a:p>
            <a:pPr>
              <a:buFont typeface="Arial" pitchFamily="34" charset="0"/>
              <a:buChar char="•"/>
            </a:pPr>
            <a:r>
              <a:rPr lang="en-US" sz="2800" dirty="0" smtClean="0">
                <a:solidFill>
                  <a:schemeClr val="accent3">
                    <a:lumMod val="60000"/>
                    <a:lumOff val="40000"/>
                  </a:schemeClr>
                </a:solidFill>
              </a:rPr>
              <a:t>Holocaust </a:t>
            </a:r>
            <a:r>
              <a:rPr lang="en-US" sz="2800" dirty="0" smtClean="0"/>
              <a:t>is the transliteration of the Greek word </a:t>
            </a:r>
            <a:r>
              <a:rPr lang="el-GR" sz="2800" dirty="0" smtClean="0">
                <a:solidFill>
                  <a:schemeClr val="accent3">
                    <a:lumMod val="60000"/>
                    <a:lumOff val="40000"/>
                  </a:schemeClr>
                </a:solidFill>
              </a:rPr>
              <a:t>ὁλόκαυστος</a:t>
            </a:r>
            <a:r>
              <a:rPr lang="en-US" sz="2800" dirty="0" smtClean="0"/>
              <a:t>, which means whole burnt offering,  a sacrifice ( </a:t>
            </a:r>
            <a:r>
              <a:rPr lang="en-US" sz="2800" i="1" dirty="0" err="1" smtClean="0"/>
              <a:t>holókaustos</a:t>
            </a:r>
            <a:r>
              <a:rPr lang="en-US" sz="2800" dirty="0" smtClean="0"/>
              <a:t>: </a:t>
            </a:r>
            <a:r>
              <a:rPr lang="en-US" sz="2800" i="1" dirty="0" err="1" smtClean="0"/>
              <a:t>hólos</a:t>
            </a:r>
            <a:r>
              <a:rPr lang="en-US" sz="2800" dirty="0" smtClean="0"/>
              <a:t>, “whole” and </a:t>
            </a:r>
            <a:r>
              <a:rPr lang="en-US" sz="2800" i="1" dirty="0" err="1" smtClean="0"/>
              <a:t>kaustós</a:t>
            </a:r>
            <a:r>
              <a:rPr lang="en-US" sz="2800" dirty="0" smtClean="0"/>
              <a:t>, “burnt”)</a:t>
            </a:r>
          </a:p>
          <a:p>
            <a:pPr lvl="1">
              <a:buFont typeface="Arial" pitchFamily="34" charset="0"/>
              <a:buChar char="•"/>
            </a:pPr>
            <a:r>
              <a:rPr lang="en-US" dirty="0" smtClean="0"/>
              <a:t>Uses </a:t>
            </a:r>
            <a:r>
              <a:rPr lang="en-US" dirty="0" err="1" smtClean="0"/>
              <a:t>religio</a:t>
            </a:r>
            <a:r>
              <a:rPr lang="en-US" dirty="0" smtClean="0"/>
              <a:t>-sacrificial language to describe the genocide committed by the Nazis.</a:t>
            </a:r>
          </a:p>
          <a:p>
            <a:pPr>
              <a:buFont typeface="Arial" pitchFamily="34" charset="0"/>
              <a:buChar char="•"/>
            </a:pPr>
            <a:r>
              <a:rPr lang="en-US" sz="2800" dirty="0" err="1" smtClean="0">
                <a:solidFill>
                  <a:schemeClr val="accent3">
                    <a:lumMod val="60000"/>
                    <a:lumOff val="40000"/>
                  </a:schemeClr>
                </a:solidFill>
              </a:rPr>
              <a:t>Sho’ah</a:t>
            </a:r>
            <a:r>
              <a:rPr lang="en-US" sz="2800" dirty="0" smtClean="0">
                <a:solidFill>
                  <a:schemeClr val="accent3">
                    <a:lumMod val="60000"/>
                    <a:lumOff val="40000"/>
                  </a:schemeClr>
                </a:solidFill>
              </a:rPr>
              <a:t> </a:t>
            </a:r>
            <a:r>
              <a:rPr lang="en-US" sz="2800" dirty="0" smtClean="0"/>
              <a:t>is the transliteration of the Hebrew word</a:t>
            </a:r>
            <a:r>
              <a:rPr lang="en-US" sz="2800" dirty="0" smtClean="0">
                <a:solidFill>
                  <a:schemeClr val="accent3">
                    <a:lumMod val="60000"/>
                    <a:lumOff val="40000"/>
                  </a:schemeClr>
                </a:solidFill>
              </a:rPr>
              <a:t> </a:t>
            </a:r>
            <a:r>
              <a:rPr lang="he-IL" sz="2800" dirty="0" smtClean="0">
                <a:solidFill>
                  <a:schemeClr val="accent3">
                    <a:lumMod val="60000"/>
                    <a:lumOff val="40000"/>
                  </a:schemeClr>
                </a:solidFill>
              </a:rPr>
              <a:t> השואה</a:t>
            </a:r>
            <a:r>
              <a:rPr lang="en-US" sz="2800" i="1" dirty="0" smtClean="0"/>
              <a:t>(Ha </a:t>
            </a:r>
            <a:r>
              <a:rPr lang="en-US" sz="2800" i="1" dirty="0" err="1" smtClean="0"/>
              <a:t>Sho’ah</a:t>
            </a:r>
            <a:r>
              <a:rPr lang="en-US" sz="2800" i="1" dirty="0" smtClean="0"/>
              <a:t>)</a:t>
            </a:r>
            <a:r>
              <a:rPr lang="en-US" sz="2800" dirty="0" smtClean="0"/>
              <a:t>, which means “the catastrophe”.</a:t>
            </a:r>
          </a:p>
          <a:p>
            <a:pPr lvl="1">
              <a:buFont typeface="Arial" pitchFamily="34" charset="0"/>
              <a:buChar char="•"/>
            </a:pPr>
            <a:r>
              <a:rPr lang="en-US" dirty="0" smtClean="0"/>
              <a:t>Avoids </a:t>
            </a:r>
            <a:r>
              <a:rPr lang="en-US" dirty="0" err="1" smtClean="0"/>
              <a:t>religio</a:t>
            </a:r>
            <a:r>
              <a:rPr lang="en-US" dirty="0" smtClean="0"/>
              <a:t>-sacrificial </a:t>
            </a:r>
            <a:r>
              <a:rPr lang="en-US" dirty="0" smtClean="0"/>
              <a:t>language.</a:t>
            </a:r>
          </a:p>
          <a:p>
            <a:endParaRPr lang="en-US" dirty="0"/>
          </a:p>
        </p:txBody>
      </p:sp>
      <p:pic>
        <p:nvPicPr>
          <p:cNvPr id="7" name="Content Placeholder 6" descr="DSC03253.JPG"/>
          <p:cNvPicPr>
            <a:picLocks noGrp="1" noChangeAspect="1"/>
          </p:cNvPicPr>
          <p:nvPr>
            <p:ph sz="half" idx="2"/>
          </p:nvPr>
        </p:nvPicPr>
        <p:blipFill>
          <a:blip r:embed="rId3" cstate="print"/>
          <a:stretch>
            <a:fillRect/>
          </a:stretch>
        </p:blipFill>
        <p:spPr>
          <a:xfrm>
            <a:off x="4648200" y="2287785"/>
            <a:ext cx="4059238" cy="3044429"/>
          </a:xfrm>
        </p:spPr>
      </p:pic>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0" i="0" u="none" strike="noStrike" cap="none" normalizeH="0" baseline="0" smtClean="0">
                <a:ln>
                  <a:noFill/>
                </a:ln>
                <a:solidFill>
                  <a:srgbClr val="000000"/>
                </a:solidFill>
                <a:effectLst/>
                <a:latin typeface="Arial" charset="0"/>
                <a:cs typeface="Arial" charset="0"/>
              </a:rPr>
              <a:t>השואה</a:t>
            </a:r>
            <a:r>
              <a:rPr kumimoji="0" lang="en-US" sz="900" b="0" i="0" u="none" strike="noStrike" cap="none" normalizeH="0" baseline="0" smtClean="0">
                <a:ln>
                  <a:noFill/>
                </a:ln>
                <a:solidFill>
                  <a:srgbClr val="000000"/>
                </a:solidFill>
                <a:effectLst/>
                <a:latin typeface="Arial" charset="0"/>
                <a:cs typeface="Arial" charset="0"/>
              </a:rPr>
              <a:t>, </a:t>
            </a:r>
            <a:r>
              <a:rPr kumimoji="0" lang="en-US" sz="900" b="0" i="1" u="none" strike="noStrike" cap="none" normalizeH="0" baseline="0" smtClean="0">
                <a:ln>
                  <a:noFill/>
                </a:ln>
                <a:solidFill>
                  <a:srgbClr val="000000"/>
                </a:solidFill>
                <a:effectLst/>
                <a:latin typeface="Arial" charset="0"/>
                <a:cs typeface="Arial" charset="0"/>
              </a:rPr>
              <a:t>HaShoah</a:t>
            </a:r>
            <a:r>
              <a:rPr kumimoji="0" lang="en-US" sz="900" b="0" i="0" u="none" strike="noStrike" cap="none" normalizeH="0" baseline="0" smtClean="0">
                <a:ln>
                  <a:noFill/>
                </a:ln>
                <a:solidFill>
                  <a:srgbClr val="000000"/>
                </a:solidFill>
                <a:effectLst/>
                <a:latin typeface="Arial" charset="0"/>
                <a:cs typeface="Arial" charset="0"/>
              </a:rPr>
              <a:t>, "catastrophe"</a:t>
            </a:r>
            <a:r>
              <a:rPr kumimoji="0" lang="en-US" sz="8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4724400" y="5410200"/>
            <a:ext cx="3886200" cy="230832"/>
          </a:xfrm>
          <a:prstGeom prst="rect">
            <a:avLst/>
          </a:prstGeom>
          <a:noFill/>
        </p:spPr>
        <p:txBody>
          <a:bodyPr wrap="square" rtlCol="0">
            <a:spAutoFit/>
          </a:bodyPr>
          <a:lstStyle/>
          <a:p>
            <a:pPr algn="ctr"/>
            <a:r>
              <a:rPr lang="en-US" sz="900" dirty="0" smtClean="0"/>
              <a:t>Monument at </a:t>
            </a:r>
            <a:r>
              <a:rPr lang="en-US" sz="900" dirty="0" err="1" smtClean="0"/>
              <a:t>Majdanek</a:t>
            </a:r>
            <a:r>
              <a:rPr lang="en-US" sz="900" dirty="0" smtClean="0"/>
              <a:t> by </a:t>
            </a:r>
            <a:r>
              <a:rPr lang="en-US" sz="900" dirty="0" err="1" smtClean="0"/>
              <a:t>Wiktor</a:t>
            </a:r>
            <a:r>
              <a:rPr lang="en-US" sz="900" dirty="0" smtClean="0"/>
              <a:t> </a:t>
            </a:r>
            <a:r>
              <a:rPr lang="en-US" sz="900" dirty="0" err="1" smtClean="0"/>
              <a:t>Tolkin</a:t>
            </a:r>
            <a:r>
              <a:rPr lang="en-US" sz="900" dirty="0" smtClean="0"/>
              <a:t>, 1969.</a:t>
            </a:r>
            <a:endParaRPr lang="en-US"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 1: Classification</a:t>
            </a:r>
            <a:endParaRPr lang="en-US" dirty="0">
              <a:solidFill>
                <a:srgbClr val="C00000"/>
              </a:solidFill>
            </a:endParaRPr>
          </a:p>
        </p:txBody>
      </p:sp>
      <p:sp>
        <p:nvSpPr>
          <p:cNvPr id="3" name="Rectangle 2"/>
          <p:cNvSpPr/>
          <p:nvPr/>
        </p:nvSpPr>
        <p:spPr>
          <a:xfrm>
            <a:off x="609600" y="1600200"/>
            <a:ext cx="7620000" cy="3416320"/>
          </a:xfrm>
          <a:prstGeom prst="rect">
            <a:avLst/>
          </a:prstGeom>
        </p:spPr>
        <p:txBody>
          <a:bodyPr wrap="square">
            <a:spAutoFit/>
          </a:bodyPr>
          <a:lstStyle/>
          <a:p>
            <a:r>
              <a:rPr lang="en-US" dirty="0" smtClean="0">
                <a:solidFill>
                  <a:schemeClr val="accent3">
                    <a:lumMod val="60000"/>
                    <a:lumOff val="40000"/>
                  </a:schemeClr>
                </a:solidFill>
              </a:rPr>
              <a:t>Development:</a:t>
            </a:r>
            <a:r>
              <a:rPr lang="en-US" dirty="0" smtClean="0"/>
              <a:t> All cultures have categories to distinguish people into “us and them” by ethnicity, race, religion, or nationality: German and Jew, Hutu and Tutsi. Bipolar societies that lack mixed categories, such as Rwanda and Burundi, are the most likely to have genocide. </a:t>
            </a:r>
          </a:p>
          <a:p>
            <a:endParaRPr lang="en-US" dirty="0" smtClean="0"/>
          </a:p>
          <a:p>
            <a:r>
              <a:rPr lang="en-US" dirty="0" smtClean="0">
                <a:solidFill>
                  <a:schemeClr val="accent3">
                    <a:lumMod val="60000"/>
                    <a:lumOff val="40000"/>
                  </a:schemeClr>
                </a:solidFill>
              </a:rPr>
              <a:t>Prevention: </a:t>
            </a:r>
            <a:r>
              <a:rPr lang="en-US" dirty="0" smtClean="0"/>
              <a:t>The main preventive measure at this early stage is to develop universalistic institutions that transcend ethnic or racial divisions, that actively promote tolerance and understanding, and that promote classifications that transcend the divisions. Promotion of a common language in countries like Tanzania has also promoted transcendent national identity. This search for common ground is vital to early prevention of genocide.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 2: Symbolization</a:t>
            </a:r>
            <a:endParaRPr lang="en-US" dirty="0">
              <a:solidFill>
                <a:srgbClr val="C00000"/>
              </a:solidFill>
            </a:endParaRPr>
          </a:p>
        </p:txBody>
      </p:sp>
      <p:sp>
        <p:nvSpPr>
          <p:cNvPr id="3" name="Rectangle 2"/>
          <p:cNvSpPr/>
          <p:nvPr/>
        </p:nvSpPr>
        <p:spPr>
          <a:xfrm>
            <a:off x="838200" y="1447800"/>
            <a:ext cx="7467600" cy="5078313"/>
          </a:xfrm>
          <a:prstGeom prst="rect">
            <a:avLst/>
          </a:prstGeom>
        </p:spPr>
        <p:txBody>
          <a:bodyPr wrap="square">
            <a:spAutoFit/>
          </a:bodyPr>
          <a:lstStyle/>
          <a:p>
            <a:r>
              <a:rPr lang="en-US" dirty="0" smtClean="0">
                <a:solidFill>
                  <a:schemeClr val="accent3">
                    <a:lumMod val="60000"/>
                    <a:lumOff val="40000"/>
                  </a:schemeClr>
                </a:solidFill>
              </a:rPr>
              <a:t>Development: </a:t>
            </a:r>
            <a:r>
              <a:rPr lang="en-US" dirty="0" smtClean="0"/>
              <a:t>We give names or other symbols to the classifications. We name people “Jews” or “Gypsies”, or distinguish them by colors or dress; and apply the symbols to members of groups. Classification and symbolization are universally human and do not necessarily result in genocide unless they lead to the next stage, dehumanization. When combined with hatred, symbols may be forced upon unwilling members of pariah groups: the yellow star for Jews under Nazi rule, the blue scarf for people from the Eastern Zone in Khmer Rouge Cambodia. </a:t>
            </a:r>
          </a:p>
          <a:p>
            <a:endParaRPr lang="en-US" dirty="0" smtClean="0"/>
          </a:p>
          <a:p>
            <a:r>
              <a:rPr lang="en-US" dirty="0" smtClean="0">
                <a:solidFill>
                  <a:schemeClr val="accent3">
                    <a:lumMod val="60000"/>
                    <a:lumOff val="40000"/>
                  </a:schemeClr>
                </a:solidFill>
              </a:rPr>
              <a:t>Prevention: </a:t>
            </a:r>
            <a:r>
              <a:rPr lang="en-US" dirty="0" smtClean="0"/>
              <a:t>To combat symbolization, hate symbols can be legally forbidden (swastikas) as can hate speech. Group marking like gang clothing or tribal scarring can be outlawed, as well. The problem is that legal limitations will fail if unsupported by popular cultural enforcement. If widely supported, however, denial of symbolization can be powerful, as it was in Bulgaria, where the government refused to supply enough yellow badges and at least eighty percent of Jews did not wear them, depriving the yellow star of its significance as a Nazi symbol for Jews.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Stage 3: Dehumanization</a:t>
            </a:r>
            <a:r>
              <a:rPr lang="en-US" dirty="0" smtClean="0">
                <a:solidFill>
                  <a:schemeClr val="accent3">
                    <a:lumMod val="60000"/>
                    <a:lumOff val="40000"/>
                  </a:schemeClr>
                </a:solidFill>
              </a:rPr>
              <a:t> </a:t>
            </a:r>
            <a:endParaRPr lang="en-US" dirty="0">
              <a:solidFill>
                <a:schemeClr val="accent3">
                  <a:lumMod val="60000"/>
                  <a:lumOff val="40000"/>
                </a:schemeClr>
              </a:solidFill>
            </a:endParaRPr>
          </a:p>
        </p:txBody>
      </p:sp>
      <p:sp>
        <p:nvSpPr>
          <p:cNvPr id="3" name="Rectangle 2"/>
          <p:cNvSpPr/>
          <p:nvPr/>
        </p:nvSpPr>
        <p:spPr>
          <a:xfrm>
            <a:off x="838200" y="1600201"/>
            <a:ext cx="7086600" cy="4247317"/>
          </a:xfrm>
          <a:prstGeom prst="rect">
            <a:avLst/>
          </a:prstGeom>
        </p:spPr>
        <p:txBody>
          <a:bodyPr wrap="square">
            <a:spAutoFit/>
          </a:bodyPr>
          <a:lstStyle/>
          <a:p>
            <a:r>
              <a:rPr lang="en-US" dirty="0" smtClean="0">
                <a:solidFill>
                  <a:schemeClr val="accent3">
                    <a:lumMod val="60000"/>
                    <a:lumOff val="40000"/>
                  </a:schemeClr>
                </a:solidFill>
              </a:rPr>
              <a:t>Development: </a:t>
            </a:r>
            <a:r>
              <a:rPr lang="en-US" dirty="0" smtClean="0"/>
              <a:t>One group denies the humanity of the other group. Members of it are equated with animals, vermin, insects or diseases. Dehumanization overcomes the normal human revulsion against murder. At this stage, hate propaganda in print and on hate radios is used to vilify the victim group. </a:t>
            </a:r>
          </a:p>
          <a:p>
            <a:endParaRPr lang="en-US" dirty="0" smtClean="0"/>
          </a:p>
          <a:p>
            <a:r>
              <a:rPr lang="en-US" dirty="0" smtClean="0">
                <a:solidFill>
                  <a:schemeClr val="accent3">
                    <a:lumMod val="60000"/>
                    <a:lumOff val="40000"/>
                  </a:schemeClr>
                </a:solidFill>
              </a:rPr>
              <a:t>Prevention: </a:t>
            </a:r>
            <a:r>
              <a:rPr lang="en-US" dirty="0" smtClean="0"/>
              <a:t>In combating this dehumanization, incitement to genocide should not be confused with protected speech. Genocidal societies lack constitutional protection for countervailing speech, and should be treated differently than democracies. Local and international leaders should condemn the use of hate speech and make it culturally unacceptable. Leaders who incite genocide should be banned from international travel and have their foreign finances frozen. Hate radio stations should be shut down, and hate propaganda banned. Hate crimes and atrocities should be promptly punished.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 4: Organization</a:t>
            </a:r>
            <a:endParaRPr lang="en-US" dirty="0">
              <a:solidFill>
                <a:srgbClr val="C00000"/>
              </a:solidFill>
            </a:endParaRPr>
          </a:p>
        </p:txBody>
      </p:sp>
      <p:sp>
        <p:nvSpPr>
          <p:cNvPr id="3" name="Rectangle 2"/>
          <p:cNvSpPr/>
          <p:nvPr/>
        </p:nvSpPr>
        <p:spPr>
          <a:xfrm>
            <a:off x="685800" y="1752600"/>
            <a:ext cx="6781800" cy="3693319"/>
          </a:xfrm>
          <a:prstGeom prst="rect">
            <a:avLst/>
          </a:prstGeom>
        </p:spPr>
        <p:txBody>
          <a:bodyPr wrap="square">
            <a:spAutoFit/>
          </a:bodyPr>
          <a:lstStyle/>
          <a:p>
            <a:pPr marL="228600" indent="-228600"/>
            <a:r>
              <a:rPr lang="en-US" dirty="0" smtClean="0"/>
              <a:t>    </a:t>
            </a:r>
            <a:r>
              <a:rPr lang="en-US" dirty="0" smtClean="0">
                <a:solidFill>
                  <a:schemeClr val="accent3">
                    <a:lumMod val="60000"/>
                    <a:lumOff val="40000"/>
                  </a:schemeClr>
                </a:solidFill>
              </a:rPr>
              <a:t>Development: </a:t>
            </a:r>
            <a:r>
              <a:rPr lang="en-US" dirty="0" smtClean="0"/>
              <a:t>Genocide is always organized, usually by the state, often using militias to provide deniability of state responsibility (the </a:t>
            </a:r>
            <a:r>
              <a:rPr lang="en-US" dirty="0" err="1" smtClean="0"/>
              <a:t>Janjaweed</a:t>
            </a:r>
            <a:r>
              <a:rPr lang="en-US" dirty="0" smtClean="0"/>
              <a:t> in Darfur.) Sometimes organization is informal (Hindu mobs led by local RSS militants) or decentralized (terrorist groups.) Special army units or militias are often trained and armed. Plans are made for genocidal killings. </a:t>
            </a:r>
          </a:p>
          <a:p>
            <a:pPr marL="228600" indent="-228600"/>
            <a:endParaRPr lang="en-US" dirty="0" smtClean="0"/>
          </a:p>
          <a:p>
            <a:pPr marL="228600" indent="-228600"/>
            <a:r>
              <a:rPr lang="en-US" dirty="0" smtClean="0"/>
              <a:t>	</a:t>
            </a:r>
            <a:r>
              <a:rPr lang="en-US" dirty="0" smtClean="0">
                <a:solidFill>
                  <a:schemeClr val="accent3">
                    <a:lumMod val="60000"/>
                    <a:lumOff val="40000"/>
                  </a:schemeClr>
                </a:solidFill>
              </a:rPr>
              <a:t>Prevention: </a:t>
            </a:r>
            <a:r>
              <a:rPr lang="en-US" dirty="0" smtClean="0"/>
              <a:t>To combat this stage, membership in these militias should be outlawed. Their leaders should be denied visas for foreign travel. The U.N. should impose arms embargoes on governments and citizens of countries involved in genocidal massacres, and create commissions to investigate violations, as was done in post-genocide Rwanda.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 5: Polarization</a:t>
            </a:r>
            <a:endParaRPr lang="en-US" dirty="0">
              <a:solidFill>
                <a:srgbClr val="C00000"/>
              </a:solidFill>
            </a:endParaRPr>
          </a:p>
        </p:txBody>
      </p:sp>
      <p:sp>
        <p:nvSpPr>
          <p:cNvPr id="3" name="Rectangle 2"/>
          <p:cNvSpPr/>
          <p:nvPr/>
        </p:nvSpPr>
        <p:spPr>
          <a:xfrm>
            <a:off x="1066800" y="2057401"/>
            <a:ext cx="6400800" cy="3416320"/>
          </a:xfrm>
          <a:prstGeom prst="rect">
            <a:avLst/>
          </a:prstGeom>
        </p:spPr>
        <p:txBody>
          <a:bodyPr wrap="square">
            <a:spAutoFit/>
          </a:bodyPr>
          <a:lstStyle/>
          <a:p>
            <a:r>
              <a:rPr lang="en-US" dirty="0" smtClean="0">
                <a:solidFill>
                  <a:schemeClr val="accent3">
                    <a:lumMod val="60000"/>
                    <a:lumOff val="40000"/>
                  </a:schemeClr>
                </a:solidFill>
              </a:rPr>
              <a:t>Development: </a:t>
            </a:r>
            <a:r>
              <a:rPr lang="en-US" dirty="0" smtClean="0"/>
              <a:t>Extremists drive the groups apart. Hate groups broadcast polarizing propaganda. Laws may forbid intermarriage or social interaction. Extremist terrorism targets moderates, intimidating and silencing the center. Moderates from the perpetrators’ own group are most able to stop genocide, so are the first to be arrested and killed. </a:t>
            </a:r>
          </a:p>
          <a:p>
            <a:endParaRPr lang="en-US" dirty="0" smtClean="0"/>
          </a:p>
          <a:p>
            <a:r>
              <a:rPr lang="en-US" dirty="0" smtClean="0">
                <a:solidFill>
                  <a:schemeClr val="accent3">
                    <a:lumMod val="60000"/>
                    <a:lumOff val="40000"/>
                  </a:schemeClr>
                </a:solidFill>
              </a:rPr>
              <a:t>Prevention: </a:t>
            </a:r>
            <a:r>
              <a:rPr lang="en-US" dirty="0" smtClean="0"/>
              <a:t>Prevention may mean security protection for moderate leaders or assistance to human rights groups. Assets of extremists may be seized, and visas for international travel denied to them. Coups d’état by extremists should be opposed by international sanctions.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 6: Preparation</a:t>
            </a:r>
            <a:endParaRPr lang="en-US" dirty="0">
              <a:solidFill>
                <a:srgbClr val="C00000"/>
              </a:solidFill>
            </a:endParaRPr>
          </a:p>
        </p:txBody>
      </p:sp>
      <p:sp>
        <p:nvSpPr>
          <p:cNvPr id="3" name="Rectangle 2"/>
          <p:cNvSpPr/>
          <p:nvPr/>
        </p:nvSpPr>
        <p:spPr>
          <a:xfrm>
            <a:off x="1219200" y="1981200"/>
            <a:ext cx="6324600" cy="4247317"/>
          </a:xfrm>
          <a:prstGeom prst="rect">
            <a:avLst/>
          </a:prstGeom>
        </p:spPr>
        <p:txBody>
          <a:bodyPr wrap="square">
            <a:spAutoFit/>
          </a:bodyPr>
          <a:lstStyle/>
          <a:p>
            <a:r>
              <a:rPr lang="en-US" dirty="0" smtClean="0">
                <a:solidFill>
                  <a:schemeClr val="accent3">
                    <a:lumMod val="60000"/>
                    <a:lumOff val="40000"/>
                  </a:schemeClr>
                </a:solidFill>
              </a:rPr>
              <a:t>Development: </a:t>
            </a:r>
            <a:r>
              <a:rPr lang="en-US" dirty="0" smtClean="0"/>
              <a:t>Victims are identified and separated out because of their ethnic or religious identity. Death lists are drawn up. Members of victim groups are forced to wear identifying symbols. Their property is expropriated. They are often segregated into ghettoes, deported into concentration camps, or confined to a famine-struck region and starved. </a:t>
            </a:r>
          </a:p>
          <a:p>
            <a:endParaRPr lang="en-US" dirty="0" smtClean="0"/>
          </a:p>
          <a:p>
            <a:r>
              <a:rPr lang="en-US" dirty="0" smtClean="0">
                <a:solidFill>
                  <a:schemeClr val="accent3">
                    <a:lumMod val="60000"/>
                    <a:lumOff val="40000"/>
                  </a:schemeClr>
                </a:solidFill>
              </a:rPr>
              <a:t>Prevention: </a:t>
            </a:r>
            <a:r>
              <a:rPr lang="en-US" dirty="0" smtClean="0"/>
              <a:t>At this stage, a Genocide Emergency must be declared. If the political will of the great powers, regional alliances, or the U.N. Security Council can be mobilized, armed international intervention should be prepared, or heavy assistance provided to the victim group to prepare for its self-defense. Otherwise, at least humanitarian assistance should be organized by the U.N. and private relief groups for the inevitable tide of refugees to come.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 7: Extermination</a:t>
            </a:r>
            <a:endParaRPr lang="en-US" dirty="0">
              <a:solidFill>
                <a:srgbClr val="C00000"/>
              </a:solidFill>
            </a:endParaRPr>
          </a:p>
        </p:txBody>
      </p:sp>
      <p:sp>
        <p:nvSpPr>
          <p:cNvPr id="3" name="Rectangle 2"/>
          <p:cNvSpPr/>
          <p:nvPr/>
        </p:nvSpPr>
        <p:spPr>
          <a:xfrm>
            <a:off x="609600" y="1371600"/>
            <a:ext cx="7924800" cy="5355312"/>
          </a:xfrm>
          <a:prstGeom prst="rect">
            <a:avLst/>
          </a:prstGeom>
        </p:spPr>
        <p:txBody>
          <a:bodyPr wrap="square">
            <a:spAutoFit/>
          </a:bodyPr>
          <a:lstStyle/>
          <a:p>
            <a:r>
              <a:rPr lang="en-US" dirty="0" smtClean="0">
                <a:solidFill>
                  <a:schemeClr val="accent3">
                    <a:lumMod val="60000"/>
                    <a:lumOff val="40000"/>
                  </a:schemeClr>
                </a:solidFill>
              </a:rPr>
              <a:t>Development: </a:t>
            </a:r>
            <a:r>
              <a:rPr lang="en-US" dirty="0" smtClean="0"/>
              <a:t>Extermination begins, and quickly becomes the mass killing legally called “genocide.” It is “extermination” to the killers because they do not believe their victims to be fully human. When it is sponsored by the state, the armed forces often work with militias to do the killing. Sometimes the genocide results in revenge killings by groups against each other, creating the downward whirlpool-like cycle of bilateral genocide (as in Burundi). </a:t>
            </a:r>
          </a:p>
          <a:p>
            <a:endParaRPr lang="en-US" dirty="0" smtClean="0"/>
          </a:p>
          <a:p>
            <a:r>
              <a:rPr lang="en-US" dirty="0" smtClean="0">
                <a:solidFill>
                  <a:schemeClr val="accent3">
                    <a:lumMod val="60000"/>
                    <a:lumOff val="40000"/>
                  </a:schemeClr>
                </a:solidFill>
              </a:rPr>
              <a:t>Prevention: </a:t>
            </a:r>
            <a:r>
              <a:rPr lang="en-US" dirty="0" smtClean="0"/>
              <a:t>At this stage, only rapid and overwhelming armed intervention can stop genocide. Real safe areas or refugee escape corridors should be established with heavily armed international protection. (An unsafe “safe” area is worse than none at all.) The U.N. Standing High Readiness Brigade, EU Rapid Response Force, or regional forces -- should be authorized to act by the U.N. Security Council if the genocide is small. For larger interventions, a multilateral force authorized by the U.N. should intervene. If the U.N. is paralyzed, regional alliances must act. It is time to recognize that the international responsibility to protect transcends the narrow interests of individual nation states. If strong nations will not provide troops to intervene directly, they should provide the airlift, equipment, and financial means necessary for regional states to intervene.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Stage 8: Denial</a:t>
            </a:r>
            <a:endParaRPr lang="en-US" dirty="0">
              <a:solidFill>
                <a:srgbClr val="C00000"/>
              </a:solidFill>
            </a:endParaRPr>
          </a:p>
        </p:txBody>
      </p:sp>
      <p:sp>
        <p:nvSpPr>
          <p:cNvPr id="3" name="Rectangle 2"/>
          <p:cNvSpPr/>
          <p:nvPr/>
        </p:nvSpPr>
        <p:spPr>
          <a:xfrm>
            <a:off x="914400" y="1524000"/>
            <a:ext cx="7391400" cy="4801314"/>
          </a:xfrm>
          <a:prstGeom prst="rect">
            <a:avLst/>
          </a:prstGeom>
        </p:spPr>
        <p:txBody>
          <a:bodyPr wrap="square">
            <a:spAutoFit/>
          </a:bodyPr>
          <a:lstStyle/>
          <a:p>
            <a:r>
              <a:rPr lang="en-US" dirty="0" smtClean="0">
                <a:solidFill>
                  <a:schemeClr val="accent3">
                    <a:lumMod val="60000"/>
                    <a:lumOff val="40000"/>
                  </a:schemeClr>
                </a:solidFill>
              </a:rPr>
              <a:t>Development: </a:t>
            </a:r>
            <a:r>
              <a:rPr lang="en-US" dirty="0" smtClean="0"/>
              <a:t>Denial</a:t>
            </a:r>
            <a:r>
              <a:rPr lang="en-US" dirty="0" smtClean="0">
                <a:solidFill>
                  <a:schemeClr val="accent3">
                    <a:lumMod val="60000"/>
                    <a:lumOff val="40000"/>
                  </a:schemeClr>
                </a:solidFill>
              </a:rPr>
              <a:t> </a:t>
            </a:r>
            <a:r>
              <a:rPr lang="en-US" dirty="0" smtClean="0"/>
              <a:t>is the eighth stage that always follows a genocide. It is among the surest indicators of further genocidal massacres. The perpetrators of genocide dig up the mass graves, burn the bodies, try to cover up the evidence and intimidate the witnesses. They deny that they committed any crimes, and often blame what happened on the victims. They block investigations of the crimes, and continue to govern until driven from power by force, when they flee into exile. There they remain with impunity, like </a:t>
            </a:r>
            <a:r>
              <a:rPr lang="en-US" dirty="0" err="1" smtClean="0"/>
              <a:t>Pol</a:t>
            </a:r>
            <a:r>
              <a:rPr lang="en-US" dirty="0" smtClean="0"/>
              <a:t> Pot or </a:t>
            </a:r>
            <a:r>
              <a:rPr lang="en-US" dirty="0" err="1" smtClean="0"/>
              <a:t>Idi</a:t>
            </a:r>
            <a:r>
              <a:rPr lang="en-US" dirty="0" smtClean="0"/>
              <a:t> </a:t>
            </a:r>
            <a:r>
              <a:rPr lang="en-US" dirty="0" err="1" smtClean="0"/>
              <a:t>Amin</a:t>
            </a:r>
            <a:r>
              <a:rPr lang="en-US" dirty="0" smtClean="0"/>
              <a:t>, unless they are captured and a tribunal is established to try them. </a:t>
            </a:r>
          </a:p>
          <a:p>
            <a:endParaRPr lang="en-US" dirty="0" smtClean="0"/>
          </a:p>
          <a:p>
            <a:r>
              <a:rPr lang="en-US" dirty="0" smtClean="0">
                <a:solidFill>
                  <a:schemeClr val="accent3">
                    <a:lumMod val="60000"/>
                    <a:lumOff val="40000"/>
                  </a:schemeClr>
                </a:solidFill>
              </a:rPr>
              <a:t>Prevention: </a:t>
            </a:r>
            <a:r>
              <a:rPr lang="en-US" dirty="0" smtClean="0"/>
              <a:t>The response to denial is punishment by an international tribunal or national courts. There the evidence can be heard, and the perpetrators punished. Tribunals like the Yugoslav or Rwanda Tribunals, or  an international tribunal to try the Khmer Rouge in Cambodia, or an International Criminal Court may not deter the worst genocidal killers. But with the political will to arrest and prosecute them, some may be brought to justice.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smtClean="0">
                <a:solidFill>
                  <a:srgbClr val="C00000"/>
                </a:solidFill>
              </a:rPr>
              <a:t>Remember, Confront, Prevent</a:t>
            </a:r>
            <a:endParaRPr lang="en-US" dirty="0">
              <a:solidFill>
                <a:srgbClr val="C00000"/>
              </a:solidFill>
            </a:endParaRPr>
          </a:p>
        </p:txBody>
      </p:sp>
      <p:pic>
        <p:nvPicPr>
          <p:cNvPr id="20" name="Content Placeholder 19" descr="ARP_0060_4.JPG"/>
          <p:cNvPicPr>
            <a:picLocks noGrp="1" noChangeAspect="1"/>
          </p:cNvPicPr>
          <p:nvPr>
            <p:ph sz="half" idx="1"/>
          </p:nvPr>
        </p:nvPicPr>
        <p:blipFill>
          <a:blip r:embed="rId2" cstate="print"/>
          <a:stretch>
            <a:fillRect/>
          </a:stretch>
        </p:blipFill>
        <p:spPr>
          <a:xfrm>
            <a:off x="457200" y="2449521"/>
            <a:ext cx="4059238" cy="2720958"/>
          </a:xfrm>
        </p:spPr>
      </p:pic>
      <p:sp>
        <p:nvSpPr>
          <p:cNvPr id="24" name="Content Placeholder 23"/>
          <p:cNvSpPr>
            <a:spLocks noGrp="1"/>
          </p:cNvSpPr>
          <p:nvPr>
            <p:ph sz="half" idx="2"/>
          </p:nvPr>
        </p:nvSpPr>
        <p:spPr/>
        <p:txBody>
          <a:bodyPr>
            <a:normAutofit/>
          </a:bodyPr>
          <a:lstStyle/>
          <a:p>
            <a:pPr>
              <a:buNone/>
            </a:pPr>
            <a:r>
              <a:rPr lang="en-US" sz="1400" dirty="0" smtClean="0"/>
              <a:t>"</a:t>
            </a:r>
            <a:r>
              <a:rPr lang="en-US" sz="1400" dirty="0" smtClean="0">
                <a:solidFill>
                  <a:schemeClr val="accent3">
                    <a:lumMod val="60000"/>
                    <a:lumOff val="40000"/>
                  </a:schemeClr>
                </a:solidFill>
              </a:rPr>
              <a:t>Never- will I forget </a:t>
            </a:r>
            <a:r>
              <a:rPr lang="en-US" sz="1400" dirty="0" smtClean="0"/>
              <a:t>this night, the first night in the camp, it will remain with me as being the longest night in my life</a:t>
            </a:r>
            <a:r>
              <a:rPr lang="en-US" sz="1400" dirty="0" smtClean="0"/>
              <a:t>.</a:t>
            </a:r>
          </a:p>
          <a:p>
            <a:pPr>
              <a:buNone/>
            </a:pPr>
            <a:r>
              <a:rPr lang="en-US" sz="1400" dirty="0" smtClean="0"/>
              <a:t> </a:t>
            </a:r>
            <a:r>
              <a:rPr lang="en-US" sz="1400" dirty="0" smtClean="0">
                <a:solidFill>
                  <a:schemeClr val="accent3">
                    <a:lumMod val="60000"/>
                    <a:lumOff val="40000"/>
                  </a:schemeClr>
                </a:solidFill>
              </a:rPr>
              <a:t>Never- will I forget </a:t>
            </a:r>
            <a:r>
              <a:rPr lang="en-US" sz="1400" dirty="0" smtClean="0"/>
              <a:t>the smoke</a:t>
            </a:r>
            <a:r>
              <a:rPr lang="en-US" sz="1400" dirty="0" smtClean="0"/>
              <a:t>.</a:t>
            </a:r>
          </a:p>
          <a:p>
            <a:pPr>
              <a:buNone/>
            </a:pPr>
            <a:r>
              <a:rPr lang="en-US" sz="1400" dirty="0" smtClean="0"/>
              <a:t> </a:t>
            </a:r>
            <a:r>
              <a:rPr lang="en-US" sz="1400" dirty="0" smtClean="0">
                <a:solidFill>
                  <a:schemeClr val="accent3">
                    <a:lumMod val="60000"/>
                    <a:lumOff val="40000"/>
                  </a:schemeClr>
                </a:solidFill>
              </a:rPr>
              <a:t>Never- will I forget </a:t>
            </a:r>
            <a:r>
              <a:rPr lang="en-US" sz="1400" dirty="0" smtClean="0"/>
              <a:t>the small faces of the children before my eyes, whose bodies rose up like coils of smoke, into the blue heavens. </a:t>
            </a:r>
            <a:endParaRPr lang="en-US" sz="1400" dirty="0" smtClean="0"/>
          </a:p>
          <a:p>
            <a:pPr>
              <a:buNone/>
            </a:pPr>
            <a:r>
              <a:rPr lang="en-US" sz="1400" dirty="0" smtClean="0">
                <a:solidFill>
                  <a:schemeClr val="accent3">
                    <a:lumMod val="60000"/>
                    <a:lumOff val="40000"/>
                  </a:schemeClr>
                </a:solidFill>
              </a:rPr>
              <a:t>Never- </a:t>
            </a:r>
            <a:r>
              <a:rPr lang="en-US" sz="1400" dirty="0" smtClean="0">
                <a:solidFill>
                  <a:schemeClr val="accent3">
                    <a:lumMod val="60000"/>
                    <a:lumOff val="40000"/>
                  </a:schemeClr>
                </a:solidFill>
              </a:rPr>
              <a:t>will I forget </a:t>
            </a:r>
            <a:r>
              <a:rPr lang="en-US" sz="1400" dirty="0" smtClean="0"/>
              <a:t>the flames, that consumed my faith forever</a:t>
            </a:r>
            <a:r>
              <a:rPr lang="en-US" sz="1400" dirty="0" smtClean="0"/>
              <a:t>.</a:t>
            </a:r>
          </a:p>
          <a:p>
            <a:pPr>
              <a:buNone/>
            </a:pPr>
            <a:r>
              <a:rPr lang="en-US" sz="1400" dirty="0" smtClean="0"/>
              <a:t> </a:t>
            </a:r>
            <a:r>
              <a:rPr lang="en-US" sz="1400" dirty="0" smtClean="0">
                <a:solidFill>
                  <a:schemeClr val="accent3">
                    <a:lumMod val="60000"/>
                    <a:lumOff val="40000"/>
                  </a:schemeClr>
                </a:solidFill>
              </a:rPr>
              <a:t>Never- will I forget</a:t>
            </a:r>
            <a:r>
              <a:rPr lang="en-US" sz="1400" dirty="0" smtClean="0"/>
              <a:t> the silence in the night, that took my lust for life away- for all eternity</a:t>
            </a:r>
            <a:r>
              <a:rPr lang="en-US" sz="1400" dirty="0" smtClean="0"/>
              <a:t>.</a:t>
            </a:r>
          </a:p>
          <a:p>
            <a:pPr>
              <a:buNone/>
            </a:pPr>
            <a:r>
              <a:rPr lang="en-US" sz="1400" dirty="0" smtClean="0"/>
              <a:t> </a:t>
            </a:r>
            <a:r>
              <a:rPr lang="en-US" sz="1400" dirty="0" smtClean="0">
                <a:solidFill>
                  <a:schemeClr val="accent3">
                    <a:lumMod val="60000"/>
                    <a:lumOff val="40000"/>
                  </a:schemeClr>
                </a:solidFill>
              </a:rPr>
              <a:t>Never- will I forget </a:t>
            </a:r>
            <a:r>
              <a:rPr lang="en-US" sz="1400" dirty="0" smtClean="0"/>
              <a:t>the moment that killed my God, and my soul and my dreams- which took on the face of the depraved. </a:t>
            </a:r>
            <a:endParaRPr lang="en-US" sz="1400" dirty="0" smtClean="0"/>
          </a:p>
          <a:p>
            <a:pPr>
              <a:buNone/>
            </a:pPr>
            <a:r>
              <a:rPr lang="en-US" sz="1400" dirty="0" smtClean="0">
                <a:solidFill>
                  <a:schemeClr val="accent3">
                    <a:lumMod val="60000"/>
                    <a:lumOff val="40000"/>
                  </a:schemeClr>
                </a:solidFill>
              </a:rPr>
              <a:t>Never- </a:t>
            </a:r>
            <a:r>
              <a:rPr lang="en-US" sz="1400" dirty="0" smtClean="0">
                <a:solidFill>
                  <a:schemeClr val="accent3">
                    <a:lumMod val="60000"/>
                    <a:lumOff val="40000"/>
                  </a:schemeClr>
                </a:solidFill>
              </a:rPr>
              <a:t>will I forget </a:t>
            </a:r>
            <a:r>
              <a:rPr lang="en-US" sz="1400" dirty="0" smtClean="0"/>
              <a:t>even if I am sentenced to live as long as God: Never!!“ </a:t>
            </a:r>
            <a:endParaRPr lang="en-US" sz="1400" dirty="0" smtClean="0"/>
          </a:p>
          <a:p>
            <a:pPr>
              <a:buNone/>
            </a:pPr>
            <a:endParaRPr lang="en-US" sz="1400" dirty="0" smtClean="0"/>
          </a:p>
          <a:p>
            <a:pPr>
              <a:buNone/>
            </a:pPr>
            <a:r>
              <a:rPr lang="en-US" sz="1400" dirty="0" smtClean="0"/>
              <a:t>			~</a:t>
            </a:r>
            <a:r>
              <a:rPr lang="en-US" sz="1400" dirty="0" err="1" smtClean="0"/>
              <a:t>Elie</a:t>
            </a:r>
            <a:r>
              <a:rPr lang="en-US" sz="1400" dirty="0" smtClean="0"/>
              <a:t> </a:t>
            </a:r>
            <a:r>
              <a:rPr lang="en-US" sz="1400" dirty="0" smtClean="0"/>
              <a:t>Wiesel, </a:t>
            </a:r>
            <a:r>
              <a:rPr lang="en-US" sz="1400" i="1" dirty="0" smtClean="0"/>
              <a:t>Night</a:t>
            </a:r>
            <a:endParaRPr lang="en-US" sz="1400" dirty="0"/>
          </a:p>
        </p:txBody>
      </p:sp>
      <p:sp>
        <p:nvSpPr>
          <p:cNvPr id="21" name="TextBox 20"/>
          <p:cNvSpPr txBox="1"/>
          <p:nvPr/>
        </p:nvSpPr>
        <p:spPr>
          <a:xfrm>
            <a:off x="990600" y="5257800"/>
            <a:ext cx="3124200" cy="369332"/>
          </a:xfrm>
          <a:prstGeom prst="rect">
            <a:avLst/>
          </a:prstGeom>
          <a:noFill/>
        </p:spPr>
        <p:txBody>
          <a:bodyPr wrap="square" rtlCol="0">
            <a:spAutoFit/>
          </a:bodyPr>
          <a:lstStyle/>
          <a:p>
            <a:pPr algn="ctr"/>
            <a:r>
              <a:rPr lang="en-US" sz="900" i="1" dirty="0" smtClean="0">
                <a:effectLst>
                  <a:outerShdw blurRad="38100" dist="38100" dir="2700000" algn="tl">
                    <a:srgbClr val="000000">
                      <a:alpha val="43137"/>
                    </a:srgbClr>
                  </a:outerShdw>
                </a:effectLst>
              </a:rPr>
              <a:t>Sculpture of Love and Anguish</a:t>
            </a:r>
            <a:r>
              <a:rPr lang="en-US" sz="900" dirty="0" smtClean="0">
                <a:effectLst>
                  <a:outerShdw blurRad="38100" dist="38100" dir="2700000" algn="tl">
                    <a:srgbClr val="000000">
                      <a:alpha val="43137"/>
                    </a:srgbClr>
                  </a:outerShdw>
                </a:effectLst>
              </a:rPr>
              <a:t>, Kenneth </a:t>
            </a:r>
            <a:r>
              <a:rPr lang="en-US" sz="900" dirty="0" err="1" smtClean="0">
                <a:effectLst>
                  <a:outerShdw blurRad="38100" dist="38100" dir="2700000" algn="tl">
                    <a:srgbClr val="000000">
                      <a:alpha val="43137"/>
                    </a:srgbClr>
                  </a:outerShdw>
                </a:effectLst>
              </a:rPr>
              <a:t>Treister</a:t>
            </a:r>
            <a:r>
              <a:rPr lang="en-US" sz="900" dirty="0" smtClean="0">
                <a:effectLst>
                  <a:outerShdw blurRad="38100" dist="38100" dir="2700000" algn="tl">
                    <a:srgbClr val="000000">
                      <a:alpha val="43137"/>
                    </a:srgbClr>
                  </a:outerShdw>
                </a:effectLst>
              </a:rPr>
              <a:t>, Holocaust Memorial , Miami Beach, Florida</a:t>
            </a:r>
            <a:endParaRPr lang="en-US" sz="9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00000"/>
                </a:solidFill>
              </a:rPr>
              <a:t>The Defintion of Genocide</a:t>
            </a:r>
            <a:r>
              <a:rPr lang="en-US" dirty="0" smtClean="0"/>
              <a:t/>
            </a:r>
            <a:br>
              <a:rPr lang="en-US" dirty="0" smtClean="0"/>
            </a:br>
            <a:endParaRPr lang="en-US" dirty="0"/>
          </a:p>
        </p:txBody>
      </p:sp>
      <p:sp>
        <p:nvSpPr>
          <p:cNvPr id="3" name="TextBox 2"/>
          <p:cNvSpPr txBox="1"/>
          <p:nvPr/>
        </p:nvSpPr>
        <p:spPr>
          <a:xfrm>
            <a:off x="1295400" y="1524000"/>
            <a:ext cx="6781800" cy="4524315"/>
          </a:xfrm>
          <a:prstGeom prst="rect">
            <a:avLst/>
          </a:prstGeom>
          <a:noFill/>
        </p:spPr>
        <p:txBody>
          <a:bodyPr wrap="square" rtlCol="0">
            <a:spAutoFit/>
          </a:bodyPr>
          <a:lstStyle/>
          <a:p>
            <a:r>
              <a:rPr lang="en-US" dirty="0" smtClean="0"/>
              <a:t>The United Nations “Convention on the Prevention and Punishment of the Crime of Genocide”  (1948) defined </a:t>
            </a:r>
            <a:r>
              <a:rPr lang="en-US" dirty="0" smtClean="0">
                <a:solidFill>
                  <a:schemeClr val="accent3">
                    <a:lumMod val="60000"/>
                    <a:lumOff val="40000"/>
                  </a:schemeClr>
                </a:solidFill>
              </a:rPr>
              <a:t>genocide</a:t>
            </a:r>
            <a:r>
              <a:rPr lang="en-US" dirty="0" smtClean="0">
                <a:solidFill>
                  <a:srgbClr val="C00000"/>
                </a:solidFill>
              </a:rPr>
              <a:t> </a:t>
            </a:r>
            <a:r>
              <a:rPr lang="en-US" dirty="0" smtClean="0"/>
              <a:t>as:</a:t>
            </a:r>
          </a:p>
          <a:p>
            <a:endParaRPr lang="en-US" dirty="0" smtClean="0"/>
          </a:p>
          <a:p>
            <a:r>
              <a:rPr lang="en-US" i="1" dirty="0" smtClean="0"/>
              <a:t>In the present Convention, genocide means any of the following acts committed with intent to destroy, in whole or in part, a national, ethnic, racial or religious group, as such:</a:t>
            </a:r>
          </a:p>
          <a:p>
            <a:endParaRPr lang="en-US" i="1" dirty="0" smtClean="0"/>
          </a:p>
          <a:p>
            <a:pPr marL="342900" indent="-342900">
              <a:buAutoNum type="alphaLcParenR"/>
            </a:pPr>
            <a:r>
              <a:rPr lang="en-US" i="1" dirty="0" smtClean="0"/>
              <a:t>Killing members of the group;</a:t>
            </a:r>
          </a:p>
          <a:p>
            <a:pPr marL="342900" indent="-342900">
              <a:buAutoNum type="alphaLcParenR"/>
            </a:pPr>
            <a:r>
              <a:rPr lang="en-US" i="1" dirty="0" smtClean="0"/>
              <a:t>Causing serious bodily or mental harm to members of the group;</a:t>
            </a:r>
          </a:p>
          <a:p>
            <a:pPr marL="342900" indent="-342900">
              <a:buAutoNum type="alphaLcParenR"/>
            </a:pPr>
            <a:r>
              <a:rPr lang="en-US" i="1" dirty="0" smtClean="0"/>
              <a:t>Deliberately inflicting on the group conditions of life calculated to bring about its physical destruction in whole or in part;</a:t>
            </a:r>
          </a:p>
          <a:p>
            <a:pPr marL="342900" indent="-342900">
              <a:buAutoNum type="alphaLcParenR"/>
            </a:pPr>
            <a:r>
              <a:rPr lang="en-US" i="1" dirty="0" smtClean="0"/>
              <a:t>Imposing measures to prevent births within the group;</a:t>
            </a:r>
          </a:p>
          <a:p>
            <a:pPr marL="342900" indent="-342900">
              <a:buAutoNum type="alphaLcParenR"/>
            </a:pPr>
            <a:r>
              <a:rPr lang="en-US" i="1" dirty="0" smtClean="0"/>
              <a:t>Forcibly transferring children of the group to another group.</a:t>
            </a:r>
          </a:p>
          <a:p>
            <a:pPr marL="342900" indent="-342900"/>
            <a:endParaRPr lang="en-US" i="1" dirty="0" smtClean="0">
              <a:solidFill>
                <a:schemeClr val="tx2">
                  <a:lumMod val="90000"/>
                </a:schemeClr>
              </a:solidFill>
            </a:endParaRPr>
          </a:p>
          <a:p>
            <a:pPr marL="342900" indent="-342900"/>
            <a:endParaRPr lang="en-US" i="1" dirty="0" smtClean="0">
              <a:solidFill>
                <a:schemeClr val="tx2">
                  <a:lumMod val="90000"/>
                </a:schemeClr>
              </a:solidFill>
            </a:endParaRPr>
          </a:p>
          <a:p>
            <a:pPr marL="342900" indent="-342900"/>
            <a:r>
              <a:rPr lang="en-US" sz="1000" dirty="0" smtClean="0">
                <a:solidFill>
                  <a:schemeClr val="tx2">
                    <a:lumMod val="90000"/>
                  </a:schemeClr>
                </a:solidFill>
              </a:rPr>
              <a:t>United Nations. “Convention on the Prevention and Punishment of the Crime of Genocide,” 260 (III), Article I.</a:t>
            </a:r>
            <a:endParaRPr lang="en-US" sz="1000" dirty="0">
              <a:solidFill>
                <a:schemeClr val="tx2">
                  <a:lumMod val="9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smtClean="0"/>
              <a:t/>
            </a:r>
            <a:br>
              <a:rPr lang="en-US" dirty="0" smtClean="0"/>
            </a:br>
            <a:r>
              <a:rPr lang="en-US" dirty="0" smtClean="0">
                <a:solidFill>
                  <a:schemeClr val="accent3">
                    <a:lumMod val="60000"/>
                    <a:lumOff val="40000"/>
                  </a:schemeClr>
                </a:solidFill>
              </a:rPr>
              <a:t> </a:t>
            </a:r>
            <a:r>
              <a:rPr lang="en-US" dirty="0" smtClean="0">
                <a:solidFill>
                  <a:srgbClr val="C00000"/>
                </a:solidFill>
              </a:rPr>
              <a:t>Blessed Pope John Paul II</a:t>
            </a:r>
            <a:endParaRPr lang="en-US" dirty="0">
              <a:solidFill>
                <a:schemeClr val="accent3">
                  <a:lumMod val="60000"/>
                  <a:lumOff val="40000"/>
                </a:schemeClr>
              </a:solidFill>
            </a:endParaRPr>
          </a:p>
        </p:txBody>
      </p:sp>
      <p:sp>
        <p:nvSpPr>
          <p:cNvPr id="4" name="Content Placeholder 3"/>
          <p:cNvSpPr>
            <a:spLocks noGrp="1"/>
          </p:cNvSpPr>
          <p:nvPr>
            <p:ph sz="half" idx="1"/>
          </p:nvPr>
        </p:nvSpPr>
        <p:spPr/>
        <p:txBody>
          <a:bodyPr>
            <a:normAutofit lnSpcReduction="10000"/>
          </a:bodyPr>
          <a:lstStyle/>
          <a:p>
            <a:pPr marL="0" lvl="0" indent="0" algn="just" fontAlgn="base">
              <a:spcBef>
                <a:spcPct val="0"/>
              </a:spcBef>
              <a:spcAft>
                <a:spcPct val="0"/>
              </a:spcAft>
              <a:buClrTx/>
              <a:buSzTx/>
              <a:buNone/>
            </a:pPr>
            <a:r>
              <a:rPr lang="en-US" sz="1600" dirty="0" smtClean="0"/>
              <a:t>No one is permitted to pass by the tragedy of the </a:t>
            </a:r>
            <a:r>
              <a:rPr lang="en-US" sz="1600" dirty="0" err="1" smtClean="0"/>
              <a:t>Sho’ah</a:t>
            </a:r>
            <a:r>
              <a:rPr lang="en-US" sz="1600" dirty="0" smtClean="0"/>
              <a:t>. That attempt at the systematic destruction of an entire people falls like a shadow on the history of Europe and the whole world; it is a crime which will for ever darken the history of humanity. May it serve, today and for the future, as a warning: there must be no yielding to ideologies which justify contempt for human dignity on the basis of race, </a:t>
            </a:r>
            <a:r>
              <a:rPr lang="en-US" sz="1600" dirty="0" err="1" smtClean="0"/>
              <a:t>colour</a:t>
            </a:r>
            <a:r>
              <a:rPr lang="en-US" sz="1600" dirty="0" smtClean="0"/>
              <a:t>, language or religion. I make this appeal to everyone, and particularly to those who would resort, in the name of religion, to acts of oppression and terrorism.</a:t>
            </a:r>
          </a:p>
          <a:p>
            <a:pPr marL="0" lvl="0" indent="0" algn="just" fontAlgn="base">
              <a:spcBef>
                <a:spcPct val="0"/>
              </a:spcBef>
              <a:spcAft>
                <a:spcPct val="0"/>
              </a:spcAft>
              <a:buClrTx/>
              <a:buSzTx/>
              <a:buNone/>
            </a:pPr>
            <a:endParaRPr lang="en-US" sz="1200" dirty="0" smtClean="0">
              <a:latin typeface="Times New Roman" pitchFamily="18" charset="0"/>
              <a:cs typeface="Times New Roman" pitchFamily="18" charset="0"/>
            </a:endParaRPr>
          </a:p>
          <a:p>
            <a:pPr marL="0" lvl="0" indent="0" algn="just" fontAlgn="base">
              <a:spcBef>
                <a:spcPct val="0"/>
              </a:spcBef>
              <a:spcAft>
                <a:spcPct val="0"/>
              </a:spcAft>
              <a:buClrTx/>
              <a:buSzTx/>
              <a:buNone/>
            </a:pPr>
            <a:endParaRPr lang="en-US" sz="1200" dirty="0" smtClean="0">
              <a:latin typeface="Times New Roman" pitchFamily="18" charset="0"/>
              <a:cs typeface="Times New Roman" pitchFamily="18" charset="0"/>
            </a:endParaRPr>
          </a:p>
          <a:p>
            <a:pPr marL="0" lvl="0" indent="0" algn="just" fontAlgn="base">
              <a:spcBef>
                <a:spcPct val="0"/>
              </a:spcBef>
              <a:spcAft>
                <a:spcPct val="0"/>
              </a:spcAft>
              <a:buClrTx/>
              <a:buSzTx/>
              <a:buNone/>
            </a:pPr>
            <a:endParaRPr lang="en-US" sz="3000" dirty="0" smtClean="0">
              <a:latin typeface="Times New Roman" pitchFamily="18" charset="0"/>
              <a:cs typeface="Times New Roman" pitchFamily="18" charset="0"/>
            </a:endParaRPr>
          </a:p>
          <a:p>
            <a:pPr marL="0" lvl="0" indent="0" eaLnBrk="0" fontAlgn="base" hangingPunct="0">
              <a:spcBef>
                <a:spcPct val="0"/>
              </a:spcBef>
              <a:spcAft>
                <a:spcPct val="0"/>
              </a:spcAft>
              <a:buClrTx/>
              <a:buSzTx/>
              <a:buNone/>
            </a:pPr>
            <a:r>
              <a:rPr lang="en-US" sz="1000" dirty="0" smtClean="0">
                <a:solidFill>
                  <a:schemeClr val="accent3">
                    <a:lumMod val="60000"/>
                    <a:lumOff val="40000"/>
                  </a:schemeClr>
                </a:solidFill>
                <a:latin typeface="+mj-lt"/>
                <a:cs typeface="Times New Roman" pitchFamily="18" charset="0"/>
              </a:rPr>
              <a:t>Blessed Pope John Paul II, </a:t>
            </a:r>
            <a:r>
              <a:rPr lang="en-US" sz="1000" i="1" dirty="0" smtClean="0">
                <a:solidFill>
                  <a:schemeClr val="accent3">
                    <a:lumMod val="60000"/>
                    <a:lumOff val="40000"/>
                  </a:schemeClr>
                </a:solidFill>
                <a:latin typeface="+mj-lt"/>
              </a:rPr>
              <a:t>On the Sixtieth Anniversary of the Liberation of the Prisoners of the Auschwitz-</a:t>
            </a:r>
            <a:r>
              <a:rPr lang="en-US" sz="1000" i="1" dirty="0" err="1" smtClean="0">
                <a:solidFill>
                  <a:schemeClr val="accent3">
                    <a:lumMod val="60000"/>
                    <a:lumOff val="40000"/>
                  </a:schemeClr>
                </a:solidFill>
                <a:latin typeface="+mj-lt"/>
              </a:rPr>
              <a:t>Birkenau</a:t>
            </a:r>
            <a:r>
              <a:rPr lang="en-US" sz="1000" i="1" dirty="0" smtClean="0">
                <a:solidFill>
                  <a:schemeClr val="accent3">
                    <a:lumMod val="60000"/>
                    <a:lumOff val="40000"/>
                  </a:schemeClr>
                </a:solidFill>
                <a:latin typeface="+mj-lt"/>
              </a:rPr>
              <a:t> Death Camp, </a:t>
            </a:r>
            <a:r>
              <a:rPr lang="en-US" sz="1000" dirty="0" smtClean="0">
                <a:solidFill>
                  <a:schemeClr val="accent3">
                    <a:lumMod val="60000"/>
                    <a:lumOff val="40000"/>
                  </a:schemeClr>
                </a:solidFill>
                <a:latin typeface="+mj-lt"/>
              </a:rPr>
              <a:t>2005</a:t>
            </a:r>
            <a:endParaRPr lang="en-US" sz="1000" dirty="0" smtClean="0">
              <a:solidFill>
                <a:schemeClr val="accent3">
                  <a:lumMod val="60000"/>
                  <a:lumOff val="40000"/>
                </a:schemeClr>
              </a:solidFill>
              <a:latin typeface="+mj-lt"/>
              <a:cs typeface="Times New Roman" pitchFamily="18" charset="0"/>
            </a:endParaRPr>
          </a:p>
          <a:p>
            <a:endParaRPr lang="en-US" dirty="0"/>
          </a:p>
        </p:txBody>
      </p:sp>
      <p:pic>
        <p:nvPicPr>
          <p:cNvPr id="6" name="Content Placeholder 5" descr="JPII auschwitz death wall.jpg"/>
          <p:cNvPicPr>
            <a:picLocks noGrp="1" noChangeAspect="1"/>
          </p:cNvPicPr>
          <p:nvPr>
            <p:ph sz="half" idx="2"/>
          </p:nvPr>
        </p:nvPicPr>
        <p:blipFill>
          <a:blip r:embed="rId2" cstate="print"/>
          <a:stretch>
            <a:fillRect/>
          </a:stretch>
        </p:blipFill>
        <p:spPr>
          <a:xfrm>
            <a:off x="4648200" y="1524000"/>
            <a:ext cx="4059936" cy="4572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Pope Benedict XVI</a:t>
            </a:r>
            <a:endParaRPr lang="en-US" dirty="0">
              <a:solidFill>
                <a:schemeClr val="accent3">
                  <a:lumMod val="60000"/>
                  <a:lumOff val="40000"/>
                </a:schemeClr>
              </a:solidFill>
            </a:endParaRPr>
          </a:p>
        </p:txBody>
      </p:sp>
      <p:sp>
        <p:nvSpPr>
          <p:cNvPr id="4" name="Content Placeholder 3"/>
          <p:cNvSpPr>
            <a:spLocks noGrp="1"/>
          </p:cNvSpPr>
          <p:nvPr>
            <p:ph sz="half" idx="1"/>
          </p:nvPr>
        </p:nvSpPr>
        <p:spPr/>
        <p:txBody>
          <a:bodyPr>
            <a:normAutofit fontScale="70000" lnSpcReduction="20000"/>
          </a:bodyPr>
          <a:lstStyle/>
          <a:p>
            <a:pPr marL="0">
              <a:buNone/>
            </a:pPr>
            <a:r>
              <a:rPr lang="en-US" dirty="0" smtClean="0">
                <a:latin typeface="Times New Roman" pitchFamily="18" charset="0"/>
                <a:cs typeface="Times New Roman" pitchFamily="18" charset="0"/>
              </a:rPr>
              <a:t>“To speak in this place of horror, in this place where unprecedented mass crimes were committed against God and man, is almost impossible - and it is particularly difficult and troubling for a Christian, for a Pope from Germany.  In a place like this, words fail; in the end, there can only be a dread silence - a silence which is itself a heartfelt cry to God: Why, Lord, did you remain silent?  How could you tolerate all this?  In silence, then, we bow our heads before the endless line of those who suffered and were put to death here; yet our silence becomes in turn a plea for forgiveness and reconciliation, a plea to the living God never to let this happen again.”</a:t>
            </a:r>
          </a:p>
          <a:p>
            <a:pPr>
              <a:buNone/>
            </a:pPr>
            <a:endParaRPr lang="en-US" dirty="0" smtClean="0">
              <a:solidFill>
                <a:schemeClr val="tx2">
                  <a:lumMod val="90000"/>
                </a:schemeClr>
              </a:solidFill>
              <a:latin typeface="Times New Roman" pitchFamily="18" charset="0"/>
              <a:cs typeface="Times New Roman" pitchFamily="18" charset="0"/>
            </a:endParaRPr>
          </a:p>
          <a:p>
            <a:pPr marL="0">
              <a:buNone/>
            </a:pPr>
            <a:r>
              <a:rPr lang="en-US" sz="1900" dirty="0" smtClean="0">
                <a:solidFill>
                  <a:schemeClr val="accent3">
                    <a:lumMod val="60000"/>
                    <a:lumOff val="40000"/>
                  </a:schemeClr>
                </a:solidFill>
                <a:latin typeface="Times New Roman" pitchFamily="18" charset="0"/>
                <a:cs typeface="Times New Roman" pitchFamily="18" charset="0"/>
              </a:rPr>
              <a:t>Pope Benedict XVI, Auschwitz-</a:t>
            </a:r>
            <a:r>
              <a:rPr lang="en-US" sz="1900" dirty="0" err="1" smtClean="0">
                <a:solidFill>
                  <a:schemeClr val="accent3">
                    <a:lumMod val="60000"/>
                    <a:lumOff val="40000"/>
                  </a:schemeClr>
                </a:solidFill>
                <a:latin typeface="Times New Roman" pitchFamily="18" charset="0"/>
                <a:cs typeface="Times New Roman" pitchFamily="18" charset="0"/>
              </a:rPr>
              <a:t>Birkenau</a:t>
            </a:r>
            <a:r>
              <a:rPr lang="en-US" sz="1900" dirty="0" smtClean="0">
                <a:solidFill>
                  <a:schemeClr val="accent3">
                    <a:lumMod val="60000"/>
                    <a:lumOff val="40000"/>
                  </a:schemeClr>
                </a:solidFill>
                <a:latin typeface="Times New Roman" pitchFamily="18" charset="0"/>
                <a:cs typeface="Times New Roman" pitchFamily="18" charset="0"/>
              </a:rPr>
              <a:t>, 2006</a:t>
            </a:r>
          </a:p>
          <a:p>
            <a:endParaRPr lang="en-US" dirty="0"/>
          </a:p>
        </p:txBody>
      </p:sp>
      <p:pic>
        <p:nvPicPr>
          <p:cNvPr id="12" name="Content Placeholder 11" descr="20080904_1876071085_benedykt_6.jpg"/>
          <p:cNvPicPr>
            <a:picLocks noGrp="1" noChangeAspect="1"/>
          </p:cNvPicPr>
          <p:nvPr>
            <p:ph sz="half" idx="2"/>
          </p:nvPr>
        </p:nvPicPr>
        <p:blipFill>
          <a:blip r:embed="rId2" cstate="print"/>
          <a:stretch>
            <a:fillRect/>
          </a:stretch>
        </p:blipFill>
        <p:spPr>
          <a:xfrm>
            <a:off x="4648200" y="1945873"/>
            <a:ext cx="4059238" cy="372825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The Problem of Uniqueness</a:t>
            </a:r>
            <a:endParaRPr lang="en-US" dirty="0">
              <a:solidFill>
                <a:srgbClr val="C00000"/>
              </a:solidFill>
            </a:endParaRPr>
          </a:p>
        </p:txBody>
      </p:sp>
      <p:sp>
        <p:nvSpPr>
          <p:cNvPr id="3" name="Content Placeholder 2"/>
          <p:cNvSpPr>
            <a:spLocks noGrp="1"/>
          </p:cNvSpPr>
          <p:nvPr>
            <p:ph sz="half" idx="1"/>
          </p:nvPr>
        </p:nvSpPr>
        <p:spPr/>
        <p:txBody>
          <a:bodyPr>
            <a:normAutofit fontScale="92500" lnSpcReduction="10000"/>
          </a:bodyPr>
          <a:lstStyle/>
          <a:p>
            <a:pPr marL="0"/>
            <a:r>
              <a:rPr lang="en-US" sz="1800" dirty="0" smtClean="0"/>
              <a:t>The central question is not whether the </a:t>
            </a:r>
            <a:r>
              <a:rPr lang="en-US" sz="1800" dirty="0" err="1" smtClean="0"/>
              <a:t>Sho’ah</a:t>
            </a:r>
            <a:r>
              <a:rPr lang="en-US" sz="1800" dirty="0" smtClean="0"/>
              <a:t> is </a:t>
            </a:r>
            <a:r>
              <a:rPr lang="en-US" sz="1800" i="1" dirty="0" smtClean="0"/>
              <a:t>unique, </a:t>
            </a:r>
            <a:r>
              <a:rPr lang="en-US" sz="1800" dirty="0" smtClean="0"/>
              <a:t>because all genocides are simultaneously </a:t>
            </a:r>
            <a:r>
              <a:rPr lang="en-US" sz="1800" dirty="0" smtClean="0">
                <a:solidFill>
                  <a:schemeClr val="accent3">
                    <a:lumMod val="60000"/>
                    <a:lumOff val="40000"/>
                  </a:schemeClr>
                </a:solidFill>
              </a:rPr>
              <a:t>unique in their historical situation </a:t>
            </a:r>
            <a:r>
              <a:rPr lang="en-US" sz="1800" dirty="0" smtClean="0"/>
              <a:t>and </a:t>
            </a:r>
            <a:r>
              <a:rPr lang="en-US" sz="1800" dirty="0" smtClean="0">
                <a:solidFill>
                  <a:schemeClr val="accent3">
                    <a:lumMod val="60000"/>
                    <a:lumOff val="40000"/>
                  </a:schemeClr>
                </a:solidFill>
              </a:rPr>
              <a:t>analogous in their structure</a:t>
            </a:r>
            <a:r>
              <a:rPr lang="en-US" sz="1800" dirty="0" smtClean="0"/>
              <a:t>. The central question is whether the </a:t>
            </a:r>
            <a:r>
              <a:rPr lang="en-US" sz="1800" dirty="0" err="1" smtClean="0"/>
              <a:t>Sho’ah</a:t>
            </a:r>
            <a:r>
              <a:rPr lang="en-US" sz="1800" dirty="0" smtClean="0"/>
              <a:t> is  </a:t>
            </a:r>
            <a:r>
              <a:rPr lang="en-US" sz="1800" i="1" dirty="0" smtClean="0"/>
              <a:t>uniquely unique—sui generis.</a:t>
            </a:r>
          </a:p>
          <a:p>
            <a:pPr marL="0"/>
            <a:r>
              <a:rPr lang="en-US" sz="1800" dirty="0" smtClean="0"/>
              <a:t>Singularity precludes universality.</a:t>
            </a:r>
          </a:p>
          <a:p>
            <a:pPr marL="365760" lvl="1"/>
            <a:r>
              <a:rPr lang="en-US" sz="1600" dirty="0" smtClean="0"/>
              <a:t>If </a:t>
            </a:r>
            <a:r>
              <a:rPr lang="en-US" sz="1600" dirty="0" smtClean="0"/>
              <a:t>the </a:t>
            </a:r>
            <a:r>
              <a:rPr lang="en-US" sz="1600" dirty="0" err="1" smtClean="0"/>
              <a:t>Sho’ah</a:t>
            </a:r>
            <a:r>
              <a:rPr lang="en-US" sz="1600" dirty="0" smtClean="0"/>
              <a:t> is uniquely unique then it is </a:t>
            </a:r>
            <a:r>
              <a:rPr lang="en-US" sz="1600" dirty="0" smtClean="0"/>
              <a:t>incomparable </a:t>
            </a:r>
            <a:r>
              <a:rPr lang="en-US" sz="1600" dirty="0" smtClean="0"/>
              <a:t>with other genocides and nothing can be learned from it about the development  or prevention of future genocides.</a:t>
            </a:r>
          </a:p>
          <a:p>
            <a:pPr marL="0"/>
            <a:r>
              <a:rPr lang="en-US" sz="1800" dirty="0" smtClean="0"/>
              <a:t>Universality precludes </a:t>
            </a:r>
            <a:r>
              <a:rPr lang="en-US" sz="1800" dirty="0" smtClean="0"/>
              <a:t>singularity.</a:t>
            </a:r>
          </a:p>
          <a:p>
            <a:pPr marL="365760" lvl="1"/>
            <a:r>
              <a:rPr lang="en-US" sz="1600" dirty="0" smtClean="0"/>
              <a:t>If </a:t>
            </a:r>
            <a:r>
              <a:rPr lang="en-US" sz="1600" dirty="0" smtClean="0"/>
              <a:t>the </a:t>
            </a:r>
            <a:r>
              <a:rPr lang="en-US" sz="1600" dirty="0" err="1" smtClean="0"/>
              <a:t>Sho’ah</a:t>
            </a:r>
            <a:r>
              <a:rPr lang="en-US" sz="1600" dirty="0" smtClean="0"/>
              <a:t> is not uniquely unique then it is comparable with other genocides, but its significance is diminished, and its contribution to comparative genocide studies is dramatically reduced.</a:t>
            </a:r>
          </a:p>
          <a:p>
            <a:pPr marL="0"/>
            <a:endParaRPr lang="en-US" dirty="0" smtClean="0"/>
          </a:p>
        </p:txBody>
      </p:sp>
      <p:pic>
        <p:nvPicPr>
          <p:cNvPr id="5" name="Content Placeholder 4" descr="DSC03151.JPG"/>
          <p:cNvPicPr>
            <a:picLocks noGrp="1" noChangeAspect="1"/>
          </p:cNvPicPr>
          <p:nvPr>
            <p:ph sz="half" idx="2"/>
          </p:nvPr>
        </p:nvPicPr>
        <p:blipFill>
          <a:blip r:embed="rId2" cstate="print"/>
          <a:stretch>
            <a:fillRect/>
          </a:stretch>
        </p:blipFill>
        <p:spPr>
          <a:xfrm>
            <a:off x="4963319" y="1524000"/>
            <a:ext cx="3429000" cy="4572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No one has yet argued for the moral uniqueness of the </a:t>
            </a:r>
            <a:r>
              <a:rPr lang="en-US" dirty="0" err="1" smtClean="0"/>
              <a:t>Sho’ah</a:t>
            </a:r>
            <a:r>
              <a:rPr lang="en-US" dirty="0" smtClean="0"/>
              <a:t>.</a:t>
            </a:r>
          </a:p>
          <a:p>
            <a:pPr lvl="1"/>
            <a:r>
              <a:rPr lang="en-US" dirty="0" smtClean="0"/>
              <a:t>To succeed, this argument would need to prove that the deaths of the victims of the </a:t>
            </a:r>
            <a:r>
              <a:rPr lang="en-US" dirty="0" err="1" smtClean="0"/>
              <a:t>Sho’ah</a:t>
            </a:r>
            <a:r>
              <a:rPr lang="en-US" dirty="0" smtClean="0"/>
              <a:t> were more valuable than the deaths of other victims of genocide, and therefore, their murder constituted a “greater” evil.</a:t>
            </a:r>
            <a:endParaRPr lang="en-US" dirty="0"/>
          </a:p>
        </p:txBody>
      </p:sp>
      <p:sp>
        <p:nvSpPr>
          <p:cNvPr id="2" name="Title 1"/>
          <p:cNvSpPr>
            <a:spLocks noGrp="1"/>
          </p:cNvSpPr>
          <p:nvPr>
            <p:ph type="title"/>
          </p:nvPr>
        </p:nvSpPr>
        <p:spPr/>
        <p:txBody>
          <a:bodyPr/>
          <a:lstStyle/>
          <a:p>
            <a:r>
              <a:rPr lang="en-US" dirty="0" smtClean="0">
                <a:solidFill>
                  <a:srgbClr val="C00000"/>
                </a:solidFill>
              </a:rPr>
              <a:t>Moral Uniqueness</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Metaphysical</a:t>
            </a:r>
            <a:r>
              <a:rPr lang="en-US" dirty="0" smtClean="0">
                <a:solidFill>
                  <a:schemeClr val="accent3">
                    <a:lumMod val="60000"/>
                    <a:lumOff val="40000"/>
                  </a:schemeClr>
                </a:solidFill>
              </a:rPr>
              <a:t> </a:t>
            </a:r>
            <a:r>
              <a:rPr lang="en-US" dirty="0" smtClean="0">
                <a:solidFill>
                  <a:srgbClr val="C00000"/>
                </a:solidFill>
              </a:rPr>
              <a:t>Uniqueness</a:t>
            </a:r>
            <a:endParaRPr lang="en-US" dirty="0">
              <a:solidFill>
                <a:srgbClr val="C00000"/>
              </a:solidFill>
            </a:endParaRPr>
          </a:p>
        </p:txBody>
      </p:sp>
      <p:sp>
        <p:nvSpPr>
          <p:cNvPr id="3" name="Rectangle 2"/>
          <p:cNvSpPr/>
          <p:nvPr/>
        </p:nvSpPr>
        <p:spPr>
          <a:xfrm>
            <a:off x="685800" y="1371600"/>
            <a:ext cx="7391400" cy="4832092"/>
          </a:xfrm>
          <a:prstGeom prst="rect">
            <a:avLst/>
          </a:prstGeom>
        </p:spPr>
        <p:txBody>
          <a:bodyPr wrap="square">
            <a:spAutoFit/>
          </a:bodyPr>
          <a:lstStyle/>
          <a:p>
            <a:r>
              <a:rPr lang="en-US" sz="2800" dirty="0" smtClean="0"/>
              <a:t>This argument holds that the </a:t>
            </a:r>
            <a:r>
              <a:rPr lang="en-US" sz="2800" dirty="0" err="1" smtClean="0"/>
              <a:t>Sho’ah</a:t>
            </a:r>
            <a:r>
              <a:rPr lang="en-US" sz="2800" dirty="0" smtClean="0"/>
              <a:t> was metaphysically unique because it defies historical classification, and the murder of European Jews was so inconceivable that it cannot be captured in language, consequently, there are no lessons to be learned from the event.</a:t>
            </a:r>
          </a:p>
          <a:p>
            <a:endParaRPr lang="en-US" sz="2800" dirty="0" smtClean="0"/>
          </a:p>
          <a:p>
            <a:endParaRPr lang="en-US" sz="2800" dirty="0" smtClean="0"/>
          </a:p>
          <a:p>
            <a:r>
              <a:rPr lang="en-US" sz="2800" dirty="0" smtClean="0"/>
              <a:t>Scholars holding this view: </a:t>
            </a:r>
            <a:r>
              <a:rPr lang="en-US" sz="2800" dirty="0" smtClean="0">
                <a:solidFill>
                  <a:schemeClr val="accent3">
                    <a:lumMod val="60000"/>
                    <a:lumOff val="40000"/>
                  </a:schemeClr>
                </a:solidFill>
              </a:rPr>
              <a:t>Saul Friedlander  </a:t>
            </a:r>
            <a:r>
              <a:rPr lang="en-US" sz="2800" dirty="0" smtClean="0"/>
              <a:t>and</a:t>
            </a:r>
            <a:r>
              <a:rPr lang="en-US" sz="2800" dirty="0" smtClean="0">
                <a:solidFill>
                  <a:schemeClr val="accent3">
                    <a:lumMod val="60000"/>
                    <a:lumOff val="40000"/>
                  </a:schemeClr>
                </a:solidFill>
              </a:rPr>
              <a:t> George Steiner</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00000"/>
                </a:solidFill>
              </a:rPr>
              <a:t>Numerical Uniqueness?</a:t>
            </a:r>
            <a:r>
              <a:rPr lang="en-US" dirty="0" smtClean="0"/>
              <a:t/>
            </a:r>
            <a:br>
              <a:rPr lang="en-US" dirty="0" smtClean="0"/>
            </a:br>
            <a:endParaRPr lang="en-US" dirty="0"/>
          </a:p>
        </p:txBody>
      </p:sp>
      <p:sp>
        <p:nvSpPr>
          <p:cNvPr id="4" name="Content Placeholder 3"/>
          <p:cNvSpPr>
            <a:spLocks noGrp="1"/>
          </p:cNvSpPr>
          <p:nvPr>
            <p:ph sz="half" idx="1"/>
          </p:nvPr>
        </p:nvSpPr>
        <p:spPr/>
        <p:txBody>
          <a:bodyPr>
            <a:normAutofit fontScale="92500" lnSpcReduction="20000"/>
          </a:bodyPr>
          <a:lstStyle/>
          <a:p>
            <a:r>
              <a:rPr lang="en-US" dirty="0" smtClean="0"/>
              <a:t>Nazi Germany’s “Final Solution” (</a:t>
            </a:r>
            <a:r>
              <a:rPr lang="en-US" dirty="0" smtClean="0"/>
              <a:t>1941-1945</a:t>
            </a:r>
            <a:r>
              <a:rPr lang="en-US" dirty="0" smtClean="0"/>
              <a:t>) – </a:t>
            </a:r>
            <a:r>
              <a:rPr lang="en-US" dirty="0" smtClean="0">
                <a:solidFill>
                  <a:schemeClr val="accent3">
                    <a:lumMod val="60000"/>
                    <a:lumOff val="40000"/>
                  </a:schemeClr>
                </a:solidFill>
              </a:rPr>
              <a:t>10,000,000 -</a:t>
            </a:r>
            <a:r>
              <a:rPr lang="en-US" dirty="0" smtClean="0"/>
              <a:t> </a:t>
            </a:r>
            <a:r>
              <a:rPr lang="en-US" dirty="0" smtClean="0">
                <a:solidFill>
                  <a:schemeClr val="accent3">
                    <a:lumMod val="60000"/>
                    <a:lumOff val="40000"/>
                  </a:schemeClr>
                </a:solidFill>
              </a:rPr>
              <a:t>11,000,000</a:t>
            </a:r>
          </a:p>
          <a:p>
            <a:pPr lvl="1"/>
            <a:r>
              <a:rPr lang="en-US" dirty="0" smtClean="0">
                <a:solidFill>
                  <a:schemeClr val="tx1"/>
                </a:solidFill>
              </a:rPr>
              <a:t>Jews – </a:t>
            </a:r>
            <a:r>
              <a:rPr lang="en-US" dirty="0" smtClean="0">
                <a:solidFill>
                  <a:schemeClr val="accent3">
                    <a:lumMod val="60000"/>
                    <a:lumOff val="40000"/>
                  </a:schemeClr>
                </a:solidFill>
              </a:rPr>
              <a:t>6,000,000</a:t>
            </a:r>
          </a:p>
          <a:p>
            <a:pPr lvl="1"/>
            <a:r>
              <a:rPr lang="en-US" dirty="0" smtClean="0">
                <a:solidFill>
                  <a:schemeClr val="tx1"/>
                </a:solidFill>
              </a:rPr>
              <a:t>Non-Jewish Poles – </a:t>
            </a:r>
            <a:r>
              <a:rPr lang="en-US" dirty="0" smtClean="0">
                <a:solidFill>
                  <a:schemeClr val="accent3">
                    <a:lumMod val="60000"/>
                    <a:lumOff val="40000"/>
                  </a:schemeClr>
                </a:solidFill>
              </a:rPr>
              <a:t>3,000,000</a:t>
            </a:r>
          </a:p>
          <a:p>
            <a:pPr lvl="1"/>
            <a:r>
              <a:rPr lang="en-US" dirty="0" smtClean="0">
                <a:solidFill>
                  <a:schemeClr val="tx1"/>
                </a:solidFill>
              </a:rPr>
              <a:t>Roma/</a:t>
            </a:r>
            <a:r>
              <a:rPr lang="en-US" dirty="0" err="1" smtClean="0">
                <a:solidFill>
                  <a:schemeClr val="tx1"/>
                </a:solidFill>
              </a:rPr>
              <a:t>Sinti</a:t>
            </a:r>
            <a:r>
              <a:rPr lang="en-US" dirty="0" smtClean="0">
                <a:solidFill>
                  <a:schemeClr val="tx1"/>
                </a:solidFill>
              </a:rPr>
              <a:t> – </a:t>
            </a:r>
            <a:r>
              <a:rPr lang="en-US" dirty="0" smtClean="0">
                <a:solidFill>
                  <a:schemeClr val="accent3">
                    <a:lumMod val="60000"/>
                    <a:lumOff val="40000"/>
                  </a:schemeClr>
                </a:solidFill>
              </a:rPr>
              <a:t>250,000-1,000,000</a:t>
            </a:r>
          </a:p>
          <a:p>
            <a:pPr lvl="1"/>
            <a:r>
              <a:rPr lang="en-US" dirty="0" smtClean="0">
                <a:solidFill>
                  <a:schemeClr val="tx1"/>
                </a:solidFill>
              </a:rPr>
              <a:t>Disabled – </a:t>
            </a:r>
            <a:r>
              <a:rPr lang="en-US" dirty="0" smtClean="0">
                <a:solidFill>
                  <a:schemeClr val="accent3">
                    <a:lumMod val="60000"/>
                    <a:lumOff val="40000"/>
                  </a:schemeClr>
                </a:solidFill>
              </a:rPr>
              <a:t>200,000</a:t>
            </a:r>
          </a:p>
          <a:p>
            <a:pPr lvl="1"/>
            <a:r>
              <a:rPr lang="en-US" dirty="0" smtClean="0">
                <a:solidFill>
                  <a:schemeClr val="tx1"/>
                </a:solidFill>
              </a:rPr>
              <a:t>Homosexuals – </a:t>
            </a:r>
            <a:r>
              <a:rPr lang="en-US" dirty="0" smtClean="0">
                <a:solidFill>
                  <a:schemeClr val="accent3">
                    <a:lumMod val="60000"/>
                    <a:lumOff val="40000"/>
                  </a:schemeClr>
                </a:solidFill>
              </a:rPr>
              <a:t>5,000-15,000</a:t>
            </a:r>
          </a:p>
          <a:p>
            <a:pPr lvl="1"/>
            <a:r>
              <a:rPr lang="en-US" dirty="0" smtClean="0">
                <a:solidFill>
                  <a:schemeClr val="tx1"/>
                </a:solidFill>
              </a:rPr>
              <a:t>Others deemed “undesirable” – </a:t>
            </a:r>
            <a:r>
              <a:rPr lang="en-US" dirty="0" smtClean="0">
                <a:solidFill>
                  <a:schemeClr val="accent3">
                    <a:lumMod val="60000"/>
                    <a:lumOff val="40000"/>
                  </a:schemeClr>
                </a:solidFill>
              </a:rPr>
              <a:t>33,0000</a:t>
            </a:r>
          </a:p>
          <a:p>
            <a:pPr lvl="1">
              <a:buNone/>
            </a:pPr>
            <a:endParaRPr lang="en-US" sz="1000" dirty="0" smtClean="0"/>
          </a:p>
          <a:p>
            <a:pPr lvl="1">
              <a:buNone/>
            </a:pPr>
            <a:endParaRPr lang="en-US" sz="1000" dirty="0" smtClean="0"/>
          </a:p>
          <a:p>
            <a:pPr lvl="1">
              <a:buNone/>
            </a:pPr>
            <a:endParaRPr lang="en-US" sz="1000" dirty="0" smtClean="0"/>
          </a:p>
          <a:p>
            <a:pPr lvl="1">
              <a:buNone/>
            </a:pPr>
            <a:r>
              <a:rPr lang="en-US" sz="1000" dirty="0" smtClean="0"/>
              <a:t>The Genocide Education Project</a:t>
            </a:r>
            <a:endParaRPr lang="en-US" sz="1000" dirty="0"/>
          </a:p>
        </p:txBody>
      </p:sp>
      <p:pic>
        <p:nvPicPr>
          <p:cNvPr id="9" name="Content Placeholder 8" descr="375,400.jpg"/>
          <p:cNvPicPr>
            <a:picLocks noGrp="1" noChangeAspect="1"/>
          </p:cNvPicPr>
          <p:nvPr>
            <p:ph sz="half" idx="2"/>
          </p:nvPr>
        </p:nvPicPr>
        <p:blipFill>
          <a:blip r:embed="rId2" cstate="print"/>
          <a:stretch>
            <a:fillRect/>
          </a:stretch>
        </p:blipFill>
        <p:spPr>
          <a:xfrm>
            <a:off x="4772819" y="2543175"/>
            <a:ext cx="3810000" cy="253365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947</TotalTime>
  <Words>2658</Words>
  <Application>Microsoft Office PowerPoint</Application>
  <PresentationFormat>On-screen Show (4:3)</PresentationFormat>
  <Paragraphs>158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Paper</vt:lpstr>
      <vt:lpstr>Is the Sho’ah Unique?</vt:lpstr>
      <vt:lpstr>Holocaust or Sho’ah</vt:lpstr>
      <vt:lpstr>The Defintion of Genocide </vt:lpstr>
      <vt:lpstr>     Blessed Pope John Paul II</vt:lpstr>
      <vt:lpstr>Pope Benedict XVI</vt:lpstr>
      <vt:lpstr>The Problem of Uniqueness</vt:lpstr>
      <vt:lpstr>Moral Uniqueness</vt:lpstr>
      <vt:lpstr>Metaphysical Uniqueness</vt:lpstr>
      <vt:lpstr>Numerical Uniqueness? </vt:lpstr>
      <vt:lpstr>Numerical Uniqueness? </vt:lpstr>
      <vt:lpstr>Cultural Uniqueness? </vt:lpstr>
      <vt:lpstr>Jedwabne Massacre</vt:lpstr>
      <vt:lpstr>Political Uniqueness</vt:lpstr>
      <vt:lpstr>Armenian Genocide</vt:lpstr>
      <vt:lpstr>Rwandan Genocide</vt:lpstr>
      <vt:lpstr>Historical Uniqueness</vt:lpstr>
      <vt:lpstr>  The Sho’ah is Unprecedented</vt:lpstr>
      <vt:lpstr>  The Sho’ah is Paradigmatic</vt:lpstr>
      <vt:lpstr>The 8 Stages of Genocide </vt:lpstr>
      <vt:lpstr>Stage 1: Classification</vt:lpstr>
      <vt:lpstr>Stage 2: Symbolization</vt:lpstr>
      <vt:lpstr>Stage 3: Dehumanization </vt:lpstr>
      <vt:lpstr>Stage 4: Organization</vt:lpstr>
      <vt:lpstr>Stage 5: Polarization</vt:lpstr>
      <vt:lpstr>Stage 6: Preparation</vt:lpstr>
      <vt:lpstr>Stage 7: Extermination</vt:lpstr>
      <vt:lpstr>Stage 8: Denial</vt:lpstr>
      <vt:lpstr>Remember, Confront, Prevent</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Sho’ah Unique?</dc:title>
  <dc:creator>JDouglasMacready</dc:creator>
  <cp:lastModifiedBy>JDouglasMacready</cp:lastModifiedBy>
  <cp:revision>87</cp:revision>
  <dcterms:created xsi:type="dcterms:W3CDTF">2011-09-28T14:21:58Z</dcterms:created>
  <dcterms:modified xsi:type="dcterms:W3CDTF">2011-11-18T19:31:12Z</dcterms:modified>
</cp:coreProperties>
</file>