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5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Does </a:t>
            </a:r>
            <a:r>
              <a:rPr lang="nl-NL" dirty="0" err="1" smtClean="0"/>
              <a:t>wealth</a:t>
            </a:r>
            <a:r>
              <a:rPr lang="nl-NL" dirty="0" smtClean="0"/>
              <a:t> affect health?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Niels van Opstal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Correlation</a:t>
            </a:r>
            <a:r>
              <a:rPr lang="nl-NL" dirty="0" smtClean="0"/>
              <a:t> health </a:t>
            </a:r>
            <a:r>
              <a:rPr lang="nl-NL" dirty="0" err="1" smtClean="0"/>
              <a:t>wealth</a:t>
            </a:r>
            <a:r>
              <a:rPr lang="nl-NL" dirty="0" smtClean="0"/>
              <a:t> has been </a:t>
            </a:r>
            <a:r>
              <a:rPr lang="nl-NL" dirty="0" err="1" smtClean="0"/>
              <a:t>shown</a:t>
            </a:r>
            <a:r>
              <a:rPr lang="nl-NL" dirty="0" smtClean="0"/>
              <a:t> </a:t>
            </a:r>
            <a:r>
              <a:rPr lang="nl-NL" dirty="0" err="1" smtClean="0"/>
              <a:t>often</a:t>
            </a:r>
            <a:r>
              <a:rPr lang="nl-NL" dirty="0" smtClean="0"/>
              <a:t>.</a:t>
            </a:r>
            <a:endParaRPr lang="nl-NL" dirty="0" smtClean="0"/>
          </a:p>
          <a:p>
            <a:r>
              <a:rPr lang="nl-NL" dirty="0" err="1" smtClean="0"/>
              <a:t>Causality</a:t>
            </a:r>
            <a:r>
              <a:rPr lang="nl-NL" dirty="0" smtClean="0"/>
              <a:t> </a:t>
            </a:r>
            <a:r>
              <a:rPr lang="nl-NL" dirty="0" err="1" smtClean="0"/>
              <a:t>remains</a:t>
            </a:r>
            <a:r>
              <a:rPr lang="nl-NL" dirty="0" smtClean="0"/>
              <a:t> </a:t>
            </a:r>
            <a:r>
              <a:rPr lang="nl-NL" dirty="0" err="1" smtClean="0"/>
              <a:t>unclear</a:t>
            </a:r>
            <a:r>
              <a:rPr lang="nl-NL" dirty="0" smtClean="0"/>
              <a:t> in </a:t>
            </a:r>
            <a:r>
              <a:rPr lang="nl-NL" dirty="0" smtClean="0"/>
              <a:t>research.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Could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endogeneous</a:t>
            </a:r>
            <a:r>
              <a:rPr lang="nl-NL" dirty="0" smtClean="0"/>
              <a:t>:</a:t>
            </a:r>
          </a:p>
          <a:p>
            <a:pPr lvl="1"/>
            <a:r>
              <a:rPr lang="nl-NL" dirty="0"/>
              <a:t>h</a:t>
            </a:r>
            <a:r>
              <a:rPr lang="nl-NL" dirty="0" smtClean="0"/>
              <a:t>ealth </a:t>
            </a:r>
            <a:r>
              <a:rPr lang="nl-NL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wealth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</a:t>
            </a:r>
            <a:r>
              <a:rPr lang="en-US" dirty="0" smtClean="0">
                <a:sym typeface="Wingdings" panose="05000000000000000000" pitchFamily="2" charset="2"/>
              </a:rPr>
              <a:t>ealth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smtClean="0">
                <a:sym typeface="Wingdings" panose="05000000000000000000" pitchFamily="2" charset="2"/>
              </a:rPr>
              <a:t> health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…  health &amp; </a:t>
            </a:r>
            <a:r>
              <a:rPr lang="nl-NL" dirty="0" err="1" smtClean="0">
                <a:sym typeface="Wingdings" panose="05000000000000000000" pitchFamily="2" charset="2"/>
              </a:rPr>
              <a:t>wealth</a:t>
            </a:r>
            <a:endParaRPr lang="nl-NL" dirty="0" smtClean="0">
              <a:sym typeface="Wingdings" panose="05000000000000000000" pitchFamily="2" charset="2"/>
            </a:endParaRPr>
          </a:p>
          <a:p>
            <a:pPr lvl="1"/>
            <a:endParaRPr lang="nl-NL" dirty="0">
              <a:sym typeface="Wingdings" panose="05000000000000000000" pitchFamily="2" charset="2"/>
            </a:endParaRPr>
          </a:p>
          <a:p>
            <a:r>
              <a:rPr lang="nl-NL" dirty="0" smtClean="0">
                <a:sym typeface="Wingdings" panose="05000000000000000000" pitchFamily="2" charset="2"/>
              </a:rPr>
              <a:t>Goals of thesis: </a:t>
            </a:r>
            <a:r>
              <a:rPr lang="nl-NL" dirty="0" err="1" smtClean="0">
                <a:sym typeface="Wingdings" panose="05000000000000000000" pitchFamily="2" charset="2"/>
              </a:rPr>
              <a:t>to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find</a:t>
            </a:r>
            <a:r>
              <a:rPr lang="nl-NL" dirty="0" smtClean="0">
                <a:sym typeface="Wingdings" panose="05000000000000000000" pitchFamily="2" charset="2"/>
              </a:rPr>
              <a:t> a </a:t>
            </a:r>
            <a:r>
              <a:rPr lang="nl-NL" dirty="0" err="1" smtClean="0">
                <a:sym typeface="Wingdings" panose="05000000000000000000" pitchFamily="2" charset="2"/>
              </a:rPr>
              <a:t>causal</a:t>
            </a:r>
            <a:r>
              <a:rPr lang="nl-NL" dirty="0" smtClean="0">
                <a:sym typeface="Wingdings" panose="05000000000000000000" pitchFamily="2" charset="2"/>
              </a:rPr>
              <a:t> effect </a:t>
            </a:r>
            <a:r>
              <a:rPr lang="nl-NL" dirty="0" err="1" smtClean="0">
                <a:sym typeface="Wingdings" panose="05000000000000000000" pitchFamily="2" charset="2"/>
              </a:rPr>
              <a:t>from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wealth</a:t>
            </a:r>
            <a:r>
              <a:rPr lang="nl-NL" dirty="0" smtClean="0">
                <a:sym typeface="Wingdings" panose="05000000000000000000" pitchFamily="2" charset="2"/>
              </a:rPr>
              <a:t> on health.</a:t>
            </a:r>
          </a:p>
        </p:txBody>
      </p:sp>
    </p:spTree>
    <p:extLst>
      <p:ext uri="{BB962C8B-B14F-4D97-AF65-F5344CB8AC3E}">
        <p14:creationId xmlns:p14="http://schemas.microsoft.com/office/powerpoint/2010/main" val="11800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Pollack</a:t>
            </a:r>
            <a:r>
              <a:rPr lang="nl-NL" dirty="0" smtClean="0"/>
              <a:t> et al. (2007)</a:t>
            </a:r>
          </a:p>
          <a:p>
            <a:pPr lvl="1"/>
            <a:r>
              <a:rPr lang="nl-NL" dirty="0" err="1" smtClean="0"/>
              <a:t>Analyzed</a:t>
            </a:r>
            <a:r>
              <a:rPr lang="nl-NL" dirty="0" smtClean="0"/>
              <a:t> 29 studies on </a:t>
            </a:r>
            <a:r>
              <a:rPr lang="en-US" dirty="0" smtClean="0"/>
              <a:t>correlation health</a:t>
            </a:r>
            <a:endParaRPr lang="nl-NL" dirty="0" smtClean="0"/>
          </a:p>
          <a:p>
            <a:r>
              <a:rPr lang="nl-NL" dirty="0" smtClean="0"/>
              <a:t>Meer, Miller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Rosen</a:t>
            </a:r>
            <a:r>
              <a:rPr lang="nl-NL" dirty="0" smtClean="0"/>
              <a:t> (2003), Kim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Ruhm</a:t>
            </a:r>
            <a:r>
              <a:rPr lang="nl-NL" dirty="0" smtClean="0"/>
              <a:t> (2012), </a:t>
            </a:r>
            <a:r>
              <a:rPr lang="nl-NL" dirty="0" err="1" smtClean="0"/>
              <a:t>Apouey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Clark (2015)</a:t>
            </a:r>
          </a:p>
          <a:p>
            <a:pPr lvl="1"/>
            <a:r>
              <a:rPr lang="nl-NL" dirty="0" smtClean="0"/>
              <a:t>IV </a:t>
            </a:r>
            <a:r>
              <a:rPr lang="nl-NL" dirty="0" err="1" smtClean="0"/>
              <a:t>inheritance</a:t>
            </a:r>
            <a:r>
              <a:rPr lang="nl-NL" dirty="0" smtClean="0"/>
              <a:t> (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lottery</a:t>
            </a:r>
            <a:r>
              <a:rPr lang="nl-NL" dirty="0" smtClean="0"/>
              <a:t> </a:t>
            </a:r>
            <a:r>
              <a:rPr lang="nl-NL" dirty="0" err="1" smtClean="0"/>
              <a:t>winnings</a:t>
            </a:r>
            <a:r>
              <a:rPr lang="nl-NL" dirty="0"/>
              <a:t>)</a:t>
            </a:r>
            <a:r>
              <a:rPr lang="nl-NL" dirty="0" smtClean="0"/>
              <a:t>, no </a:t>
            </a:r>
            <a:r>
              <a:rPr lang="nl-NL" dirty="0" err="1" smtClean="0"/>
              <a:t>causality</a:t>
            </a:r>
            <a:endParaRPr lang="nl-NL" dirty="0" smtClean="0"/>
          </a:p>
          <a:p>
            <a:r>
              <a:rPr lang="nl-NL" dirty="0" smtClean="0"/>
              <a:t>Cai (2009)</a:t>
            </a:r>
          </a:p>
          <a:p>
            <a:pPr lvl="1"/>
            <a:r>
              <a:rPr lang="nl-NL" dirty="0" err="1" smtClean="0"/>
              <a:t>Focusses</a:t>
            </a:r>
            <a:r>
              <a:rPr lang="nl-NL" dirty="0" smtClean="0"/>
              <a:t> on health </a:t>
            </a:r>
            <a:r>
              <a:rPr lang="nl-NL" dirty="0" err="1" smtClean="0"/>
              <a:t>transitions</a:t>
            </a:r>
            <a:r>
              <a:rPr lang="nl-NL" dirty="0" smtClean="0"/>
              <a:t>, </a:t>
            </a:r>
            <a:r>
              <a:rPr lang="nl-NL" dirty="0" err="1" smtClean="0"/>
              <a:t>causal</a:t>
            </a:r>
            <a:r>
              <a:rPr lang="nl-NL" dirty="0" smtClean="0"/>
              <a:t> effect of </a:t>
            </a:r>
            <a:r>
              <a:rPr lang="nl-NL" dirty="0" err="1" smtClean="0"/>
              <a:t>wealth</a:t>
            </a:r>
            <a:r>
              <a:rPr lang="nl-NL" dirty="0" smtClean="0"/>
              <a:t> on health</a:t>
            </a:r>
          </a:p>
          <a:p>
            <a:r>
              <a:rPr lang="nl-NL" dirty="0" err="1" smtClean="0"/>
              <a:t>Keese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Schmitz (2014)</a:t>
            </a:r>
          </a:p>
          <a:p>
            <a:pPr lvl="1"/>
            <a:r>
              <a:rPr lang="en-US" dirty="0" smtClean="0"/>
              <a:t>Indebtedness </a:t>
            </a:r>
            <a:r>
              <a:rPr lang="en-US" dirty="0" smtClean="0">
                <a:sym typeface="Wingdings" panose="05000000000000000000" pitchFamily="2" charset="2"/>
              </a:rPr>
              <a:t> worse mental and physical </a:t>
            </a:r>
            <a:r>
              <a:rPr lang="en-US" dirty="0" smtClean="0">
                <a:sym typeface="Wingdings" panose="05000000000000000000" pitchFamily="2" charset="2"/>
              </a:rPr>
              <a:t>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Dutch Household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r>
              <a:rPr lang="nl-NL" dirty="0" smtClean="0"/>
              <a:t> in </a:t>
            </a:r>
            <a:r>
              <a:rPr lang="en-US" dirty="0" smtClean="0"/>
              <a:t>differences</a:t>
            </a:r>
            <a:r>
              <a:rPr lang="nl-NL" dirty="0" smtClean="0"/>
              <a:t> analysis</a:t>
            </a:r>
          </a:p>
          <a:p>
            <a:pPr lvl="1"/>
            <a:r>
              <a:rPr lang="nl-NL" dirty="0" smtClean="0"/>
              <a:t>Quasi-experiment</a:t>
            </a:r>
          </a:p>
          <a:p>
            <a:pPr lvl="1"/>
            <a:r>
              <a:rPr lang="nl-NL" dirty="0"/>
              <a:t>Treatment: change in house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caused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financial crisis in </a:t>
            </a:r>
            <a:r>
              <a:rPr lang="nl-NL" dirty="0" smtClean="0"/>
              <a:t>2008</a:t>
            </a:r>
          </a:p>
          <a:p>
            <a:pPr lvl="1"/>
            <a:r>
              <a:rPr lang="nl-NL" dirty="0" smtClean="0"/>
              <a:t>Control </a:t>
            </a:r>
            <a:r>
              <a:rPr lang="nl-NL" dirty="0" err="1" smtClean="0"/>
              <a:t>group</a:t>
            </a:r>
            <a:r>
              <a:rPr lang="nl-NL" dirty="0" smtClean="0"/>
              <a:t>: home </a:t>
            </a:r>
            <a:r>
              <a:rPr lang="nl-NL" dirty="0" err="1" smtClean="0"/>
              <a:t>renters</a:t>
            </a:r>
            <a:endParaRPr lang="nl-NL" dirty="0" smtClean="0"/>
          </a:p>
          <a:p>
            <a:pPr lvl="1"/>
            <a:r>
              <a:rPr lang="nl-NL" dirty="0" smtClean="0"/>
              <a:t>Treatment </a:t>
            </a:r>
            <a:r>
              <a:rPr lang="nl-NL" dirty="0" err="1" smtClean="0"/>
              <a:t>group</a:t>
            </a:r>
            <a:r>
              <a:rPr lang="nl-NL" dirty="0" smtClean="0"/>
              <a:t>: home </a:t>
            </a:r>
            <a:r>
              <a:rPr lang="nl-NL" dirty="0" err="1" smtClean="0"/>
              <a:t>owners</a:t>
            </a:r>
            <a:endParaRPr lang="nl-NL" dirty="0" smtClean="0"/>
          </a:p>
        </p:txBody>
      </p:sp>
      <p:pic>
        <p:nvPicPr>
          <p:cNvPr id="4" name="Image1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9512" y="3356991"/>
            <a:ext cx="4464496" cy="316835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26308"/>
            <a:ext cx="4042347" cy="302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91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108551"/>
              </p:ext>
            </p:extLst>
          </p:nvPr>
        </p:nvGraphicFramePr>
        <p:xfrm>
          <a:off x="2267744" y="1628800"/>
          <a:ext cx="4671994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923"/>
                <a:gridCol w="562903"/>
                <a:gridCol w="560968"/>
                <a:gridCol w="560484"/>
                <a:gridCol w="562903"/>
                <a:gridCol w="610295"/>
                <a:gridCol w="560968"/>
                <a:gridCol w="558550"/>
              </a:tblGrid>
              <a:tr h="3481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2007 - 2013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2007- 2017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2013- 2017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2007- 2013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2007 - 2017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2013- 2017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VARIABLES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health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health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health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health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health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health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0.0026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-0.0265***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-0.0291***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0.0054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-0.0124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-0.0173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(0.0096)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(0.0096)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(0.0101)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(0.0110)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(0.0109)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(0.0113)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Treated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0.0190**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0.0190*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0.0078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0.0173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0.0164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0.0028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(0.0096)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(0.0102)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(0.0108)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(0.0116)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(0.0116)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(0.0123)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DID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-0.0112</a:t>
                      </a:r>
                      <a:endParaRPr lang="en-US" sz="900" b="1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0.0235*</a:t>
                      </a:r>
                      <a:endParaRPr lang="en-US" sz="900" b="1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0.0347**</a:t>
                      </a:r>
                      <a:endParaRPr lang="en-US" sz="900" b="1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-0.0123</a:t>
                      </a:r>
                      <a:endParaRPr lang="en-US" sz="900" b="1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0.0110</a:t>
                      </a:r>
                      <a:endParaRPr lang="en-US" sz="900" b="1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0.0234</a:t>
                      </a:r>
                      <a:endParaRPr lang="en-US" sz="900" b="1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(0.0139)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(0.0138)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(0.0143)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(0.0155)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(0.0149)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(0.0155)</a:t>
                      </a:r>
                      <a:endParaRPr lang="en-US" sz="9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Gender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-0.0124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-0.0165**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-0.0110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(0.0088)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(0.0082)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(0.0085)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Education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0.0044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0.0096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0.0070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(0.0084)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(0.0080)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(0.0082)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Net Income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0.0000**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0.0000***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0.0000***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(0.0000)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(0.0000)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(0.0000)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Constant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0.9487***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0.9487***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0.9513***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0.9426***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0.9413***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0.9450***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(0.0065)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(0.0069)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(0.0076)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(0.0087)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(0.0086)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(0.0097)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Observations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3,458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4,024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3,864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2,586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2,881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2,671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R-squared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0.0013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0.0070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0.0060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0.0046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0.0100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0.0085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Standard errors in parentheses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348151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*** p&lt;0.01, ** p&lt;0.05, * p&lt;0.1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8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76</TotalTime>
  <Words>369</Words>
  <Application>Microsoft Office PowerPoint</Application>
  <PresentationFormat>On-screen Show (4:3)</PresentationFormat>
  <Paragraphs>203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Does wealth affect health?</vt:lpstr>
      <vt:lpstr>Introduction</vt:lpstr>
      <vt:lpstr>Literature</vt:lpstr>
      <vt:lpstr>Data</vt:lpstr>
      <vt:lpstr>Methods</vt:lpstr>
      <vt:lpstr>Results</vt:lpstr>
    </vt:vector>
  </TitlesOfParts>
  <Company>Universiteit van Amsterdam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wealth affect health?</dc:title>
  <dc:creator>UvA</dc:creator>
  <cp:lastModifiedBy>UvA</cp:lastModifiedBy>
  <cp:revision>7</cp:revision>
  <dcterms:created xsi:type="dcterms:W3CDTF">2019-01-20T12:35:44Z</dcterms:created>
  <dcterms:modified xsi:type="dcterms:W3CDTF">2019-01-20T14:18:08Z</dcterms:modified>
</cp:coreProperties>
</file>