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AD2F53-B188-4E35-AC97-A008FCC055C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14172F-2E66-434E-829D-405ECAB3AB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Does </a:t>
            </a:r>
            <a:r>
              <a:rPr lang="nl-NL" dirty="0" err="1" smtClean="0"/>
              <a:t>wealth</a:t>
            </a:r>
            <a:r>
              <a:rPr lang="nl-NL" dirty="0" smtClean="0"/>
              <a:t> affect health?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Niels van Opstal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Correlation</a:t>
            </a:r>
            <a:r>
              <a:rPr lang="nl-NL" dirty="0" smtClean="0"/>
              <a:t> health </a:t>
            </a:r>
            <a:r>
              <a:rPr lang="nl-NL" dirty="0" err="1" smtClean="0"/>
              <a:t>wealth</a:t>
            </a:r>
            <a:r>
              <a:rPr lang="nl-NL" dirty="0" smtClean="0"/>
              <a:t> has been </a:t>
            </a:r>
            <a:r>
              <a:rPr lang="nl-NL" dirty="0" err="1" smtClean="0"/>
              <a:t>shown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Causality</a:t>
            </a:r>
            <a:r>
              <a:rPr lang="nl-NL" dirty="0" smtClean="0"/>
              <a:t> </a:t>
            </a:r>
            <a:r>
              <a:rPr lang="nl-NL" dirty="0" err="1" smtClean="0"/>
              <a:t>remains</a:t>
            </a:r>
            <a:r>
              <a:rPr lang="nl-NL" dirty="0" smtClean="0"/>
              <a:t> </a:t>
            </a:r>
            <a:r>
              <a:rPr lang="nl-NL" dirty="0" err="1" smtClean="0"/>
              <a:t>unclear</a:t>
            </a:r>
            <a:r>
              <a:rPr lang="nl-NL" dirty="0" smtClean="0"/>
              <a:t> in research.</a:t>
            </a:r>
          </a:p>
          <a:p>
            <a:endParaRPr lang="nl-NL" dirty="0"/>
          </a:p>
          <a:p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endogeneous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h</a:t>
            </a:r>
            <a:r>
              <a:rPr lang="nl-NL" dirty="0" smtClean="0"/>
              <a:t>ealth </a:t>
            </a:r>
            <a:r>
              <a:rPr lang="nl-NL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wealth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ealth</a:t>
            </a:r>
            <a:r>
              <a:rPr lang="nl-NL" dirty="0" smtClean="0">
                <a:sym typeface="Wingdings" panose="05000000000000000000" pitchFamily="2" charset="2"/>
              </a:rPr>
              <a:t>  health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…  health &amp; </a:t>
            </a:r>
            <a:r>
              <a:rPr lang="nl-NL" dirty="0" err="1" smtClean="0">
                <a:sym typeface="Wingdings" panose="05000000000000000000" pitchFamily="2" charset="2"/>
              </a:rPr>
              <a:t>wealth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Goals of thesis: </a:t>
            </a:r>
            <a:r>
              <a:rPr lang="nl-NL" dirty="0" err="1" smtClean="0">
                <a:sym typeface="Wingdings" panose="05000000000000000000" pitchFamily="2" charset="2"/>
              </a:rPr>
              <a:t>to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find</a:t>
            </a:r>
            <a:r>
              <a:rPr lang="nl-NL" dirty="0" smtClean="0">
                <a:sym typeface="Wingdings" panose="05000000000000000000" pitchFamily="2" charset="2"/>
              </a:rPr>
              <a:t> a </a:t>
            </a:r>
            <a:r>
              <a:rPr lang="nl-NL" dirty="0" err="1" smtClean="0">
                <a:sym typeface="Wingdings" panose="05000000000000000000" pitchFamily="2" charset="2"/>
              </a:rPr>
              <a:t>causal</a:t>
            </a:r>
            <a:r>
              <a:rPr lang="nl-NL" dirty="0" smtClean="0">
                <a:sym typeface="Wingdings" panose="05000000000000000000" pitchFamily="2" charset="2"/>
              </a:rPr>
              <a:t> effect </a:t>
            </a:r>
            <a:r>
              <a:rPr lang="nl-NL" dirty="0" err="1" smtClean="0">
                <a:sym typeface="Wingdings" panose="05000000000000000000" pitchFamily="2" charset="2"/>
              </a:rPr>
              <a:t>from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wealth</a:t>
            </a:r>
            <a:r>
              <a:rPr lang="nl-NL" dirty="0" smtClean="0">
                <a:sym typeface="Wingdings" panose="05000000000000000000" pitchFamily="2" charset="2"/>
              </a:rPr>
              <a:t> on </a:t>
            </a:r>
            <a:r>
              <a:rPr lang="nl-NL" dirty="0" smtClean="0">
                <a:sym typeface="Wingdings" panose="05000000000000000000" pitchFamily="2" charset="2"/>
              </a:rPr>
              <a:t>health </a:t>
            </a:r>
            <a:r>
              <a:rPr lang="nl-NL" dirty="0" err="1" smtClean="0">
                <a:sym typeface="Wingdings" panose="05000000000000000000" pitchFamily="2" charset="2"/>
              </a:rPr>
              <a:t>using</a:t>
            </a:r>
            <a:r>
              <a:rPr lang="nl-NL" dirty="0" smtClean="0">
                <a:sym typeface="Wingdings" panose="05000000000000000000" pitchFamily="2" charset="2"/>
              </a:rPr>
              <a:t> a </a:t>
            </a:r>
            <a:r>
              <a:rPr lang="nl-NL" dirty="0" err="1" smtClean="0">
                <a:sym typeface="Wingdings" panose="05000000000000000000" pitchFamily="2" charset="2"/>
              </a:rPr>
              <a:t>difference</a:t>
            </a:r>
            <a:r>
              <a:rPr lang="nl-NL" dirty="0" smtClean="0">
                <a:sym typeface="Wingdings" panose="05000000000000000000" pitchFamily="2" charset="2"/>
              </a:rPr>
              <a:t> in </a:t>
            </a:r>
            <a:r>
              <a:rPr lang="nl-NL" dirty="0" err="1" smtClean="0">
                <a:sym typeface="Wingdings" panose="05000000000000000000" pitchFamily="2" charset="2"/>
              </a:rPr>
              <a:t>differences</a:t>
            </a:r>
            <a:r>
              <a:rPr lang="nl-NL" dirty="0" smtClean="0">
                <a:sym typeface="Wingdings" panose="05000000000000000000" pitchFamily="2" charset="2"/>
              </a:rPr>
              <a:t> analysis.</a:t>
            </a:r>
            <a:endParaRPr lang="nl-NL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00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Pollack</a:t>
            </a:r>
            <a:r>
              <a:rPr lang="nl-NL" dirty="0" smtClean="0"/>
              <a:t> et al. (2007)</a:t>
            </a:r>
          </a:p>
          <a:p>
            <a:pPr lvl="1"/>
            <a:r>
              <a:rPr lang="nl-NL" dirty="0" err="1" smtClean="0"/>
              <a:t>Analyzed</a:t>
            </a:r>
            <a:r>
              <a:rPr lang="nl-NL" dirty="0" smtClean="0"/>
              <a:t> 29 studies on </a:t>
            </a:r>
            <a:r>
              <a:rPr lang="en-US" dirty="0" smtClean="0"/>
              <a:t>correlation health</a:t>
            </a:r>
            <a:endParaRPr lang="nl-NL" dirty="0" smtClean="0"/>
          </a:p>
          <a:p>
            <a:r>
              <a:rPr lang="nl-NL" dirty="0" smtClean="0"/>
              <a:t>Meer, Miller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Rosen</a:t>
            </a:r>
            <a:r>
              <a:rPr lang="nl-NL" dirty="0" smtClean="0"/>
              <a:t> (2003), Kim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Ruhm</a:t>
            </a:r>
            <a:r>
              <a:rPr lang="nl-NL" dirty="0" smtClean="0"/>
              <a:t> (2012), </a:t>
            </a:r>
            <a:r>
              <a:rPr lang="nl-NL" dirty="0" err="1" smtClean="0"/>
              <a:t>Apouey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Clark (2015)</a:t>
            </a:r>
          </a:p>
          <a:p>
            <a:pPr lvl="1"/>
            <a:r>
              <a:rPr lang="nl-NL" dirty="0" smtClean="0"/>
              <a:t>IV </a:t>
            </a:r>
            <a:r>
              <a:rPr lang="nl-NL" dirty="0" err="1" smtClean="0"/>
              <a:t>inheritance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lottery</a:t>
            </a:r>
            <a:r>
              <a:rPr lang="nl-NL" dirty="0" smtClean="0"/>
              <a:t> </a:t>
            </a:r>
            <a:r>
              <a:rPr lang="nl-NL" dirty="0" err="1" smtClean="0"/>
              <a:t>winnings</a:t>
            </a:r>
            <a:r>
              <a:rPr lang="nl-NL" dirty="0"/>
              <a:t>)</a:t>
            </a:r>
            <a:r>
              <a:rPr lang="nl-NL" dirty="0" smtClean="0"/>
              <a:t>, no </a:t>
            </a:r>
            <a:r>
              <a:rPr lang="nl-NL" dirty="0" err="1" smtClean="0"/>
              <a:t>causality</a:t>
            </a:r>
            <a:endParaRPr lang="nl-NL" dirty="0" smtClean="0"/>
          </a:p>
          <a:p>
            <a:r>
              <a:rPr lang="nl-NL" dirty="0" smtClean="0"/>
              <a:t>Cai (2009)</a:t>
            </a:r>
          </a:p>
          <a:p>
            <a:pPr lvl="1"/>
            <a:r>
              <a:rPr lang="nl-NL" dirty="0" err="1" smtClean="0"/>
              <a:t>Focusses</a:t>
            </a:r>
            <a:r>
              <a:rPr lang="nl-NL" dirty="0" smtClean="0"/>
              <a:t> on health </a:t>
            </a:r>
            <a:r>
              <a:rPr lang="nl-NL" dirty="0" err="1" smtClean="0"/>
              <a:t>transitions</a:t>
            </a:r>
            <a:r>
              <a:rPr lang="nl-NL" dirty="0" smtClean="0"/>
              <a:t>, </a:t>
            </a:r>
            <a:r>
              <a:rPr lang="nl-NL" dirty="0" err="1" smtClean="0"/>
              <a:t>causal</a:t>
            </a:r>
            <a:r>
              <a:rPr lang="nl-NL" dirty="0" smtClean="0"/>
              <a:t> effect of </a:t>
            </a:r>
            <a:r>
              <a:rPr lang="nl-NL" dirty="0" err="1" smtClean="0"/>
              <a:t>wealth</a:t>
            </a:r>
            <a:r>
              <a:rPr lang="nl-NL" dirty="0" smtClean="0"/>
              <a:t> on health</a:t>
            </a:r>
          </a:p>
          <a:p>
            <a:r>
              <a:rPr lang="nl-NL" dirty="0" err="1" smtClean="0"/>
              <a:t>Keese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Schmitz (2014)</a:t>
            </a:r>
          </a:p>
          <a:p>
            <a:pPr lvl="1"/>
            <a:r>
              <a:rPr lang="en-US" dirty="0" smtClean="0"/>
              <a:t>Indebtedness </a:t>
            </a:r>
            <a:r>
              <a:rPr lang="en-US" dirty="0" smtClean="0">
                <a:sym typeface="Wingdings" panose="05000000000000000000" pitchFamily="2" charset="2"/>
              </a:rPr>
              <a:t> worse mental and physical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Dutch Household </a:t>
            </a:r>
            <a:r>
              <a:rPr lang="en-US" dirty="0" smtClean="0"/>
              <a:t>Survey</a:t>
            </a:r>
          </a:p>
          <a:p>
            <a:pPr lvl="1"/>
            <a:r>
              <a:rPr lang="nl-NL" dirty="0" smtClean="0"/>
              <a:t>Waves 2007, 2013 </a:t>
            </a:r>
            <a:r>
              <a:rPr lang="nl-NL" dirty="0" err="1" smtClean="0"/>
              <a:t>and</a:t>
            </a:r>
            <a:r>
              <a:rPr lang="nl-NL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nl-NL" dirty="0" smtClean="0"/>
              <a:t> in </a:t>
            </a:r>
            <a:r>
              <a:rPr lang="en-US" dirty="0" smtClean="0"/>
              <a:t>differences</a:t>
            </a:r>
            <a:r>
              <a:rPr lang="nl-NL" dirty="0" smtClean="0"/>
              <a:t> analysis</a:t>
            </a:r>
          </a:p>
          <a:p>
            <a:pPr lvl="1"/>
            <a:r>
              <a:rPr lang="nl-NL" dirty="0" smtClean="0"/>
              <a:t>Quasi-experiment</a:t>
            </a:r>
          </a:p>
          <a:p>
            <a:pPr lvl="1"/>
            <a:r>
              <a:rPr lang="nl-NL" dirty="0"/>
              <a:t>Treatment: change in house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caused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financial crisis in </a:t>
            </a:r>
            <a:r>
              <a:rPr lang="nl-NL" dirty="0" smtClean="0"/>
              <a:t>2008</a:t>
            </a:r>
          </a:p>
          <a:p>
            <a:pPr lvl="1"/>
            <a:r>
              <a:rPr lang="nl-NL" dirty="0" smtClean="0"/>
              <a:t>Control </a:t>
            </a:r>
            <a:r>
              <a:rPr lang="nl-NL" dirty="0" err="1" smtClean="0"/>
              <a:t>group</a:t>
            </a:r>
            <a:r>
              <a:rPr lang="nl-NL" dirty="0" smtClean="0"/>
              <a:t>: home </a:t>
            </a:r>
            <a:r>
              <a:rPr lang="nl-NL" dirty="0" err="1" smtClean="0"/>
              <a:t>renters</a:t>
            </a:r>
            <a:endParaRPr lang="nl-NL" dirty="0" smtClean="0"/>
          </a:p>
          <a:p>
            <a:pPr lvl="1"/>
            <a:r>
              <a:rPr lang="nl-NL" dirty="0" smtClean="0"/>
              <a:t>Treatment </a:t>
            </a:r>
            <a:r>
              <a:rPr lang="nl-NL" dirty="0" err="1" smtClean="0"/>
              <a:t>group</a:t>
            </a:r>
            <a:r>
              <a:rPr lang="nl-NL" dirty="0" smtClean="0"/>
              <a:t>: home </a:t>
            </a:r>
            <a:r>
              <a:rPr lang="nl-NL" dirty="0" err="1" smtClean="0"/>
              <a:t>owners</a:t>
            </a:r>
            <a:endParaRPr lang="nl-NL" dirty="0" smtClean="0"/>
          </a:p>
        </p:txBody>
      </p:sp>
      <p:pic>
        <p:nvPicPr>
          <p:cNvPr id="6" name="Image1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9592" y="3284984"/>
            <a:ext cx="446449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00" y="233306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683504"/>
              </p:ext>
            </p:extLst>
          </p:nvPr>
        </p:nvGraphicFramePr>
        <p:xfrm>
          <a:off x="2627784" y="1916832"/>
          <a:ext cx="3860802" cy="29146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17418"/>
                <a:gridCol w="735846"/>
                <a:gridCol w="735846"/>
                <a:gridCol w="735846"/>
                <a:gridCol w="73584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without fixed effects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with fixed effects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2007 - 2013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2013 - 2017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2007-2013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2013-2017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VARIABLES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health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health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DID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-0.0104</a:t>
                      </a:r>
                      <a:endParaRPr lang="en-US" sz="10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0.0167</a:t>
                      </a:r>
                      <a:endParaRPr lang="en-US" sz="10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-0.0204</a:t>
                      </a:r>
                      <a:endParaRPr lang="en-US" sz="10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0.00884</a:t>
                      </a:r>
                      <a:endParaRPr lang="en-US" sz="1000" b="1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(0.0197)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(0.0199)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(0.0163)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(0.0149)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-0.0130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-0.0155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-0.00803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-0.0102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(0.0144)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(0.0151)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(0.0116)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(0.0112)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treated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0.0205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0.0243*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0.0441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0.0119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(0.0139)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(0.0139)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(0.0276)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(0.0258)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Constant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0.9595***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0.9410***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0.947***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0.948***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(0.0101)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(0.0103)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(0.0153)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(0.0150)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Observations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1,540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1,886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1,540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1,886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persons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770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943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R-squared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0.0040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0.0061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0.001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errors in parentheses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 p&lt;0.01, ** p&lt;0.05, * p&lt;0.1</a:t>
                      </a:r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Source list: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Pollack, C. E., </a:t>
            </a:r>
            <a:r>
              <a:rPr lang="en-US" sz="1600" dirty="0" err="1"/>
              <a:t>Chideya</a:t>
            </a:r>
            <a:r>
              <a:rPr lang="en-US" sz="1600" dirty="0"/>
              <a:t>, S., </a:t>
            </a:r>
            <a:r>
              <a:rPr lang="en-US" sz="1600" dirty="0" err="1"/>
              <a:t>Cubbin</a:t>
            </a:r>
            <a:r>
              <a:rPr lang="en-US" sz="1600" dirty="0"/>
              <a:t>, C., Williams, B., Dekker, M., &amp; </a:t>
            </a:r>
            <a:r>
              <a:rPr lang="en-US" sz="1600" dirty="0" err="1"/>
              <a:t>Braveman</a:t>
            </a:r>
            <a:r>
              <a:rPr lang="en-US" sz="1600" dirty="0"/>
              <a:t>, P. (2007). Should health studies measure wealth?: A systematic review. </a:t>
            </a:r>
            <a:r>
              <a:rPr lang="en-US" sz="1600" i="1" dirty="0"/>
              <a:t>American journal of preventive medicine</a:t>
            </a:r>
            <a:r>
              <a:rPr lang="en-US" sz="1600" dirty="0"/>
              <a:t>, </a:t>
            </a:r>
            <a:r>
              <a:rPr lang="en-US" sz="1600" i="1" dirty="0"/>
              <a:t>33</a:t>
            </a:r>
            <a:r>
              <a:rPr lang="en-US" sz="1600" dirty="0"/>
              <a:t>(3), 250-264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Meer, J., Miller, D. L., &amp; Rosen, H. S. (2003). Exploring the health–wealth nexus. </a:t>
            </a:r>
            <a:r>
              <a:rPr lang="en-US" sz="1600" i="1" dirty="0"/>
              <a:t>Journal of health economics</a:t>
            </a:r>
            <a:r>
              <a:rPr lang="en-US" sz="1600" dirty="0"/>
              <a:t>, </a:t>
            </a:r>
            <a:r>
              <a:rPr lang="en-US" sz="1600" i="1" dirty="0"/>
              <a:t>22</a:t>
            </a:r>
            <a:r>
              <a:rPr lang="en-US" sz="1600" dirty="0"/>
              <a:t>(5), 713-730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Kim, B., &amp; </a:t>
            </a:r>
            <a:r>
              <a:rPr lang="en-US" sz="1600" dirty="0" err="1"/>
              <a:t>Ruhm</a:t>
            </a:r>
            <a:r>
              <a:rPr lang="en-US" sz="1600" dirty="0"/>
              <a:t>, C. J. (2012). Inheritances, health and death. </a:t>
            </a:r>
            <a:r>
              <a:rPr lang="en-US" sz="1600" i="1" dirty="0"/>
              <a:t>Health Economics</a:t>
            </a:r>
            <a:r>
              <a:rPr lang="en-US" sz="1600" dirty="0"/>
              <a:t>, </a:t>
            </a:r>
            <a:r>
              <a:rPr lang="en-US" sz="1600" i="1" dirty="0"/>
              <a:t>21</a:t>
            </a:r>
            <a:r>
              <a:rPr lang="en-US" sz="1600" dirty="0"/>
              <a:t>(2), 127-144</a:t>
            </a:r>
            <a:r>
              <a:rPr lang="en-US" sz="1600" dirty="0" smtClean="0"/>
              <a:t>.</a:t>
            </a:r>
          </a:p>
          <a:p>
            <a:r>
              <a:rPr lang="en-US" sz="1600" dirty="0" err="1"/>
              <a:t>Apouey</a:t>
            </a:r>
            <a:r>
              <a:rPr lang="en-US" sz="1600" dirty="0"/>
              <a:t>, B., &amp; Clark, A. E. (2015). Winning big but feeling no better? The effect of lottery prizes on physical and mental health. </a:t>
            </a:r>
            <a:r>
              <a:rPr lang="en-US" sz="1600" i="1" dirty="0"/>
              <a:t>Health economics</a:t>
            </a:r>
            <a:r>
              <a:rPr lang="en-US" sz="1600" dirty="0"/>
              <a:t>, </a:t>
            </a:r>
            <a:r>
              <a:rPr lang="en-US" sz="1600" i="1" dirty="0"/>
              <a:t>24</a:t>
            </a:r>
            <a:r>
              <a:rPr lang="en-US" sz="1600" dirty="0"/>
              <a:t>(5), 516-538</a:t>
            </a:r>
            <a:r>
              <a:rPr lang="en-US" sz="1600" dirty="0" smtClean="0"/>
              <a:t>.</a:t>
            </a:r>
          </a:p>
          <a:p>
            <a:r>
              <a:rPr lang="en-US" sz="1600" dirty="0" err="1"/>
              <a:t>Cai</a:t>
            </a:r>
            <a:r>
              <a:rPr lang="en-US" sz="1600" dirty="0"/>
              <a:t>, L. (2009). Be wealthy to stay healthy: An analysis of older Australians using the HILDA survey. </a:t>
            </a:r>
            <a:r>
              <a:rPr lang="en-US" sz="1600" i="1" dirty="0"/>
              <a:t>Journal of Sociology</a:t>
            </a:r>
            <a:r>
              <a:rPr lang="en-US" sz="1600" dirty="0"/>
              <a:t>, </a:t>
            </a:r>
            <a:r>
              <a:rPr lang="en-US" sz="1600" i="1" dirty="0"/>
              <a:t>45</a:t>
            </a:r>
            <a:r>
              <a:rPr lang="en-US" sz="1600" dirty="0"/>
              <a:t>(1), 55-70</a:t>
            </a:r>
            <a:r>
              <a:rPr lang="en-US" sz="1600" dirty="0" smtClean="0"/>
              <a:t>.</a:t>
            </a:r>
          </a:p>
          <a:p>
            <a:r>
              <a:rPr lang="en-US" sz="1600" dirty="0" err="1"/>
              <a:t>Keese</a:t>
            </a:r>
            <a:r>
              <a:rPr lang="en-US" sz="1600" dirty="0"/>
              <a:t>, M., &amp; Schmitz, H. (2014). Broke, ill, and obese: is there an effect of household debt on health?. </a:t>
            </a:r>
            <a:r>
              <a:rPr lang="en-US" sz="1600" i="1" dirty="0"/>
              <a:t>Review of Income and Wealth</a:t>
            </a:r>
            <a:r>
              <a:rPr lang="en-US" sz="1600" dirty="0"/>
              <a:t>, </a:t>
            </a:r>
            <a:r>
              <a:rPr lang="en-US" sz="1600" i="1" dirty="0"/>
              <a:t>60</a:t>
            </a:r>
            <a:r>
              <a:rPr lang="en-US" sz="1600" dirty="0"/>
              <a:t>(3), 525-541.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</TotalTime>
  <Words>335</Words>
  <Application>Microsoft Office PowerPoint</Application>
  <PresentationFormat>On-screen Show 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Does wealth affect health?</vt:lpstr>
      <vt:lpstr>Introduction</vt:lpstr>
      <vt:lpstr>Literature</vt:lpstr>
      <vt:lpstr>Data</vt:lpstr>
      <vt:lpstr>Methods</vt:lpstr>
      <vt:lpstr>PowerPoint Presentation</vt:lpstr>
      <vt:lpstr>Results</vt:lpstr>
      <vt:lpstr>Source list:</vt:lpstr>
    </vt:vector>
  </TitlesOfParts>
  <Company>Universiteit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wealth affect health?</dc:title>
  <dc:creator>UvA</dc:creator>
  <cp:lastModifiedBy>UvA</cp:lastModifiedBy>
  <cp:revision>11</cp:revision>
  <dcterms:created xsi:type="dcterms:W3CDTF">2019-01-20T12:35:44Z</dcterms:created>
  <dcterms:modified xsi:type="dcterms:W3CDTF">2019-01-21T14:17:35Z</dcterms:modified>
</cp:coreProperties>
</file>