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lnSpcReduction="10000"/>
          </a:bodyPr>
          <a:lstStyle/>
          <a:p>
            <a:pPr marL="0" indent="0">
              <a:buNone/>
            </a:pPr>
            <a:r>
              <a:rPr lang="zh-CN" altLang="en-US" sz="2000" dirty="0" smtClean="0"/>
              <a:t>一、正则表达式定义：</a:t>
            </a:r>
            <a:endParaRPr lang="en-US" altLang="zh-CN" sz="2000" dirty="0" smtClean="0"/>
          </a:p>
          <a:p>
            <a:pPr marL="0" indent="0">
              <a:buNone/>
            </a:pPr>
            <a:r>
              <a:rPr lang="zh-CN" altLang="en-US" sz="2000" dirty="0" smtClean="0"/>
              <a:t>         正则表达式</a:t>
            </a:r>
            <a:r>
              <a:rPr lang="en-US" altLang="zh-CN" sz="2000" dirty="0"/>
              <a:t>(regular expression)</a:t>
            </a:r>
            <a:r>
              <a:rPr lang="zh-CN" altLang="en-US" sz="2000" dirty="0"/>
              <a:t>描述了一种</a:t>
            </a:r>
            <a:r>
              <a:rPr lang="zh-CN" altLang="en-US" sz="2000" dirty="0">
                <a:solidFill>
                  <a:srgbClr val="FF0000"/>
                </a:solidFill>
              </a:rPr>
              <a:t>字符串匹配的模式</a:t>
            </a:r>
            <a:r>
              <a:rPr lang="zh-CN" altLang="en-US" sz="2000" dirty="0"/>
              <a:t>，可以用来检查一</a:t>
            </a:r>
            <a:r>
              <a:rPr lang="zh-CN" altLang="en-US" sz="2000" dirty="0" smtClean="0"/>
              <a:t>个串</a:t>
            </a:r>
            <a:r>
              <a:rPr lang="zh-CN" altLang="en-US" sz="2000" dirty="0"/>
              <a:t>是否含有某种子串、将匹配的子串做替换或者从某个串中取出符合某个条件的子串等。</a:t>
            </a:r>
            <a:endParaRPr lang="en-US" altLang="zh-CN" sz="2000" dirty="0" smtClean="0"/>
          </a:p>
          <a:p>
            <a:pPr marL="0" indent="0">
              <a:buNone/>
            </a:pPr>
            <a:r>
              <a:rPr lang="zh-CN" altLang="en-US" sz="2000" dirty="0" smtClean="0"/>
              <a:t>        正则表达式</a:t>
            </a:r>
            <a:r>
              <a:rPr lang="zh-CN" altLang="en-US" sz="2000" dirty="0"/>
              <a:t>是由</a:t>
            </a:r>
            <a:r>
              <a:rPr lang="zh-CN" altLang="en-US" sz="2000" dirty="0">
                <a:solidFill>
                  <a:srgbClr val="FF0000"/>
                </a:solidFill>
              </a:rPr>
              <a:t>普通字符</a:t>
            </a:r>
            <a:r>
              <a:rPr lang="zh-CN" altLang="en-US" sz="2000" dirty="0"/>
              <a:t>（例如字符 </a:t>
            </a:r>
            <a:r>
              <a:rPr lang="en-US" altLang="zh-CN" sz="2000" dirty="0"/>
              <a:t>a </a:t>
            </a:r>
            <a:r>
              <a:rPr lang="zh-CN" altLang="en-US" sz="2000" dirty="0"/>
              <a:t>到 </a:t>
            </a:r>
            <a:r>
              <a:rPr lang="en-US" altLang="zh-CN" sz="2000" dirty="0"/>
              <a:t>z</a:t>
            </a:r>
            <a:r>
              <a:rPr lang="zh-CN" altLang="en-US" sz="2000" dirty="0"/>
              <a:t>）</a:t>
            </a:r>
            <a:r>
              <a:rPr lang="zh-CN" altLang="en-US" sz="2000" dirty="0" smtClean="0"/>
              <a:t>以及</a:t>
            </a:r>
            <a:r>
              <a:rPr lang="zh-CN" altLang="en-US" sz="2000" dirty="0" smtClean="0">
                <a:solidFill>
                  <a:srgbClr val="FF0000"/>
                </a:solidFill>
              </a:rPr>
              <a:t>元字符</a:t>
            </a:r>
            <a:r>
              <a:rPr lang="zh-CN" altLang="en-US" sz="2000" dirty="0" smtClean="0"/>
              <a:t>组成</a:t>
            </a:r>
            <a:r>
              <a:rPr lang="zh-CN" altLang="en-US" sz="2000" dirty="0"/>
              <a:t>的文字模式。正则表达式作为一个模板，将某个字符模式与所</a:t>
            </a:r>
            <a:r>
              <a:rPr lang="zh-CN" altLang="en-US" sz="2000" dirty="0" smtClean="0"/>
              <a:t>搜索的</a:t>
            </a:r>
            <a:r>
              <a:rPr lang="zh-CN" altLang="en-US" sz="2000" dirty="0"/>
              <a:t>字符串进行匹配</a:t>
            </a:r>
            <a:r>
              <a:rPr lang="zh-CN" altLang="en-US" sz="2000" dirty="0" smtClean="0"/>
              <a:t>。</a:t>
            </a:r>
            <a:endParaRPr lang="en-US" altLang="zh-CN" sz="2000" dirty="0" smtClean="0"/>
          </a:p>
          <a:p>
            <a:pPr marL="0" indent="0">
              <a:buNone/>
            </a:pPr>
            <a:r>
              <a:rPr lang="zh-CN" altLang="en-US" sz="2000" dirty="0" smtClean="0"/>
              <a:t>例如：</a:t>
            </a:r>
            <a:endParaRPr lang="en-US" altLang="zh-CN" sz="2000" dirty="0" smtClean="0"/>
          </a:p>
          <a:p>
            <a:pPr marL="0" indent="0">
              <a:buNone/>
            </a:pPr>
            <a:r>
              <a:rPr lang="en-US" altLang="zh-CN" sz="2000" dirty="0">
                <a:solidFill>
                  <a:srgbClr val="FF0000"/>
                </a:solidFill>
              </a:rPr>
              <a:t>      </a:t>
            </a:r>
            <a:r>
              <a:rPr lang="en-US" altLang="zh-CN" sz="2000" dirty="0" smtClean="0">
                <a:solidFill>
                  <a:srgbClr val="FF0000"/>
                </a:solidFill>
              </a:rPr>
              <a:t> 0\d\d-</a:t>
            </a:r>
            <a:r>
              <a:rPr lang="en-US" altLang="zh-CN" sz="2000" dirty="0">
                <a:solidFill>
                  <a:srgbClr val="FF0000"/>
                </a:solidFill>
              </a:rPr>
              <a:t>\d\d\d\d\d\d\d\d</a:t>
            </a:r>
            <a:r>
              <a:rPr lang="zh-CN" altLang="en-US" sz="2000" dirty="0"/>
              <a:t>匹配这样的字符串：以</a:t>
            </a:r>
            <a:r>
              <a:rPr lang="en-US" altLang="zh-CN" sz="2000" dirty="0"/>
              <a:t>0</a:t>
            </a:r>
            <a:r>
              <a:rPr lang="zh-CN" altLang="en-US" sz="2000" dirty="0"/>
              <a:t>开头，然后是两个数字，然后是一个连字号“</a:t>
            </a:r>
            <a:r>
              <a:rPr lang="en-US" altLang="zh-CN" sz="2000" dirty="0"/>
              <a:t>-”</a:t>
            </a:r>
            <a:r>
              <a:rPr lang="zh-CN" altLang="en-US" sz="2000" dirty="0"/>
              <a:t>，最后是</a:t>
            </a:r>
            <a:r>
              <a:rPr lang="en-US" altLang="zh-CN" sz="2000" dirty="0"/>
              <a:t>8</a:t>
            </a:r>
            <a:r>
              <a:rPr lang="zh-CN" altLang="en-US" sz="2000" dirty="0"/>
              <a:t>个数字</a:t>
            </a:r>
            <a:r>
              <a:rPr lang="en-US" altLang="zh-CN" sz="2000" dirty="0"/>
              <a:t>(</a:t>
            </a:r>
            <a:r>
              <a:rPr lang="zh-CN" altLang="en-US" sz="2000" dirty="0"/>
              <a:t>也就是中国的电话号码。当然，这个例子只能匹配区号为</a:t>
            </a:r>
            <a:r>
              <a:rPr lang="en-US" altLang="zh-CN" sz="2000" dirty="0"/>
              <a:t>3</a:t>
            </a:r>
            <a:r>
              <a:rPr lang="zh-CN" altLang="en-US" sz="2000" dirty="0"/>
              <a:t>位的情形</a:t>
            </a:r>
            <a:r>
              <a:rPr lang="en-US" altLang="zh-CN" sz="2000" dirty="0"/>
              <a:t>)</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这里</a:t>
            </a:r>
            <a:r>
              <a:rPr lang="zh-CN" altLang="en-US" sz="2000" dirty="0"/>
              <a:t>的</a:t>
            </a:r>
            <a:r>
              <a:rPr lang="en-US" altLang="zh-CN" sz="2000" dirty="0"/>
              <a:t>\d</a:t>
            </a:r>
            <a:r>
              <a:rPr lang="zh-CN" altLang="en-US" sz="2000" dirty="0"/>
              <a:t>是个新的元字符，匹配一位数字</a:t>
            </a:r>
            <a:r>
              <a:rPr lang="en-US" altLang="zh-CN" sz="2000" dirty="0"/>
              <a:t>(0</a:t>
            </a:r>
            <a:r>
              <a:rPr lang="zh-CN" altLang="en-US" sz="2000" dirty="0"/>
              <a:t>，或</a:t>
            </a:r>
            <a:r>
              <a:rPr lang="en-US" altLang="zh-CN" sz="2000" dirty="0"/>
              <a:t>1</a:t>
            </a:r>
            <a:r>
              <a:rPr lang="zh-CN" altLang="en-US" sz="2000" dirty="0"/>
              <a:t>，或</a:t>
            </a:r>
            <a:r>
              <a:rPr lang="en-US" altLang="zh-CN" sz="2000" dirty="0"/>
              <a:t>2</a:t>
            </a:r>
            <a:r>
              <a:rPr lang="zh-CN" altLang="en-US" sz="2000" dirty="0"/>
              <a:t>，或</a:t>
            </a:r>
            <a:r>
              <a:rPr lang="en-US" altLang="zh-CN" sz="2000" dirty="0"/>
              <a:t>……)</a:t>
            </a:r>
            <a:r>
              <a:rPr lang="zh-CN" altLang="en-US" sz="2000" dirty="0" smtClean="0"/>
              <a:t>。</a:t>
            </a:r>
            <a:r>
              <a:rPr lang="en-US" altLang="zh-CN" sz="2000" dirty="0" smtClean="0"/>
              <a:t>—</a:t>
            </a:r>
            <a:r>
              <a:rPr lang="zh-CN" altLang="en-US" sz="2000" dirty="0" smtClean="0"/>
              <a:t>不是</a:t>
            </a:r>
            <a:r>
              <a:rPr lang="zh-CN" altLang="en-US" sz="2000" dirty="0"/>
              <a:t>元字符，只匹配它</a:t>
            </a:r>
            <a:r>
              <a:rPr lang="zh-CN" altLang="en-US" sz="2000" dirty="0" smtClean="0"/>
              <a:t>本身</a:t>
            </a:r>
            <a:r>
              <a:rPr lang="en-US" altLang="zh-CN" sz="2000" dirty="0" smtClean="0"/>
              <a:t>—</a:t>
            </a:r>
            <a:r>
              <a:rPr lang="zh-CN" altLang="en-US" sz="2000" dirty="0"/>
              <a:t>连</a:t>
            </a:r>
            <a:r>
              <a:rPr lang="zh-CN" altLang="en-US" sz="2000" dirty="0" smtClean="0"/>
              <a:t>字符。</a:t>
            </a:r>
            <a:endParaRPr lang="en-US" altLang="zh-CN" sz="2000" dirty="0" smtClean="0"/>
          </a:p>
          <a:p>
            <a:pPr marL="0" indent="0">
              <a:buNone/>
            </a:pPr>
            <a:r>
              <a:rPr lang="en-US" altLang="zh-CN" sz="2000" dirty="0"/>
              <a:t>         </a:t>
            </a:r>
            <a:r>
              <a:rPr lang="en-US" altLang="zh-CN" sz="2000" dirty="0">
                <a:solidFill>
                  <a:srgbClr val="FF0000"/>
                </a:solidFill>
              </a:rPr>
              <a:t>0\d{2}-\d{8</a:t>
            </a:r>
            <a:r>
              <a:rPr lang="en-US" altLang="zh-CN" sz="2000" dirty="0" smtClean="0">
                <a:solidFill>
                  <a:srgbClr val="FF0000"/>
                </a:solidFill>
              </a:rPr>
              <a:t>}</a:t>
            </a:r>
            <a:r>
              <a:rPr lang="zh-CN" altLang="en-US" sz="2000" dirty="0" smtClean="0"/>
              <a:t>。</a:t>
            </a:r>
            <a:endParaRPr lang="zh-CN" altLang="en-US" sz="2000" dirty="0"/>
          </a:p>
        </p:txBody>
      </p:sp>
    </p:spTree>
    <p:extLst>
      <p:ext uri="{BB962C8B-B14F-4D97-AF65-F5344CB8AC3E}">
        <p14:creationId xmlns:p14="http://schemas.microsoft.com/office/powerpoint/2010/main" val="126057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pPr marL="0" indent="0">
              <a:buNone/>
            </a:pPr>
            <a:r>
              <a:rPr lang="zh-CN" altLang="en-US" sz="2000" dirty="0" smtClean="0">
                <a:solidFill>
                  <a:srgbClr val="FF0000"/>
                </a:solidFill>
              </a:rPr>
              <a:t>                                                 常用分组语法：</a:t>
            </a:r>
            <a:endParaRPr lang="en-US" altLang="zh-CN" sz="2000" dirty="0" smtClean="0">
              <a:solidFill>
                <a:srgbClr val="FF0000"/>
              </a:solidFill>
            </a:endParaRPr>
          </a:p>
          <a:p>
            <a:pPr marL="0" indent="0">
              <a:buNone/>
            </a:pPr>
            <a:endParaRPr lang="en-US" altLang="zh-CN" sz="2000" dirty="0" smtClean="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81968786"/>
              </p:ext>
            </p:extLst>
          </p:nvPr>
        </p:nvGraphicFramePr>
        <p:xfrm>
          <a:off x="899592" y="2060848"/>
          <a:ext cx="7560841" cy="3505200"/>
        </p:xfrm>
        <a:graphic>
          <a:graphicData uri="http://schemas.openxmlformats.org/drawingml/2006/table">
            <a:tbl>
              <a:tblPr firstRow="1" bandRow="1">
                <a:tableStyleId>{5C22544A-7EE6-4342-B048-85BDC9FD1C3A}</a:tableStyleId>
              </a:tblPr>
              <a:tblGrid>
                <a:gridCol w="1250357"/>
                <a:gridCol w="2143469"/>
                <a:gridCol w="4167015"/>
              </a:tblGrid>
              <a:tr h="370840">
                <a:tc>
                  <a:txBody>
                    <a:bodyPr/>
                    <a:lstStyle/>
                    <a:p>
                      <a:r>
                        <a:rPr lang="zh-CN" altLang="en-US" dirty="0" smtClean="0"/>
                        <a:t>分类</a:t>
                      </a:r>
                      <a:endParaRPr lang="zh-CN" altLang="en-US" dirty="0"/>
                    </a:p>
                  </a:txBody>
                  <a:tcPr/>
                </a:tc>
                <a:tc>
                  <a:txBody>
                    <a:bodyPr/>
                    <a:lstStyle/>
                    <a:p>
                      <a:r>
                        <a:rPr lang="zh-CN" altLang="en-US" dirty="0" smtClean="0"/>
                        <a:t>代码</a:t>
                      </a:r>
                      <a:r>
                        <a:rPr lang="en-US" altLang="zh-CN" dirty="0" smtClean="0"/>
                        <a:t>/</a:t>
                      </a:r>
                      <a:r>
                        <a:rPr lang="zh-CN" altLang="en-US" dirty="0" smtClean="0"/>
                        <a:t>语法</a:t>
                      </a:r>
                      <a:endParaRPr lang="zh-CN" altLang="en-US" dirty="0"/>
                    </a:p>
                  </a:txBody>
                  <a:tcPr/>
                </a:tc>
                <a:tc>
                  <a:txBody>
                    <a:bodyPr/>
                    <a:lstStyle/>
                    <a:p>
                      <a:r>
                        <a:rPr lang="zh-CN" altLang="en-US" dirty="0" smtClean="0"/>
                        <a:t>说明</a:t>
                      </a:r>
                      <a:endParaRPr lang="zh-CN" altLang="en-US" dirty="0"/>
                    </a:p>
                  </a:txBody>
                  <a:tcPr/>
                </a:tc>
              </a:tr>
              <a:tr h="370840">
                <a:tc rowSpan="2">
                  <a:txBody>
                    <a:bodyPr/>
                    <a:lstStyle/>
                    <a:p>
                      <a:r>
                        <a:rPr lang="zh-CN" altLang="en-US" dirty="0" smtClean="0"/>
                        <a:t>捕获</a:t>
                      </a:r>
                      <a:endParaRPr lang="zh-CN" altLang="en-US" dirty="0"/>
                    </a:p>
                  </a:txBody>
                  <a:tcPr/>
                </a:tc>
                <a:tc>
                  <a:txBody>
                    <a:bodyPr/>
                    <a:lstStyle/>
                    <a:p>
                      <a:r>
                        <a:rPr lang="en-US" altLang="zh-CN" dirty="0" smtClean="0"/>
                        <a:t>(exp)</a:t>
                      </a:r>
                      <a:endParaRPr lang="zh-CN" altLang="en-US" dirty="0"/>
                    </a:p>
                  </a:txBody>
                  <a:tcPr/>
                </a:tc>
                <a:tc>
                  <a:txBody>
                    <a:bodyPr/>
                    <a:lstStyle/>
                    <a:p>
                      <a:r>
                        <a:rPr lang="zh-CN" altLang="en-US" dirty="0" smtClean="0"/>
                        <a:t>匹配</a:t>
                      </a:r>
                      <a:r>
                        <a:rPr lang="en-US" altLang="zh-CN" dirty="0" smtClean="0"/>
                        <a:t>exp,</a:t>
                      </a:r>
                      <a:r>
                        <a:rPr lang="zh-CN" altLang="en-US" dirty="0" smtClean="0"/>
                        <a:t>并捕获文本到自动命名的组里。</a:t>
                      </a:r>
                      <a:endParaRPr lang="zh-CN" altLang="en-US" dirty="0"/>
                    </a:p>
                  </a:txBody>
                  <a:tcPr/>
                </a:tc>
              </a:tr>
              <a:tr h="370840">
                <a:tc vMerge="1">
                  <a:txBody>
                    <a:bodyPr/>
                    <a:lstStyle/>
                    <a:p>
                      <a:endParaRPr lang="zh-CN" altLang="en-US" dirty="0"/>
                    </a:p>
                  </a:txBody>
                  <a:tcPr/>
                </a:tc>
                <a:tc>
                  <a:txBody>
                    <a:bodyPr/>
                    <a:lstStyle/>
                    <a:p>
                      <a:r>
                        <a:rPr lang="en-US" altLang="zh-CN" dirty="0" smtClean="0"/>
                        <a:t>(?&lt;name&gt;exp)</a:t>
                      </a:r>
                      <a:endParaRPr lang="zh-CN" altLang="en-US" dirty="0"/>
                    </a:p>
                  </a:txBody>
                  <a:tcPr/>
                </a:tc>
                <a:tc>
                  <a:txBody>
                    <a:bodyPr/>
                    <a:lstStyle/>
                    <a:p>
                      <a:r>
                        <a:rPr lang="zh-CN" altLang="en-US" dirty="0" smtClean="0"/>
                        <a:t>匹配</a:t>
                      </a:r>
                      <a:r>
                        <a:rPr lang="en-US" altLang="zh-CN" dirty="0" smtClean="0"/>
                        <a:t>exp,</a:t>
                      </a:r>
                      <a:r>
                        <a:rPr lang="zh-CN" altLang="en-US" dirty="0" smtClean="0"/>
                        <a:t>并捕获文本到名称为</a:t>
                      </a:r>
                      <a:r>
                        <a:rPr lang="en-US" altLang="zh-CN" dirty="0" smtClean="0"/>
                        <a:t>name</a:t>
                      </a:r>
                      <a:r>
                        <a:rPr lang="zh-CN" altLang="en-US" dirty="0" smtClean="0"/>
                        <a:t>的组里，也可以写成</a:t>
                      </a:r>
                      <a:r>
                        <a:rPr lang="en-US" altLang="zh-CN" dirty="0" smtClean="0"/>
                        <a:t>(?‘name’exp)</a:t>
                      </a:r>
                      <a:r>
                        <a:rPr lang="zh-CN" altLang="en-US" dirty="0" smtClean="0"/>
                        <a:t>。</a:t>
                      </a:r>
                      <a:endParaRPr lang="zh-CN" altLang="en-US" dirty="0"/>
                    </a:p>
                  </a:txBody>
                  <a:tcPr/>
                </a:tc>
              </a:tr>
              <a:tr h="370840">
                <a:tc rowSpan="4">
                  <a:txBody>
                    <a:bodyPr/>
                    <a:lstStyle/>
                    <a:p>
                      <a:r>
                        <a:rPr lang="zh-CN" altLang="en-US" dirty="0" smtClean="0"/>
                        <a:t>零宽断言</a:t>
                      </a:r>
                      <a:endParaRPr lang="zh-CN" altLang="en-US" dirty="0"/>
                    </a:p>
                  </a:txBody>
                  <a:tcPr/>
                </a:tc>
                <a:tc>
                  <a:txBody>
                    <a:bodyPr/>
                    <a:lstStyle/>
                    <a:p>
                      <a:r>
                        <a:rPr lang="en-US" altLang="zh-CN" dirty="0" smtClean="0"/>
                        <a:t>(?=exp)</a:t>
                      </a:r>
                      <a:endParaRPr lang="zh-CN" altLang="en-US" dirty="0"/>
                    </a:p>
                  </a:txBody>
                  <a:tcPr/>
                </a:tc>
                <a:tc>
                  <a:txBody>
                    <a:bodyPr/>
                    <a:lstStyle/>
                    <a:p>
                      <a:r>
                        <a:rPr lang="zh-CN" altLang="en-US" dirty="0" smtClean="0"/>
                        <a:t>匹配</a:t>
                      </a:r>
                      <a:r>
                        <a:rPr lang="en-US" altLang="zh-CN" dirty="0" smtClean="0"/>
                        <a:t>exp</a:t>
                      </a:r>
                      <a:r>
                        <a:rPr lang="zh-CN" altLang="en-US" dirty="0" smtClean="0"/>
                        <a:t>前面的位置。</a:t>
                      </a:r>
                      <a:endParaRPr lang="zh-CN" altLang="en-US" dirty="0"/>
                    </a:p>
                  </a:txBody>
                  <a:tcPr/>
                </a:tc>
              </a:tr>
              <a:tr h="370840">
                <a:tc vMerge="1">
                  <a:txBody>
                    <a:bodyPr/>
                    <a:lstStyle/>
                    <a:p>
                      <a:endParaRPr lang="zh-CN" altLang="en-US" dirty="0"/>
                    </a:p>
                  </a:txBody>
                  <a:tcPr/>
                </a:tc>
                <a:tc>
                  <a:txBody>
                    <a:bodyPr/>
                    <a:lstStyle/>
                    <a:p>
                      <a:r>
                        <a:rPr lang="en-US" altLang="zh-CN" dirty="0" smtClean="0"/>
                        <a:t>(?&lt;=exp)</a:t>
                      </a:r>
                      <a:endParaRPr lang="zh-CN" altLang="en-US" dirty="0"/>
                    </a:p>
                  </a:txBody>
                  <a:tcPr/>
                </a:tc>
                <a:tc>
                  <a:txBody>
                    <a:bodyPr/>
                    <a:lstStyle/>
                    <a:p>
                      <a:r>
                        <a:rPr lang="zh-CN" altLang="en-US" dirty="0" smtClean="0"/>
                        <a:t>匹配</a:t>
                      </a:r>
                      <a:r>
                        <a:rPr lang="en-US" altLang="zh-CN" dirty="0" smtClean="0"/>
                        <a:t>exp</a:t>
                      </a:r>
                      <a:r>
                        <a:rPr lang="zh-CN" altLang="en-US" dirty="0" smtClean="0"/>
                        <a:t>后面的位置。</a:t>
                      </a:r>
                      <a:endParaRPr lang="zh-CN" altLang="en-US" dirty="0"/>
                    </a:p>
                  </a:txBody>
                  <a:tcPr/>
                </a:tc>
              </a:tr>
              <a:tr h="370840">
                <a:tc vMerge="1">
                  <a:txBody>
                    <a:bodyPr/>
                    <a:lstStyle/>
                    <a:p>
                      <a:endParaRPr lang="zh-CN" altLang="en-US" dirty="0"/>
                    </a:p>
                  </a:txBody>
                  <a:tcPr/>
                </a:tc>
                <a:tc>
                  <a:txBody>
                    <a:bodyPr/>
                    <a:lstStyle/>
                    <a:p>
                      <a:r>
                        <a:rPr lang="en-US" altLang="zh-CN" dirty="0" smtClean="0"/>
                        <a:t>(?!exp)</a:t>
                      </a:r>
                      <a:endParaRPr lang="zh-CN" altLang="en-US" dirty="0"/>
                    </a:p>
                  </a:txBody>
                  <a:tcPr/>
                </a:tc>
                <a:tc>
                  <a:txBody>
                    <a:bodyPr/>
                    <a:lstStyle/>
                    <a:p>
                      <a:r>
                        <a:rPr lang="zh-CN" altLang="en-US" dirty="0" smtClean="0"/>
                        <a:t>匹配后面跟的不是</a:t>
                      </a:r>
                      <a:r>
                        <a:rPr lang="en-US" altLang="zh-CN" dirty="0" smtClean="0"/>
                        <a:t>exp</a:t>
                      </a:r>
                      <a:r>
                        <a:rPr lang="zh-CN" altLang="en-US" dirty="0" smtClean="0"/>
                        <a:t>的位置。</a:t>
                      </a:r>
                      <a:endParaRPr lang="zh-CN" altLang="en-US" dirty="0"/>
                    </a:p>
                  </a:txBody>
                  <a:tcPr/>
                </a:tc>
              </a:tr>
              <a:tr h="370840">
                <a:tc vMerge="1">
                  <a:txBody>
                    <a:bodyPr/>
                    <a:lstStyle/>
                    <a:p>
                      <a:endParaRPr lang="zh-CN" altLang="en-US" dirty="0"/>
                    </a:p>
                  </a:txBody>
                  <a:tcPr/>
                </a:tc>
                <a:tc>
                  <a:txBody>
                    <a:bodyPr/>
                    <a:lstStyle/>
                    <a:p>
                      <a:r>
                        <a:rPr lang="en-US" altLang="zh-CN" dirty="0" smtClean="0"/>
                        <a:t>(?&lt;!exp)</a:t>
                      </a:r>
                      <a:endParaRPr lang="zh-CN" altLang="en-US" dirty="0"/>
                    </a:p>
                  </a:txBody>
                  <a:tcPr/>
                </a:tc>
                <a:tc>
                  <a:txBody>
                    <a:bodyPr/>
                    <a:lstStyle/>
                    <a:p>
                      <a:r>
                        <a:rPr lang="zh-CN" altLang="en-US" dirty="0" smtClean="0"/>
                        <a:t>匹配前面不是</a:t>
                      </a:r>
                      <a:r>
                        <a:rPr lang="en-US" altLang="zh-CN" dirty="0" smtClean="0"/>
                        <a:t>exp</a:t>
                      </a:r>
                      <a:r>
                        <a:rPr lang="zh-CN" altLang="en-US" dirty="0" smtClean="0"/>
                        <a:t>的位置。</a:t>
                      </a:r>
                      <a:endParaRPr lang="zh-CN" altLang="en-US" dirty="0"/>
                    </a:p>
                  </a:txBody>
                  <a:tcPr/>
                </a:tc>
              </a:tr>
              <a:tr h="370840">
                <a:tc>
                  <a:txBody>
                    <a:bodyPr/>
                    <a:lstStyle/>
                    <a:p>
                      <a:r>
                        <a:rPr lang="zh-CN" altLang="en-US" dirty="0" smtClean="0"/>
                        <a:t>注释</a:t>
                      </a:r>
                      <a:endParaRPr lang="zh-CN" altLang="en-US" dirty="0"/>
                    </a:p>
                  </a:txBody>
                  <a:tcPr/>
                </a:tc>
                <a:tc>
                  <a:txBody>
                    <a:bodyPr/>
                    <a:lstStyle/>
                    <a:p>
                      <a:r>
                        <a:rPr lang="en-US" altLang="zh-CN" dirty="0" smtClean="0"/>
                        <a:t>(?#comment)</a:t>
                      </a:r>
                      <a:endParaRPr lang="zh-CN" altLang="en-US" dirty="0"/>
                    </a:p>
                  </a:txBody>
                  <a:tcPr/>
                </a:tc>
                <a:tc>
                  <a:txBody>
                    <a:bodyPr/>
                    <a:lstStyle/>
                    <a:p>
                      <a:r>
                        <a:rPr lang="zh-CN" altLang="en-US" dirty="0" smtClean="0"/>
                        <a:t>这种类型的分组不对正则表达式的处理产生任何影响，用于提供注释让人阅读</a:t>
                      </a:r>
                      <a:endParaRPr lang="zh-CN" altLang="en-US" dirty="0"/>
                    </a:p>
                  </a:txBody>
                  <a:tcPr/>
                </a:tc>
              </a:tr>
            </a:tbl>
          </a:graphicData>
        </a:graphic>
      </p:graphicFrame>
    </p:spTree>
    <p:extLst>
      <p:ext uri="{BB962C8B-B14F-4D97-AF65-F5344CB8AC3E}">
        <p14:creationId xmlns:p14="http://schemas.microsoft.com/office/powerpoint/2010/main" val="4116050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t>例如，</a:t>
            </a:r>
            <a:endParaRPr lang="en-US" altLang="zh-CN" sz="2000" dirty="0" smtClean="0"/>
          </a:p>
          <a:p>
            <a:pPr marL="0" indent="0">
              <a:buNone/>
            </a:pPr>
            <a:r>
              <a:rPr lang="zh-CN" altLang="en-US" sz="2000" dirty="0" smtClean="0">
                <a:sym typeface="Wingdings" pitchFamily="2" charset="2"/>
              </a:rPr>
              <a:t>（</a:t>
            </a:r>
            <a:r>
              <a:rPr lang="en-US" altLang="zh-CN" sz="2000" dirty="0" smtClean="0">
                <a:sym typeface="Wingdings" pitchFamily="2" charset="2"/>
              </a:rPr>
              <a:t>1</a:t>
            </a:r>
            <a:r>
              <a:rPr lang="zh-CN" altLang="en-US" sz="2000" dirty="0" smtClean="0">
                <a:sym typeface="Wingdings" pitchFamily="2" charset="2"/>
              </a:rPr>
              <a:t>）</a:t>
            </a:r>
            <a:r>
              <a:rPr lang="en-US" altLang="zh-CN" sz="2000" dirty="0" smtClean="0"/>
              <a:t>\</a:t>
            </a:r>
            <a:r>
              <a:rPr lang="en-US" altLang="zh-CN" sz="2000" dirty="0"/>
              <a:t>b\w+</a:t>
            </a:r>
            <a:r>
              <a:rPr lang="en-US" altLang="zh-CN" sz="2000" dirty="0">
                <a:solidFill>
                  <a:srgbClr val="FF0000"/>
                </a:solidFill>
              </a:rPr>
              <a:t>(?=ing\b)</a:t>
            </a:r>
            <a:r>
              <a:rPr lang="zh-CN" altLang="en-US" sz="2000" dirty="0"/>
              <a:t>，匹配以</a:t>
            </a:r>
            <a:r>
              <a:rPr lang="en-US" altLang="zh-CN" sz="2000" dirty="0"/>
              <a:t>ing</a:t>
            </a:r>
            <a:r>
              <a:rPr lang="zh-CN" altLang="en-US" sz="2000" dirty="0"/>
              <a:t>结尾</a:t>
            </a:r>
            <a:r>
              <a:rPr lang="zh-CN" altLang="en-US" sz="2000" dirty="0" smtClean="0"/>
              <a:t>的字符串的</a:t>
            </a:r>
            <a:r>
              <a:rPr lang="zh-CN" altLang="en-US" sz="2000" dirty="0"/>
              <a:t>前面部分</a:t>
            </a:r>
            <a:r>
              <a:rPr lang="en-US" altLang="zh-CN" sz="2000" dirty="0"/>
              <a:t>(</a:t>
            </a:r>
            <a:r>
              <a:rPr lang="zh-CN" altLang="en-US" sz="2000" dirty="0"/>
              <a:t>除了</a:t>
            </a:r>
            <a:r>
              <a:rPr lang="en-US" altLang="zh-CN" sz="2000" dirty="0"/>
              <a:t>ing</a:t>
            </a:r>
            <a:r>
              <a:rPr lang="zh-CN" altLang="en-US" sz="2000" dirty="0"/>
              <a:t>以外的部分</a:t>
            </a:r>
            <a:r>
              <a:rPr lang="en-US" altLang="zh-CN" sz="2000" dirty="0"/>
              <a:t>)</a:t>
            </a:r>
            <a:r>
              <a:rPr lang="zh-CN" altLang="en-US" sz="2000" dirty="0"/>
              <a:t>，</a:t>
            </a:r>
            <a:r>
              <a:rPr lang="zh-CN" altLang="en-US" sz="2000" dirty="0" smtClean="0"/>
              <a:t>如查找</a:t>
            </a:r>
            <a:r>
              <a:rPr lang="en-US" altLang="zh-CN" sz="2000" dirty="0" smtClean="0"/>
              <a:t>I‘m </a:t>
            </a:r>
            <a:r>
              <a:rPr lang="en-US" altLang="zh-CN" sz="2000" dirty="0"/>
              <a:t>singing while </a:t>
            </a:r>
            <a:r>
              <a:rPr lang="en-US" altLang="zh-CN" sz="2000" dirty="0" smtClean="0"/>
              <a:t>you’re </a:t>
            </a:r>
            <a:r>
              <a:rPr lang="en-US" altLang="zh-CN" sz="2000" dirty="0"/>
              <a:t>dancing.</a:t>
            </a:r>
            <a:r>
              <a:rPr lang="zh-CN" altLang="en-US" sz="2000" dirty="0"/>
              <a:t>时，它会匹配</a:t>
            </a:r>
            <a:r>
              <a:rPr lang="en-US" altLang="zh-CN" sz="2000" dirty="0"/>
              <a:t>sing</a:t>
            </a:r>
            <a:r>
              <a:rPr lang="zh-CN" altLang="en-US" sz="2000" dirty="0"/>
              <a:t>和</a:t>
            </a:r>
            <a:r>
              <a:rPr lang="en-US" altLang="zh-CN" sz="2000" dirty="0" smtClean="0"/>
              <a:t>danc</a:t>
            </a:r>
            <a:r>
              <a:rPr lang="zh-CN" altLang="en-US" sz="2000" dirty="0" smtClean="0"/>
              <a:t>。</a:t>
            </a:r>
            <a:endParaRPr lang="en-US" altLang="zh-CN" sz="2000" dirty="0" smtClean="0"/>
          </a:p>
          <a:p>
            <a:pPr marL="0" indent="0">
              <a:buNone/>
            </a:pPr>
            <a:r>
              <a:rPr lang="zh-CN" altLang="en-US" sz="2000" dirty="0" smtClean="0"/>
              <a:t>（</a:t>
            </a:r>
            <a:r>
              <a:rPr lang="en-US" altLang="zh-CN" sz="2000" dirty="0" smtClean="0"/>
              <a:t>2</a:t>
            </a:r>
            <a:r>
              <a:rPr lang="zh-CN" altLang="en-US" sz="2000" dirty="0" smtClean="0"/>
              <a:t>）</a:t>
            </a:r>
            <a:r>
              <a:rPr lang="en-US" altLang="zh-CN" sz="2000" dirty="0">
                <a:solidFill>
                  <a:srgbClr val="FF0000"/>
                </a:solidFill>
              </a:rPr>
              <a:t>(?&lt;=\bre)</a:t>
            </a:r>
            <a:r>
              <a:rPr lang="en-US" altLang="zh-CN" sz="2000" dirty="0"/>
              <a:t>\w+\b</a:t>
            </a:r>
            <a:r>
              <a:rPr lang="zh-CN" altLang="en-US" sz="2000" dirty="0"/>
              <a:t>会匹配以</a:t>
            </a:r>
            <a:r>
              <a:rPr lang="en-US" altLang="zh-CN" sz="2000" dirty="0"/>
              <a:t>re</a:t>
            </a:r>
            <a:r>
              <a:rPr lang="zh-CN" altLang="en-US" sz="2000" dirty="0"/>
              <a:t>开头</a:t>
            </a:r>
            <a:r>
              <a:rPr lang="zh-CN" altLang="en-US" sz="2000" dirty="0" smtClean="0"/>
              <a:t>的字符串的</a:t>
            </a:r>
            <a:r>
              <a:rPr lang="zh-CN" altLang="en-US" sz="2000" dirty="0"/>
              <a:t>后半部分</a:t>
            </a:r>
            <a:r>
              <a:rPr lang="en-US" altLang="zh-CN" sz="2000" dirty="0"/>
              <a:t>(</a:t>
            </a:r>
            <a:r>
              <a:rPr lang="zh-CN" altLang="en-US" sz="2000" dirty="0"/>
              <a:t>除了</a:t>
            </a:r>
            <a:r>
              <a:rPr lang="en-US" altLang="zh-CN" sz="2000" dirty="0"/>
              <a:t>re</a:t>
            </a:r>
            <a:r>
              <a:rPr lang="zh-CN" altLang="en-US" sz="2000" dirty="0"/>
              <a:t>以外的部分</a:t>
            </a:r>
            <a:r>
              <a:rPr lang="en-US" altLang="zh-CN" sz="2000" dirty="0"/>
              <a:t>)</a:t>
            </a:r>
            <a:r>
              <a:rPr lang="zh-CN" altLang="en-US" sz="2000" dirty="0"/>
              <a:t>，例如在查找</a:t>
            </a:r>
            <a:r>
              <a:rPr lang="en-US" altLang="zh-CN" sz="2000" dirty="0"/>
              <a:t>reading a book</a:t>
            </a:r>
            <a:r>
              <a:rPr lang="zh-CN" altLang="en-US" sz="2000" dirty="0"/>
              <a:t>时，它匹配</a:t>
            </a:r>
            <a:r>
              <a:rPr lang="en-US" altLang="zh-CN" sz="2000" dirty="0"/>
              <a:t>ading</a:t>
            </a:r>
            <a:r>
              <a:rPr lang="zh-CN" altLang="en-US" sz="2000" dirty="0" smtClean="0"/>
              <a:t>。</a:t>
            </a:r>
            <a:endParaRPr lang="en-US" altLang="zh-CN" sz="2000" dirty="0" smtClean="0"/>
          </a:p>
          <a:p>
            <a:pPr marL="0" indent="0">
              <a:buNone/>
            </a:pPr>
            <a:r>
              <a:rPr lang="en-US" altLang="zh-CN" sz="2000" dirty="0" smtClean="0"/>
              <a:t>           </a:t>
            </a:r>
            <a:r>
              <a:rPr lang="en-US" altLang="zh-CN" sz="2000" dirty="0" smtClean="0">
                <a:solidFill>
                  <a:srgbClr val="FF0000"/>
                </a:solidFill>
              </a:rPr>
              <a:t> (?&lt;=\s)</a:t>
            </a:r>
            <a:r>
              <a:rPr lang="en-US" altLang="zh-CN" sz="2000" dirty="0" smtClean="0"/>
              <a:t>\d+</a:t>
            </a:r>
            <a:r>
              <a:rPr lang="en-US" altLang="zh-CN" sz="2000" dirty="0" smtClean="0">
                <a:solidFill>
                  <a:srgbClr val="FF0000"/>
                </a:solidFill>
              </a:rPr>
              <a:t>(?=\s)</a:t>
            </a:r>
            <a:r>
              <a:rPr lang="zh-CN" altLang="en-US" sz="2000" dirty="0" smtClean="0"/>
              <a:t>匹配以空白符间隔的数字</a:t>
            </a:r>
            <a:r>
              <a:rPr lang="en-US" altLang="zh-CN" sz="2000" dirty="0" smtClean="0"/>
              <a:t>(</a:t>
            </a:r>
            <a:r>
              <a:rPr lang="zh-CN" altLang="en-US" sz="2000" dirty="0" smtClean="0"/>
              <a:t>再次强调，不包括这些空白符</a:t>
            </a:r>
            <a:r>
              <a:rPr lang="en-US" altLang="zh-CN" sz="2000" dirty="0" smtClean="0"/>
              <a:t>)</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en-US" altLang="zh-CN" sz="2000" dirty="0"/>
              <a:t>\b(</a:t>
            </a:r>
            <a:r>
              <a:rPr lang="en-US" altLang="zh-CN" sz="2000" dirty="0">
                <a:solidFill>
                  <a:srgbClr val="FF0000"/>
                </a:solidFill>
              </a:rPr>
              <a:t>(?!abc)</a:t>
            </a:r>
            <a:r>
              <a:rPr lang="en-US" altLang="zh-CN" sz="2000" dirty="0"/>
              <a:t>\w)+\b</a:t>
            </a:r>
            <a:r>
              <a:rPr lang="zh-CN" altLang="en-US" sz="2000" dirty="0"/>
              <a:t>匹配不包含连续字符串</a:t>
            </a:r>
            <a:r>
              <a:rPr lang="en-US" altLang="zh-CN" sz="2000" dirty="0"/>
              <a:t>abc</a:t>
            </a:r>
            <a:r>
              <a:rPr lang="zh-CN" altLang="en-US" sz="2000" dirty="0" smtClean="0"/>
              <a:t>的字符串。</a:t>
            </a:r>
            <a:endParaRPr lang="en-US" altLang="zh-CN" sz="2000" dirty="0" smtClean="0"/>
          </a:p>
          <a:p>
            <a:pPr marL="0" indent="0">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\d{3</a:t>
            </a:r>
            <a:r>
              <a:rPr lang="en-US" altLang="zh-CN" sz="2000" dirty="0"/>
              <a:t>}</a:t>
            </a:r>
            <a:r>
              <a:rPr lang="en-US" altLang="zh-CN" sz="2000" dirty="0">
                <a:solidFill>
                  <a:srgbClr val="FF0000"/>
                </a:solidFill>
              </a:rPr>
              <a:t>(?!\d)</a:t>
            </a:r>
            <a:r>
              <a:rPr lang="zh-CN" altLang="en-US" sz="2000" dirty="0"/>
              <a:t>匹配三位数字，而且这三位数字的后面不能是</a:t>
            </a:r>
            <a:r>
              <a:rPr lang="zh-CN" altLang="en-US" sz="2000" dirty="0" smtClean="0"/>
              <a:t>数字。</a:t>
            </a:r>
            <a:endParaRPr lang="en-US" altLang="zh-CN" sz="2000" dirty="0" smtClean="0"/>
          </a:p>
          <a:p>
            <a:pPr marL="0" indent="0">
              <a:buNone/>
            </a:pPr>
            <a:r>
              <a:rPr lang="zh-CN" altLang="en-US" sz="2000" dirty="0" smtClean="0"/>
              <a:t> （</a:t>
            </a:r>
            <a:r>
              <a:rPr lang="en-US" altLang="zh-CN" sz="2000" dirty="0" smtClean="0"/>
              <a:t>4</a:t>
            </a:r>
            <a:r>
              <a:rPr lang="zh-CN" altLang="en-US" sz="2000" dirty="0"/>
              <a:t> </a:t>
            </a:r>
            <a:r>
              <a:rPr lang="zh-CN" altLang="en-US" sz="2000" dirty="0" smtClean="0"/>
              <a:t>）</a:t>
            </a:r>
            <a:r>
              <a:rPr lang="en-US" altLang="zh-CN" sz="2000" dirty="0" smtClean="0"/>
              <a:t> </a:t>
            </a:r>
            <a:r>
              <a:rPr lang="en-US" altLang="zh-CN" sz="2000" dirty="0" smtClean="0">
                <a:solidFill>
                  <a:srgbClr val="FF0000"/>
                </a:solidFill>
              </a:rPr>
              <a:t>(?&lt;![</a:t>
            </a:r>
            <a:r>
              <a:rPr lang="en-US" altLang="zh-CN" sz="2000" dirty="0">
                <a:solidFill>
                  <a:srgbClr val="FF0000"/>
                </a:solidFill>
              </a:rPr>
              <a:t>a-z])</a:t>
            </a:r>
            <a:r>
              <a:rPr lang="en-US" altLang="zh-CN" sz="2000" dirty="0"/>
              <a:t>\d{7}</a:t>
            </a:r>
            <a:r>
              <a:rPr lang="zh-CN" altLang="en-US" sz="2000" dirty="0"/>
              <a:t>匹配前面不是小写字母的七位数字。</a:t>
            </a:r>
            <a:r>
              <a:rPr lang="en-US" altLang="zh-CN" sz="2000" dirty="0" smtClean="0"/>
              <a:t> </a:t>
            </a:r>
          </a:p>
          <a:p>
            <a:pPr marL="0" indent="0">
              <a:buNone/>
            </a:pPr>
            <a:r>
              <a:rPr lang="en-US" altLang="zh-CN" sz="2000" dirty="0" smtClean="0"/>
              <a:t>  </a:t>
            </a:r>
            <a:r>
              <a:rPr lang="en-US" altLang="zh-CN" sz="2000" dirty="0" smtClean="0">
                <a:solidFill>
                  <a:srgbClr val="FF0000"/>
                </a:solidFill>
              </a:rPr>
              <a:t>(?&lt;=&lt;(\</a:t>
            </a:r>
            <a:r>
              <a:rPr lang="en-US" altLang="zh-CN" sz="2000" dirty="0">
                <a:solidFill>
                  <a:srgbClr val="FF0000"/>
                </a:solidFill>
              </a:rPr>
              <a:t>w</a:t>
            </a:r>
            <a:r>
              <a:rPr lang="en-US" altLang="zh-CN" sz="2000" dirty="0" smtClean="0">
                <a:solidFill>
                  <a:srgbClr val="FF0000"/>
                </a:solidFill>
              </a:rPr>
              <a:t>+)&gt;)</a:t>
            </a:r>
            <a:r>
              <a:rPr lang="en-US" altLang="zh-CN" sz="2000" dirty="0" smtClean="0"/>
              <a:t>.*</a:t>
            </a:r>
            <a:r>
              <a:rPr lang="en-US" altLang="zh-CN" sz="2000" dirty="0" smtClean="0">
                <a:solidFill>
                  <a:srgbClr val="FF0000"/>
                </a:solidFill>
              </a:rPr>
              <a:t>(?=&lt;/\</a:t>
            </a:r>
            <a:r>
              <a:rPr lang="en-US" altLang="zh-CN" sz="2000" dirty="0">
                <a:solidFill>
                  <a:srgbClr val="FF0000"/>
                </a:solidFill>
              </a:rPr>
              <a:t>1</a:t>
            </a:r>
            <a:r>
              <a:rPr lang="en-US" altLang="zh-CN" sz="2000" dirty="0" smtClean="0">
                <a:solidFill>
                  <a:srgbClr val="FF0000"/>
                </a:solidFill>
              </a:rPr>
              <a:t>&gt;)</a:t>
            </a:r>
            <a:r>
              <a:rPr lang="zh-CN" altLang="en-US" sz="2000" dirty="0" smtClean="0"/>
              <a:t>匹配不包含</a:t>
            </a:r>
            <a:r>
              <a:rPr lang="zh-CN" altLang="en-US" sz="2000" dirty="0"/>
              <a:t>属性的简单</a:t>
            </a:r>
            <a:r>
              <a:rPr lang="en-US" altLang="zh-CN" sz="2000" dirty="0"/>
              <a:t>HTML</a:t>
            </a:r>
            <a:r>
              <a:rPr lang="zh-CN" altLang="en-US" sz="2000" dirty="0"/>
              <a:t>标签</a:t>
            </a:r>
            <a:r>
              <a:rPr lang="zh-CN" altLang="en-US" sz="2000" dirty="0" smtClean="0"/>
              <a:t>内的内容</a:t>
            </a:r>
            <a:r>
              <a:rPr lang="zh-CN" altLang="en-US" sz="2000" dirty="0"/>
              <a:t>，</a:t>
            </a:r>
            <a:endParaRPr lang="en-US" altLang="zh-CN" sz="2000" dirty="0" smtClean="0"/>
          </a:p>
          <a:p>
            <a:pPr marL="0" indent="0">
              <a:buNone/>
            </a:pPr>
            <a:r>
              <a:rPr lang="zh-CN" altLang="en-US" sz="2000" dirty="0"/>
              <a:t>但不</a:t>
            </a:r>
            <a:r>
              <a:rPr lang="zh-CN" altLang="en-US" sz="2000" dirty="0" smtClean="0"/>
              <a:t>包括标签。</a:t>
            </a:r>
            <a:endParaRPr lang="zh-CN" altLang="en-US" sz="2000" dirty="0"/>
          </a:p>
        </p:txBody>
      </p:sp>
    </p:spTree>
    <p:extLst>
      <p:ext uri="{BB962C8B-B14F-4D97-AF65-F5344CB8AC3E}">
        <p14:creationId xmlns:p14="http://schemas.microsoft.com/office/powerpoint/2010/main" val="2183024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t>（</a:t>
            </a:r>
            <a:r>
              <a:rPr lang="en-US" altLang="zh-CN" sz="2000" dirty="0" smtClean="0"/>
              <a:t>6</a:t>
            </a:r>
            <a:r>
              <a:rPr lang="zh-CN" altLang="en-US" sz="2000" dirty="0" smtClean="0"/>
              <a:t>）小括号</a:t>
            </a:r>
            <a:r>
              <a:rPr lang="zh-CN" altLang="en-US" sz="2000" dirty="0"/>
              <a:t>的另一种用途是通过语法</a:t>
            </a:r>
            <a:r>
              <a:rPr lang="en-US" altLang="zh-CN" sz="2000" dirty="0"/>
              <a:t>(?#comment)</a:t>
            </a:r>
            <a:r>
              <a:rPr lang="zh-CN" altLang="en-US" sz="2000" dirty="0"/>
              <a:t>来包含注释。例如：</a:t>
            </a:r>
            <a:r>
              <a:rPr lang="en-US" altLang="zh-CN" sz="2000" dirty="0" smtClean="0"/>
              <a:t>2[0-4]\</a:t>
            </a:r>
            <a:r>
              <a:rPr lang="en-US" altLang="zh-CN" sz="2000" dirty="0"/>
              <a:t>d(?#200-249)|25[0-5](?#250-255)|[01]?\d\d?(?#0-199)</a:t>
            </a:r>
            <a:r>
              <a:rPr lang="zh-CN" altLang="en-US" sz="2000" dirty="0" smtClean="0"/>
              <a:t>。</a:t>
            </a:r>
            <a:endParaRPr lang="en-US" altLang="zh-CN" sz="2000" dirty="0" smtClean="0"/>
          </a:p>
          <a:p>
            <a:pPr marL="0" indent="0">
              <a:buNone/>
            </a:pPr>
            <a:r>
              <a:rPr lang="en-US" altLang="zh-CN" sz="2000" dirty="0"/>
              <a:t> </a:t>
            </a:r>
            <a:r>
              <a:rPr lang="zh-CN" altLang="en-US" sz="2000" dirty="0" smtClean="0"/>
              <a:t>（</a:t>
            </a:r>
            <a:r>
              <a:rPr lang="en-US" altLang="zh-CN" sz="2000" dirty="0" smtClean="0"/>
              <a:t>7</a:t>
            </a:r>
            <a:r>
              <a:rPr lang="zh-CN" altLang="en-US" sz="2000" dirty="0" smtClean="0"/>
              <a:t>）</a:t>
            </a:r>
            <a:r>
              <a:rPr lang="en-US" altLang="zh-CN" sz="2000" dirty="0" smtClean="0">
                <a:solidFill>
                  <a:srgbClr val="FF0000"/>
                </a:solidFill>
              </a:rPr>
              <a:t>[^\</a:t>
            </a:r>
            <a:r>
              <a:rPr lang="en-US" altLang="zh-CN" sz="2000" dirty="0">
                <a:solidFill>
                  <a:srgbClr val="FF0000"/>
                </a:solidFill>
              </a:rPr>
              <a:t>s</a:t>
            </a:r>
            <a:r>
              <a:rPr lang="en-US" altLang="zh-CN" sz="2000" dirty="0" smtClean="0">
                <a:solidFill>
                  <a:srgbClr val="FF0000"/>
                </a:solidFill>
              </a:rPr>
              <a:t>,/%&lt;&gt;;\+&amp;\(\)=\[\]\?\$\‘\“]{</a:t>
            </a:r>
            <a:r>
              <a:rPr lang="en-US" altLang="zh-CN" sz="2000" dirty="0">
                <a:solidFill>
                  <a:srgbClr val="FF0000"/>
                </a:solidFill>
              </a:rPr>
              <a:t>3,14</a:t>
            </a:r>
            <a:r>
              <a:rPr lang="en-US" altLang="zh-CN" sz="2000" dirty="0" smtClean="0">
                <a:solidFill>
                  <a:srgbClr val="FF0000"/>
                </a:solidFill>
              </a:rPr>
              <a:t>}</a:t>
            </a:r>
          </a:p>
          <a:p>
            <a:pPr marL="0" indent="0">
              <a:buNone/>
            </a:pPr>
            <a:r>
              <a:rPr lang="zh-CN" altLang="en-US" sz="2000" dirty="0" smtClean="0"/>
              <a:t>二、</a:t>
            </a:r>
            <a:r>
              <a:rPr lang="en-US" altLang="zh-CN" sz="2000" dirty="0" smtClean="0"/>
              <a:t>c#</a:t>
            </a:r>
            <a:r>
              <a:rPr lang="zh-CN" altLang="en-US" sz="2000" dirty="0" smtClean="0"/>
              <a:t>中正则表达式的使用</a:t>
            </a:r>
            <a:endParaRPr lang="en-US" altLang="zh-CN" sz="2000" dirty="0" smtClean="0"/>
          </a:p>
          <a:p>
            <a:pPr marL="0" indent="0">
              <a:buNone/>
            </a:pPr>
            <a:r>
              <a:rPr lang="en-US" altLang="zh-CN" sz="2000" dirty="0"/>
              <a:t> </a:t>
            </a:r>
            <a:r>
              <a:rPr lang="en-US" altLang="zh-CN" sz="2000" dirty="0" smtClean="0"/>
              <a:t>       </a:t>
            </a:r>
            <a:r>
              <a:rPr lang="zh-CN" altLang="en-US" sz="2000" dirty="0" smtClean="0"/>
              <a:t>引用命名空间</a:t>
            </a:r>
            <a:r>
              <a:rPr lang="en-US" altLang="zh-CN" sz="2000" dirty="0" smtClean="0"/>
              <a:t>System.Text.RegularExpressions</a:t>
            </a:r>
            <a:r>
              <a:rPr lang="zh-CN" altLang="en-US" sz="2000" dirty="0" smtClean="0"/>
              <a:t>。里面包含一个类：</a:t>
            </a:r>
            <a:r>
              <a:rPr lang="en-US" altLang="zh-CN" sz="2000" dirty="0" smtClean="0"/>
              <a:t>Regex</a:t>
            </a:r>
            <a:r>
              <a:rPr lang="zh-CN" altLang="en-US" sz="2000" dirty="0" smtClean="0"/>
              <a:t>，这个类中有许多的方法。</a:t>
            </a:r>
            <a:endParaRPr lang="en-US" altLang="zh-CN" sz="2000" dirty="0" smtClean="0"/>
          </a:p>
          <a:p>
            <a:pPr marL="0" indent="0">
              <a:buNone/>
            </a:pPr>
            <a:r>
              <a:rPr lang="zh-CN" altLang="en-US" sz="2000" dirty="0" smtClean="0"/>
              <a:t>三</a:t>
            </a:r>
            <a:r>
              <a:rPr lang="zh-CN" altLang="en-US" sz="2000" dirty="0" smtClean="0"/>
              <a:t>、正则表达式</a:t>
            </a:r>
            <a:r>
              <a:rPr lang="zh-CN" altLang="en-US" sz="2000" dirty="0" smtClean="0"/>
              <a:t>验证器</a:t>
            </a:r>
            <a:endParaRPr lang="zh-CN" altLang="en-US" sz="2000" dirty="0"/>
          </a:p>
        </p:txBody>
      </p:sp>
    </p:spTree>
    <p:extLst>
      <p:ext uri="{BB962C8B-B14F-4D97-AF65-F5344CB8AC3E}">
        <p14:creationId xmlns:p14="http://schemas.microsoft.com/office/powerpoint/2010/main" val="805136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a:xfrm>
            <a:off x="457200" y="1484784"/>
            <a:ext cx="8229600" cy="4641379"/>
          </a:xfrm>
        </p:spPr>
        <p:txBody>
          <a:bodyPr>
            <a:normAutofit/>
          </a:bodyPr>
          <a:lstStyle/>
          <a:p>
            <a:pPr marL="0" indent="0">
              <a:buNone/>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494628192"/>
              </p:ext>
            </p:extLst>
          </p:nvPr>
        </p:nvGraphicFramePr>
        <p:xfrm>
          <a:off x="539552" y="1340768"/>
          <a:ext cx="8064896" cy="5085931"/>
        </p:xfrm>
        <a:graphic>
          <a:graphicData uri="http://schemas.openxmlformats.org/drawingml/2006/table">
            <a:tbl>
              <a:tblPr firstRow="1" bandRow="1">
                <a:tableStyleId>{5C22544A-7EE6-4342-B048-85BDC9FD1C3A}</a:tableStyleId>
              </a:tblPr>
              <a:tblGrid>
                <a:gridCol w="1008112"/>
                <a:gridCol w="7056784"/>
              </a:tblGrid>
              <a:tr h="559991">
                <a:tc>
                  <a:txBody>
                    <a:bodyPr/>
                    <a:lstStyle/>
                    <a:p>
                      <a:r>
                        <a:rPr lang="zh-CN" altLang="en-US" sz="1400" dirty="0" smtClean="0"/>
                        <a:t>特殊字符	</a:t>
                      </a:r>
                      <a:endParaRPr lang="zh-CN" altLang="en-US" sz="1400" dirty="0"/>
                    </a:p>
                  </a:txBody>
                  <a:tcPr/>
                </a:tc>
                <a:tc>
                  <a:txBody>
                    <a:bodyPr/>
                    <a:lstStyle/>
                    <a:p>
                      <a:r>
                        <a:rPr lang="zh-CN" altLang="en-US" sz="1400" dirty="0" smtClean="0"/>
                        <a:t>说明</a:t>
                      </a:r>
                    </a:p>
                    <a:p>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匹配输入字符串的开始位置，除非在方括号表达式中使用，此时它表示不接受该字符集合。</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匹配输入字符串的结束位置。</a:t>
                      </a:r>
                      <a:endParaRPr lang="zh-CN" altLang="en-US" sz="1400" dirty="0"/>
                    </a:p>
                  </a:txBody>
                  <a:tcPr/>
                </a:tc>
              </a:tr>
              <a:tr h="400778">
                <a:tc>
                  <a:txBody>
                    <a:bodyPr/>
                    <a:lstStyle/>
                    <a:p>
                      <a:r>
                        <a:rPr lang="en-US" altLang="zh-CN" sz="1400" b="0" i="0" kern="1200" dirty="0" smtClean="0">
                          <a:solidFill>
                            <a:schemeClr val="dk1"/>
                          </a:solidFill>
                          <a:effectLst/>
                          <a:latin typeface="+mn-lt"/>
                          <a:ea typeface="+mn-ea"/>
                          <a:cs typeface="+mn-cs"/>
                        </a:rPr>
                        <a:t>.</a:t>
                      </a:r>
                      <a:endParaRPr lang="zh-CN" altLang="en-US" sz="1400" dirty="0"/>
                    </a:p>
                  </a:txBody>
                  <a:tcPr/>
                </a:tc>
                <a:tc>
                  <a:txBody>
                    <a:bodyPr/>
                    <a:lstStyle/>
                    <a:p>
                      <a:r>
                        <a:rPr lang="zh-CN" altLang="en-US" sz="1400" dirty="0" smtClean="0"/>
                        <a:t>匹配除 </a:t>
                      </a:r>
                      <a:r>
                        <a:rPr lang="en-US" altLang="zh-CN" sz="1400" dirty="0" smtClean="0"/>
                        <a:t>"\n" </a:t>
                      </a:r>
                      <a:r>
                        <a:rPr lang="zh-CN" altLang="en-US" sz="1400" dirty="0" smtClean="0"/>
                        <a:t>之外的任何单个字符。</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标记一个子表达式的开始和结束位置。子表达式可以获取供以后使用。</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标记一个中括号表达式的开始和结束。</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指明两项之间的一个选择。</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标记限定符表达式的开始和结束。</a:t>
                      </a:r>
                      <a:endParaRPr lang="zh-CN" altLang="en-US" sz="1400" dirty="0"/>
                    </a:p>
                  </a:txBody>
                  <a:tcPr/>
                </a:tc>
              </a:tr>
              <a:tr h="400778">
                <a:tc>
                  <a:txBody>
                    <a:bodyPr/>
                    <a:lstStyle/>
                    <a:p>
                      <a:r>
                        <a:rPr lang="zh-CN" altLang="en-US" sz="1400" dirty="0" smtClean="0"/>
                        <a:t>*</a:t>
                      </a:r>
                      <a:endParaRPr lang="zh-CN" altLang="en-US" sz="1400" dirty="0"/>
                    </a:p>
                  </a:txBody>
                  <a:tcPr/>
                </a:tc>
                <a:tc>
                  <a:txBody>
                    <a:bodyPr/>
                    <a:lstStyle/>
                    <a:p>
                      <a:r>
                        <a:rPr lang="zh-CN" altLang="en-US" sz="1400" dirty="0" smtClean="0"/>
                        <a:t>重复零次或更多次。例如，</a:t>
                      </a:r>
                      <a:r>
                        <a:rPr lang="en-US" altLang="zh-CN" sz="1400" dirty="0" smtClean="0"/>
                        <a:t>zo* </a:t>
                      </a:r>
                      <a:r>
                        <a:rPr lang="zh-CN" altLang="en-US" sz="1400" dirty="0" smtClean="0"/>
                        <a:t>能匹配 </a:t>
                      </a:r>
                      <a:r>
                        <a:rPr lang="en-US" altLang="zh-CN" sz="1400" dirty="0" smtClean="0"/>
                        <a:t>"z" </a:t>
                      </a:r>
                      <a:r>
                        <a:rPr lang="zh-CN" altLang="en-US" sz="1400" dirty="0" smtClean="0"/>
                        <a:t>以及 </a:t>
                      </a:r>
                      <a:r>
                        <a:rPr lang="en-US" altLang="zh-CN" sz="1400" dirty="0" smtClean="0"/>
                        <a:t>"zoo"</a:t>
                      </a:r>
                      <a:r>
                        <a:rPr lang="zh-CN" altLang="en-US" sz="1400" dirty="0" smtClean="0"/>
                        <a:t>。</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重复一次或更多次。例如，</a:t>
                      </a:r>
                      <a:r>
                        <a:rPr lang="en-US" altLang="zh-CN" sz="1400" dirty="0" smtClean="0"/>
                        <a:t>'zo+' </a:t>
                      </a:r>
                      <a:r>
                        <a:rPr lang="zh-CN" altLang="en-US" sz="1400" dirty="0" smtClean="0"/>
                        <a:t>能匹配 </a:t>
                      </a:r>
                      <a:r>
                        <a:rPr lang="en-US" altLang="zh-CN" sz="1400" dirty="0" smtClean="0"/>
                        <a:t>"zo" </a:t>
                      </a:r>
                      <a:r>
                        <a:rPr lang="zh-CN" altLang="en-US" sz="1400" dirty="0" smtClean="0"/>
                        <a:t>以及 </a:t>
                      </a:r>
                      <a:r>
                        <a:rPr lang="en-US" altLang="zh-CN" sz="1400" dirty="0" smtClean="0"/>
                        <a:t>"zoo"</a:t>
                      </a:r>
                      <a:r>
                        <a:rPr lang="zh-CN" altLang="en-US" sz="1400" dirty="0" smtClean="0"/>
                        <a:t>，但不能匹配 </a:t>
                      </a:r>
                      <a:r>
                        <a:rPr lang="en-US" altLang="zh-CN" sz="1400" dirty="0" smtClean="0"/>
                        <a:t>"z"</a:t>
                      </a:r>
                      <a:r>
                        <a:rPr lang="zh-CN" altLang="en-US" sz="1400" dirty="0" smtClean="0"/>
                        <a:t>。</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匹配前面的子表达式零次或一次。</a:t>
                      </a:r>
                      <a:endParaRPr lang="zh-CN" altLang="en-US" sz="1400" dirty="0"/>
                    </a:p>
                  </a:txBody>
                  <a:tcPr/>
                </a:tc>
              </a:tr>
              <a:tr h="400778">
                <a:tc>
                  <a:txBody>
                    <a:bodyPr/>
                    <a:lstStyle/>
                    <a:p>
                      <a:r>
                        <a:rPr lang="en-US" altLang="zh-CN" sz="1400" dirty="0" smtClean="0"/>
                        <a:t>\</a:t>
                      </a:r>
                      <a:endParaRPr lang="zh-CN" altLang="en-US" sz="1400" dirty="0"/>
                    </a:p>
                  </a:txBody>
                  <a:tcPr/>
                </a:tc>
                <a:tc>
                  <a:txBody>
                    <a:bodyPr/>
                    <a:lstStyle/>
                    <a:p>
                      <a:r>
                        <a:rPr lang="zh-CN" altLang="en-US" sz="1400" dirty="0" smtClean="0"/>
                        <a:t>将下一个字符标记为或特殊字符、或原义字符。</a:t>
                      </a:r>
                      <a:endParaRPr lang="zh-CN" altLang="en-US" sz="1400" dirty="0"/>
                    </a:p>
                  </a:txBody>
                  <a:tcPr/>
                </a:tc>
              </a:tr>
            </a:tbl>
          </a:graphicData>
        </a:graphic>
      </p:graphicFrame>
    </p:spTree>
    <p:extLst>
      <p:ext uri="{BB962C8B-B14F-4D97-AF65-F5344CB8AC3E}">
        <p14:creationId xmlns:p14="http://schemas.microsoft.com/office/powerpoint/2010/main" val="4239287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正则表达式</a:t>
            </a:r>
          </a:p>
        </p:txBody>
      </p:sp>
      <p:sp>
        <p:nvSpPr>
          <p:cNvPr id="3" name="内容占位符 2"/>
          <p:cNvSpPr>
            <a:spLocks noGrp="1"/>
          </p:cNvSpPr>
          <p:nvPr>
            <p:ph idx="1"/>
          </p:nvPr>
        </p:nvSpPr>
        <p:spPr/>
        <p:txBody>
          <a:bodyPr>
            <a:normAutofit/>
          </a:bodyPr>
          <a:lstStyle/>
          <a:p>
            <a:pPr marL="0" indent="0">
              <a:buNone/>
            </a:pPr>
            <a:r>
              <a:rPr lang="zh-CN" altLang="en-US" sz="2000" dirty="0"/>
              <a:t> </a:t>
            </a:r>
            <a:r>
              <a:rPr lang="zh-CN" altLang="en-US" sz="2000" dirty="0" smtClean="0"/>
              <a:t>   如果</a:t>
            </a:r>
            <a:r>
              <a:rPr lang="zh-CN" altLang="en-US" sz="2000" dirty="0"/>
              <a:t>要匹配</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等字符，必须使用转义字符，即在这些字符前加</a:t>
            </a:r>
            <a:r>
              <a:rPr lang="en-US" altLang="zh-CN" sz="2000" dirty="0"/>
              <a:t>\</a:t>
            </a:r>
            <a:r>
              <a:rPr lang="zh-CN" altLang="en-US" sz="2000" dirty="0"/>
              <a:t>。</a:t>
            </a:r>
          </a:p>
          <a:p>
            <a:pPr marL="0" indent="0">
              <a:buNone/>
            </a:pPr>
            <a:r>
              <a:rPr lang="zh-CN" altLang="en-US" sz="2000" dirty="0"/>
              <a:t>   </a:t>
            </a:r>
            <a:r>
              <a:rPr lang="zh-CN" altLang="en-US" sz="2000" dirty="0" smtClean="0"/>
              <a:t>例如</a:t>
            </a:r>
            <a:r>
              <a:rPr lang="zh-CN" altLang="en-US" sz="2000" dirty="0"/>
              <a:t>：</a:t>
            </a:r>
            <a:r>
              <a:rPr lang="en-US" altLang="zh-CN" sz="2000" dirty="0"/>
              <a:t>deerchao\.net</a:t>
            </a:r>
            <a:r>
              <a:rPr lang="zh-CN" altLang="en-US" sz="2000" dirty="0"/>
              <a:t>匹配</a:t>
            </a:r>
            <a:r>
              <a:rPr lang="en-US" altLang="zh-CN" sz="2000" dirty="0"/>
              <a:t>deerchao.net</a:t>
            </a:r>
            <a:r>
              <a:rPr lang="zh-CN" altLang="en-US" sz="2000" dirty="0"/>
              <a:t>，</a:t>
            </a:r>
            <a:r>
              <a:rPr lang="en-US" altLang="zh-CN" sz="2000" dirty="0"/>
              <a:t>C:\\Windows</a:t>
            </a:r>
            <a:r>
              <a:rPr lang="zh-CN" altLang="en-US" sz="2000" dirty="0"/>
              <a:t>匹配</a:t>
            </a:r>
            <a:r>
              <a:rPr lang="en-US" altLang="zh-CN" sz="2000" dirty="0"/>
              <a:t>C:\Windows</a:t>
            </a:r>
            <a:r>
              <a:rPr lang="zh-CN" altLang="en-US" sz="2000" dirty="0" smtClean="0"/>
              <a:t>。</a:t>
            </a:r>
            <a:endParaRPr lang="en-US" altLang="zh-CN" sz="2000" dirty="0" smtClean="0"/>
          </a:p>
          <a:p>
            <a:pPr marL="0" indent="0">
              <a:buNone/>
            </a:pPr>
            <a:r>
              <a:rPr lang="zh-CN" altLang="en-US" sz="2000" dirty="0" smtClean="0">
                <a:solidFill>
                  <a:srgbClr val="FF0000"/>
                </a:solidFill>
              </a:rPr>
              <a:t>限定符</a:t>
            </a:r>
            <a:r>
              <a:rPr lang="zh-CN" altLang="en-US" sz="2000" dirty="0">
                <a:solidFill>
                  <a:srgbClr val="FF0000"/>
                </a:solidFill>
              </a:rPr>
              <a:t>：</a:t>
            </a:r>
            <a:r>
              <a:rPr lang="zh-CN" altLang="en-US" sz="2000" dirty="0"/>
              <a:t>限定符用来指定正则表达式的一个给定组件必须要出现多少次才能满足匹配。有*或</a:t>
            </a:r>
            <a:r>
              <a:rPr lang="en-US" altLang="zh-CN" sz="2000" dirty="0"/>
              <a:t>+</a:t>
            </a:r>
            <a:r>
              <a:rPr lang="zh-CN" altLang="en-US" sz="2000" dirty="0"/>
              <a:t>或</a:t>
            </a:r>
            <a:r>
              <a:rPr lang="en-US" altLang="zh-CN" sz="2000" dirty="0"/>
              <a:t>?</a:t>
            </a:r>
            <a:r>
              <a:rPr lang="zh-CN" altLang="en-US" sz="2000" dirty="0"/>
              <a:t>或</a:t>
            </a:r>
            <a:r>
              <a:rPr lang="en-US" altLang="zh-CN" sz="2000" dirty="0"/>
              <a:t>{n}</a:t>
            </a:r>
            <a:r>
              <a:rPr lang="zh-CN" altLang="en-US" sz="2000" dirty="0"/>
              <a:t>或</a:t>
            </a:r>
            <a:r>
              <a:rPr lang="en-US" altLang="zh-CN" sz="2000" dirty="0"/>
              <a:t>{n,}</a:t>
            </a:r>
            <a:r>
              <a:rPr lang="zh-CN" altLang="en-US" sz="2000" dirty="0"/>
              <a:t>或</a:t>
            </a:r>
            <a:r>
              <a:rPr lang="en-US" altLang="zh-CN" sz="2000" dirty="0"/>
              <a:t>{n,m}</a:t>
            </a:r>
            <a:r>
              <a:rPr lang="zh-CN" altLang="en-US" sz="2000" dirty="0"/>
              <a:t>共</a:t>
            </a:r>
            <a:r>
              <a:rPr lang="en-US" altLang="zh-CN" sz="2000" dirty="0"/>
              <a:t>6</a:t>
            </a:r>
            <a:r>
              <a:rPr lang="zh-CN" altLang="en-US" sz="2000" dirty="0"/>
              <a:t>种。</a:t>
            </a:r>
          </a:p>
          <a:p>
            <a:pPr marL="0" indent="0">
              <a:buNone/>
            </a:pPr>
            <a:r>
              <a:rPr lang="zh-CN" altLang="en-US" sz="2000" dirty="0" smtClean="0"/>
              <a:t>      *</a:t>
            </a:r>
            <a:r>
              <a:rPr lang="zh-CN" altLang="en-US" sz="2000" dirty="0"/>
              <a:t>、</a:t>
            </a:r>
            <a:r>
              <a:rPr lang="en-US" altLang="zh-CN" sz="2000" dirty="0" smtClean="0"/>
              <a:t>+</a:t>
            </a:r>
            <a:r>
              <a:rPr lang="zh-CN" altLang="en-US" sz="2000" dirty="0" smtClean="0"/>
              <a:t>、</a:t>
            </a:r>
            <a:r>
              <a:rPr lang="en-US" altLang="zh-CN" sz="2000" dirty="0" smtClean="0"/>
              <a:t>?</a:t>
            </a:r>
            <a:r>
              <a:rPr lang="zh-CN" altLang="en-US" sz="2000" dirty="0" smtClean="0"/>
              <a:t>、</a:t>
            </a:r>
            <a:r>
              <a:rPr lang="en-US" altLang="zh-CN" sz="2000" dirty="0" smtClean="0"/>
              <a:t>{n,m}</a:t>
            </a:r>
            <a:r>
              <a:rPr lang="zh-CN" altLang="en-US" sz="2000" dirty="0" smtClean="0"/>
              <a:t>、</a:t>
            </a:r>
            <a:r>
              <a:rPr lang="en-US" altLang="zh-CN" sz="2000" dirty="0" smtClean="0"/>
              <a:t>{n</a:t>
            </a:r>
            <a:r>
              <a:rPr lang="en-US" altLang="zh-CN" sz="2000" dirty="0"/>
              <a:t>,</a:t>
            </a:r>
            <a:r>
              <a:rPr lang="en-US" altLang="zh-CN" sz="2000" dirty="0" smtClean="0"/>
              <a:t>}</a:t>
            </a:r>
            <a:r>
              <a:rPr lang="zh-CN" altLang="en-US" sz="2000" dirty="0" smtClean="0"/>
              <a:t>限定符</a:t>
            </a:r>
            <a:r>
              <a:rPr lang="zh-CN" altLang="en-US" sz="2000" dirty="0"/>
              <a:t>都是贪婪的，因为它们会尽可能多的匹配文字，只有在它们的后面加上一个</a:t>
            </a:r>
            <a:r>
              <a:rPr lang="en-US" altLang="zh-CN" sz="2000" dirty="0"/>
              <a:t>?</a:t>
            </a:r>
            <a:r>
              <a:rPr lang="zh-CN" altLang="en-US" sz="2000" dirty="0"/>
              <a:t>就可以实现非贪婪或最小匹配。</a:t>
            </a:r>
          </a:p>
        </p:txBody>
      </p:sp>
    </p:spTree>
    <p:extLst>
      <p:ext uri="{BB962C8B-B14F-4D97-AF65-F5344CB8AC3E}">
        <p14:creationId xmlns:p14="http://schemas.microsoft.com/office/powerpoint/2010/main" val="2253730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40212574"/>
              </p:ext>
            </p:extLst>
          </p:nvPr>
        </p:nvGraphicFramePr>
        <p:xfrm>
          <a:off x="457200" y="1600200"/>
          <a:ext cx="8229600" cy="3596640"/>
        </p:xfrm>
        <a:graphic>
          <a:graphicData uri="http://schemas.openxmlformats.org/drawingml/2006/table">
            <a:tbl>
              <a:tblPr firstRow="1" bandRow="1">
                <a:tableStyleId>{5C22544A-7EE6-4342-B048-85BDC9FD1C3A}</a:tableStyleId>
              </a:tblPr>
              <a:tblGrid>
                <a:gridCol w="1090464"/>
                <a:gridCol w="7139136"/>
              </a:tblGrid>
              <a:tr h="354405">
                <a:tc>
                  <a:txBody>
                    <a:bodyPr/>
                    <a:lstStyle/>
                    <a:p>
                      <a:r>
                        <a:rPr lang="zh-CN" altLang="en-US" dirty="0" smtClean="0"/>
                        <a:t>限定符</a:t>
                      </a:r>
                      <a:endParaRPr lang="zh-CN" altLang="en-US" dirty="0"/>
                    </a:p>
                  </a:txBody>
                  <a:tcPr/>
                </a:tc>
                <a:tc>
                  <a:txBody>
                    <a:bodyPr/>
                    <a:lstStyle/>
                    <a:p>
                      <a:r>
                        <a:rPr lang="zh-CN" altLang="en-US" dirty="0" smtClean="0"/>
                        <a:t>描述</a:t>
                      </a:r>
                      <a:endParaRPr lang="zh-CN" altLang="en-US" dirty="0"/>
                    </a:p>
                  </a:txBody>
                  <a:tcPr/>
                </a:tc>
              </a:tr>
              <a:tr h="354405">
                <a:tc>
                  <a:txBody>
                    <a:bodyPr/>
                    <a:lstStyle/>
                    <a:p>
                      <a:r>
                        <a:rPr lang="zh-CN" altLang="en-US" dirty="0" smtClean="0"/>
                        <a:t>*</a:t>
                      </a:r>
                      <a:endParaRPr lang="zh-CN" altLang="en-US" dirty="0"/>
                    </a:p>
                  </a:txBody>
                  <a:tcPr/>
                </a:tc>
                <a:tc>
                  <a:txBody>
                    <a:bodyPr/>
                    <a:lstStyle/>
                    <a:p>
                      <a:r>
                        <a:rPr lang="zh-CN" altLang="en-US" sz="1400" dirty="0" smtClean="0"/>
                        <a:t>匹配前面的子表达式零次或多次。例如，</a:t>
                      </a:r>
                      <a:r>
                        <a:rPr lang="en-US" altLang="zh-CN" sz="1400" dirty="0" smtClean="0"/>
                        <a:t>zo* </a:t>
                      </a:r>
                      <a:r>
                        <a:rPr lang="zh-CN" altLang="en-US" sz="1400" dirty="0" smtClean="0"/>
                        <a:t>能匹配 </a:t>
                      </a:r>
                      <a:r>
                        <a:rPr lang="en-US" altLang="zh-CN" sz="1400" dirty="0" smtClean="0"/>
                        <a:t>"z" </a:t>
                      </a:r>
                      <a:r>
                        <a:rPr lang="zh-CN" altLang="en-US" sz="1400" dirty="0" smtClean="0"/>
                        <a:t>以及 </a:t>
                      </a:r>
                      <a:r>
                        <a:rPr lang="en-US" altLang="zh-CN" sz="1400" dirty="0" smtClean="0"/>
                        <a:t>"zoo"</a:t>
                      </a:r>
                      <a:r>
                        <a:rPr lang="zh-CN" altLang="en-US" sz="1400" dirty="0" smtClean="0"/>
                        <a:t>。* 等价于</a:t>
                      </a:r>
                      <a:r>
                        <a:rPr lang="en-US" altLang="zh-CN" sz="1400" dirty="0" smtClean="0"/>
                        <a:t>{0,}</a:t>
                      </a:r>
                      <a:r>
                        <a:rPr lang="zh-CN" altLang="en-US" sz="1400" dirty="0" smtClean="0"/>
                        <a:t>。</a:t>
                      </a:r>
                      <a:endParaRPr lang="zh-CN" altLang="en-US" sz="1400" dirty="0"/>
                    </a:p>
                  </a:txBody>
                  <a:tcPr/>
                </a:tc>
              </a:tr>
              <a:tr h="502074">
                <a:tc>
                  <a:txBody>
                    <a:bodyPr/>
                    <a:lstStyle/>
                    <a:p>
                      <a:r>
                        <a:rPr lang="en-US" altLang="zh-CN" dirty="0" smtClean="0"/>
                        <a:t>+</a:t>
                      </a:r>
                      <a:endParaRPr lang="zh-CN" altLang="en-US" dirty="0"/>
                    </a:p>
                  </a:txBody>
                  <a:tcPr/>
                </a:tc>
                <a:tc>
                  <a:txBody>
                    <a:bodyPr/>
                    <a:lstStyle/>
                    <a:p>
                      <a:r>
                        <a:rPr lang="zh-CN" altLang="en-US" sz="1400" b="0" i="0" kern="1200" dirty="0" smtClean="0">
                          <a:solidFill>
                            <a:schemeClr val="dk1"/>
                          </a:solidFill>
                          <a:effectLst/>
                          <a:latin typeface="+mn-lt"/>
                          <a:ea typeface="+mn-ea"/>
                          <a:cs typeface="+mn-cs"/>
                        </a:rPr>
                        <a:t>匹配前面的子表达式一次或多次。例如，</a:t>
                      </a:r>
                      <a:r>
                        <a:rPr lang="en-US" altLang="zh-CN" sz="1400" b="0" i="0" kern="1200" dirty="0" smtClean="0">
                          <a:solidFill>
                            <a:schemeClr val="dk1"/>
                          </a:solidFill>
                          <a:effectLst/>
                          <a:latin typeface="+mn-lt"/>
                          <a:ea typeface="+mn-ea"/>
                          <a:cs typeface="+mn-cs"/>
                        </a:rPr>
                        <a:t>'zo+' </a:t>
                      </a:r>
                      <a:r>
                        <a:rPr lang="zh-CN" altLang="en-US" sz="1400" b="0" i="0" kern="1200" dirty="0" smtClean="0">
                          <a:solidFill>
                            <a:schemeClr val="dk1"/>
                          </a:solidFill>
                          <a:effectLst/>
                          <a:latin typeface="+mn-lt"/>
                          <a:ea typeface="+mn-ea"/>
                          <a:cs typeface="+mn-cs"/>
                        </a:rPr>
                        <a:t>能匹配 </a:t>
                      </a:r>
                      <a:r>
                        <a:rPr lang="en-US" altLang="zh-CN" sz="1400" b="0" i="0" kern="1200" dirty="0" smtClean="0">
                          <a:solidFill>
                            <a:schemeClr val="dk1"/>
                          </a:solidFill>
                          <a:effectLst/>
                          <a:latin typeface="+mn-lt"/>
                          <a:ea typeface="+mn-ea"/>
                          <a:cs typeface="+mn-cs"/>
                        </a:rPr>
                        <a:t>"zo" </a:t>
                      </a:r>
                      <a:r>
                        <a:rPr lang="zh-CN" altLang="en-US" sz="1400" b="0" i="0" kern="1200" dirty="0" smtClean="0">
                          <a:solidFill>
                            <a:schemeClr val="dk1"/>
                          </a:solidFill>
                          <a:effectLst/>
                          <a:latin typeface="+mn-lt"/>
                          <a:ea typeface="+mn-ea"/>
                          <a:cs typeface="+mn-cs"/>
                        </a:rPr>
                        <a:t>以及 </a:t>
                      </a:r>
                      <a:r>
                        <a:rPr lang="en-US" altLang="zh-CN" sz="1400" b="0" i="0" kern="1200" dirty="0" smtClean="0">
                          <a:solidFill>
                            <a:schemeClr val="dk1"/>
                          </a:solidFill>
                          <a:effectLst/>
                          <a:latin typeface="+mn-lt"/>
                          <a:ea typeface="+mn-ea"/>
                          <a:cs typeface="+mn-cs"/>
                        </a:rPr>
                        <a:t>"zoo"</a:t>
                      </a:r>
                      <a:r>
                        <a:rPr lang="zh-CN" altLang="en-US" sz="1400" b="0" i="0" kern="1200" dirty="0" smtClean="0">
                          <a:solidFill>
                            <a:schemeClr val="dk1"/>
                          </a:solidFill>
                          <a:effectLst/>
                          <a:latin typeface="+mn-lt"/>
                          <a:ea typeface="+mn-ea"/>
                          <a:cs typeface="+mn-cs"/>
                        </a:rPr>
                        <a:t>，但不能匹配 </a:t>
                      </a:r>
                      <a:r>
                        <a:rPr lang="en-US" altLang="zh-CN" sz="1400" b="0" i="0" kern="1200" dirty="0" smtClean="0">
                          <a:solidFill>
                            <a:schemeClr val="dk1"/>
                          </a:solidFill>
                          <a:effectLst/>
                          <a:latin typeface="+mn-lt"/>
                          <a:ea typeface="+mn-ea"/>
                          <a:cs typeface="+mn-cs"/>
                        </a:rPr>
                        <a:t>"z"</a:t>
                      </a:r>
                      <a:r>
                        <a:rPr lang="zh-CN" altLang="en-US" sz="1400" b="0" i="0" kern="1200" dirty="0" smtClean="0">
                          <a:solidFill>
                            <a:schemeClr val="dk1"/>
                          </a:solidFill>
                          <a:effectLst/>
                          <a:latin typeface="+mn-lt"/>
                          <a:ea typeface="+mn-ea"/>
                          <a:cs typeface="+mn-cs"/>
                        </a:rPr>
                        <a:t>。</a:t>
                      </a:r>
                      <a:r>
                        <a:rPr lang="en-US" altLang="zh-CN" sz="1400" b="0" i="0" kern="1200" dirty="0" smtClean="0">
                          <a:solidFill>
                            <a:schemeClr val="dk1"/>
                          </a:solidFill>
                          <a:effectLst/>
                          <a:latin typeface="+mn-lt"/>
                          <a:ea typeface="+mn-ea"/>
                          <a:cs typeface="+mn-cs"/>
                        </a:rPr>
                        <a:t>+ </a:t>
                      </a:r>
                      <a:r>
                        <a:rPr lang="zh-CN" altLang="en-US" sz="1400" b="0" i="0" kern="1200" dirty="0" smtClean="0">
                          <a:solidFill>
                            <a:schemeClr val="dk1"/>
                          </a:solidFill>
                          <a:effectLst/>
                          <a:latin typeface="+mn-lt"/>
                          <a:ea typeface="+mn-ea"/>
                          <a:cs typeface="+mn-cs"/>
                        </a:rPr>
                        <a:t>等价于 </a:t>
                      </a:r>
                      <a:r>
                        <a:rPr lang="en-US" altLang="zh-CN" sz="1400" b="0" i="0" kern="1200" dirty="0" smtClean="0">
                          <a:solidFill>
                            <a:schemeClr val="dk1"/>
                          </a:solidFill>
                          <a:effectLst/>
                          <a:latin typeface="+mn-lt"/>
                          <a:ea typeface="+mn-ea"/>
                          <a:cs typeface="+mn-cs"/>
                        </a:rPr>
                        <a:t>{1,}</a:t>
                      </a:r>
                      <a:r>
                        <a:rPr lang="zh-CN" altLang="en-US" sz="1400" b="0" i="0" kern="1200" dirty="0" smtClean="0">
                          <a:solidFill>
                            <a:schemeClr val="dk1"/>
                          </a:solidFill>
                          <a:effectLst/>
                          <a:latin typeface="+mn-lt"/>
                          <a:ea typeface="+mn-ea"/>
                          <a:cs typeface="+mn-cs"/>
                        </a:rPr>
                        <a:t>。</a:t>
                      </a:r>
                      <a:endParaRPr lang="zh-CN" altLang="en-US" sz="1400" dirty="0"/>
                    </a:p>
                  </a:txBody>
                  <a:tcPr/>
                </a:tc>
              </a:tr>
              <a:tr h="502074">
                <a:tc>
                  <a:txBody>
                    <a:bodyPr/>
                    <a:lstStyle/>
                    <a:p>
                      <a:r>
                        <a:rPr lang="en-US" altLang="zh-CN" dirty="0" smtClean="0"/>
                        <a:t>?</a:t>
                      </a:r>
                      <a:endParaRPr lang="zh-CN" altLang="en-US" dirty="0"/>
                    </a:p>
                  </a:txBody>
                  <a:tcPr/>
                </a:tc>
                <a:tc>
                  <a:txBody>
                    <a:bodyPr/>
                    <a:lstStyle/>
                    <a:p>
                      <a:r>
                        <a:rPr lang="zh-CN" altLang="en-US" sz="1400" dirty="0" smtClean="0"/>
                        <a:t>匹配前面的子表达式零次或一次。例如，</a:t>
                      </a:r>
                      <a:r>
                        <a:rPr lang="en-US" altLang="zh-CN" sz="1400" dirty="0" smtClean="0"/>
                        <a:t>"do(es)?" </a:t>
                      </a:r>
                      <a:r>
                        <a:rPr lang="zh-CN" altLang="en-US" sz="1400" dirty="0" smtClean="0"/>
                        <a:t>可以匹配 </a:t>
                      </a:r>
                      <a:r>
                        <a:rPr lang="en-US" altLang="zh-CN" sz="1400" dirty="0" smtClean="0"/>
                        <a:t>"do" </a:t>
                      </a:r>
                      <a:r>
                        <a:rPr lang="zh-CN" altLang="en-US" sz="1400" dirty="0" smtClean="0"/>
                        <a:t>或 </a:t>
                      </a:r>
                      <a:r>
                        <a:rPr lang="en-US" altLang="zh-CN" sz="1400" dirty="0" smtClean="0"/>
                        <a:t>"does" </a:t>
                      </a:r>
                      <a:r>
                        <a:rPr lang="zh-CN" altLang="en-US" sz="1400" dirty="0" smtClean="0"/>
                        <a:t>。</a:t>
                      </a:r>
                      <a:r>
                        <a:rPr lang="en-US" altLang="zh-CN" sz="1400" dirty="0" smtClean="0"/>
                        <a:t>? </a:t>
                      </a:r>
                      <a:r>
                        <a:rPr lang="zh-CN" altLang="en-US" sz="1400" dirty="0" smtClean="0"/>
                        <a:t>等价于 </a:t>
                      </a:r>
                      <a:r>
                        <a:rPr lang="en-US" altLang="zh-CN" sz="1400" dirty="0" smtClean="0"/>
                        <a:t>{0,1}</a:t>
                      </a:r>
                      <a:r>
                        <a:rPr lang="zh-CN" altLang="en-US" sz="1400" dirty="0" smtClean="0"/>
                        <a:t>。</a:t>
                      </a:r>
                      <a:endParaRPr lang="zh-CN" altLang="en-US" sz="1400" dirty="0"/>
                    </a:p>
                  </a:txBody>
                  <a:tcPr/>
                </a:tc>
              </a:tr>
              <a:tr h="502074">
                <a:tc>
                  <a:txBody>
                    <a:bodyPr/>
                    <a:lstStyle/>
                    <a:p>
                      <a:r>
                        <a:rPr lang="en-US" altLang="zh-CN" dirty="0" smtClean="0"/>
                        <a:t>{n}</a:t>
                      </a:r>
                      <a:endParaRPr lang="zh-CN" altLang="en-US" dirty="0"/>
                    </a:p>
                  </a:txBody>
                  <a:tcPr/>
                </a:tc>
                <a:tc>
                  <a:txBody>
                    <a:bodyPr/>
                    <a:lstStyle/>
                    <a:p>
                      <a:r>
                        <a:rPr lang="en-US" altLang="zh-CN" sz="1400" dirty="0" smtClean="0"/>
                        <a:t>n </a:t>
                      </a:r>
                      <a:r>
                        <a:rPr lang="zh-CN" altLang="en-US" sz="1400" dirty="0" smtClean="0"/>
                        <a:t>是一个非负整数。匹配确定的 </a:t>
                      </a:r>
                      <a:r>
                        <a:rPr lang="en-US" altLang="zh-CN" sz="1400" dirty="0" smtClean="0"/>
                        <a:t>n </a:t>
                      </a:r>
                      <a:r>
                        <a:rPr lang="zh-CN" altLang="en-US" sz="1400" dirty="0" smtClean="0"/>
                        <a:t>次。例如，</a:t>
                      </a:r>
                      <a:r>
                        <a:rPr lang="en-US" altLang="zh-CN" sz="1400" dirty="0" smtClean="0"/>
                        <a:t>'o{2}' </a:t>
                      </a:r>
                      <a:r>
                        <a:rPr lang="zh-CN" altLang="en-US" sz="1400" dirty="0" smtClean="0"/>
                        <a:t>不能匹配 </a:t>
                      </a:r>
                      <a:r>
                        <a:rPr lang="en-US" altLang="zh-CN" sz="1400" dirty="0" smtClean="0"/>
                        <a:t>"Bob" </a:t>
                      </a:r>
                      <a:r>
                        <a:rPr lang="zh-CN" altLang="en-US" sz="1400" dirty="0" smtClean="0"/>
                        <a:t>中的 </a:t>
                      </a:r>
                      <a:r>
                        <a:rPr lang="en-US" altLang="zh-CN" sz="1400" dirty="0" smtClean="0"/>
                        <a:t>'o'</a:t>
                      </a:r>
                      <a:r>
                        <a:rPr lang="zh-CN" altLang="en-US" sz="1400" dirty="0" smtClean="0"/>
                        <a:t>，但是能匹配 </a:t>
                      </a:r>
                      <a:r>
                        <a:rPr lang="en-US" altLang="zh-CN" sz="1400" dirty="0" smtClean="0"/>
                        <a:t>"food" </a:t>
                      </a:r>
                      <a:r>
                        <a:rPr lang="zh-CN" altLang="en-US" sz="1400" dirty="0" smtClean="0"/>
                        <a:t>中的两个 </a:t>
                      </a:r>
                      <a:r>
                        <a:rPr lang="en-US" altLang="zh-CN" sz="1400" dirty="0" smtClean="0"/>
                        <a:t>o</a:t>
                      </a:r>
                      <a:r>
                        <a:rPr lang="zh-CN" altLang="en-US" sz="1400" dirty="0" smtClean="0"/>
                        <a:t>。</a:t>
                      </a:r>
                      <a:endParaRPr lang="zh-CN" altLang="en-US" sz="1400" dirty="0"/>
                    </a:p>
                  </a:txBody>
                  <a:tcPr/>
                </a:tc>
              </a:tr>
              <a:tr h="502074">
                <a:tc>
                  <a:txBody>
                    <a:bodyPr/>
                    <a:lstStyle/>
                    <a:p>
                      <a:r>
                        <a:rPr lang="en-US" altLang="zh-CN" dirty="0" smtClean="0"/>
                        <a:t>{n,}</a:t>
                      </a:r>
                      <a:endParaRPr lang="zh-CN" altLang="en-US" dirty="0"/>
                    </a:p>
                  </a:txBody>
                  <a:tcPr/>
                </a:tc>
                <a:tc>
                  <a:txBody>
                    <a:bodyPr/>
                    <a:lstStyle/>
                    <a:p>
                      <a:r>
                        <a:rPr lang="en-US" altLang="zh-CN" sz="1400" dirty="0" smtClean="0"/>
                        <a:t>n </a:t>
                      </a:r>
                      <a:r>
                        <a:rPr lang="zh-CN" altLang="en-US" sz="1400" dirty="0" smtClean="0"/>
                        <a:t>是一个非负整数。至少匹配</a:t>
                      </a:r>
                      <a:r>
                        <a:rPr lang="en-US" altLang="zh-CN" sz="1400" dirty="0" smtClean="0"/>
                        <a:t>n </a:t>
                      </a:r>
                      <a:r>
                        <a:rPr lang="zh-CN" altLang="en-US" sz="1400" dirty="0" smtClean="0"/>
                        <a:t>次。例如，</a:t>
                      </a:r>
                      <a:r>
                        <a:rPr lang="en-US" altLang="zh-CN" sz="1400" dirty="0" smtClean="0"/>
                        <a:t>'o{2,}' </a:t>
                      </a:r>
                      <a:r>
                        <a:rPr lang="zh-CN" altLang="en-US" sz="1400" dirty="0" smtClean="0"/>
                        <a:t>不能匹配 </a:t>
                      </a:r>
                      <a:r>
                        <a:rPr lang="en-US" altLang="zh-CN" sz="1400" dirty="0" smtClean="0"/>
                        <a:t>"Bob" </a:t>
                      </a:r>
                      <a:r>
                        <a:rPr lang="zh-CN" altLang="en-US" sz="1400" dirty="0" smtClean="0"/>
                        <a:t>中的 </a:t>
                      </a:r>
                      <a:r>
                        <a:rPr lang="en-US" altLang="zh-CN" sz="1400" dirty="0" smtClean="0"/>
                        <a:t>'o'</a:t>
                      </a:r>
                      <a:r>
                        <a:rPr lang="zh-CN" altLang="en-US" sz="1400" dirty="0" smtClean="0"/>
                        <a:t>，但能匹配 </a:t>
                      </a:r>
                      <a:r>
                        <a:rPr lang="en-US" altLang="zh-CN" sz="1400" dirty="0" smtClean="0"/>
                        <a:t>"foooood" </a:t>
                      </a:r>
                      <a:r>
                        <a:rPr lang="zh-CN" altLang="en-US" sz="1400" dirty="0" smtClean="0"/>
                        <a:t>中的所有 </a:t>
                      </a:r>
                      <a:r>
                        <a:rPr lang="en-US" altLang="zh-CN" sz="1400" dirty="0" smtClean="0"/>
                        <a:t>o</a:t>
                      </a:r>
                      <a:r>
                        <a:rPr lang="zh-CN" altLang="en-US" sz="1400" dirty="0" smtClean="0"/>
                        <a:t>。</a:t>
                      </a:r>
                      <a:r>
                        <a:rPr lang="en-US" altLang="zh-CN" sz="1400" dirty="0" smtClean="0"/>
                        <a:t>'o{1,}' </a:t>
                      </a:r>
                      <a:r>
                        <a:rPr lang="zh-CN" altLang="en-US" sz="1400" dirty="0" smtClean="0"/>
                        <a:t>等价于 </a:t>
                      </a:r>
                      <a:r>
                        <a:rPr lang="en-US" altLang="zh-CN" sz="1400" dirty="0" smtClean="0"/>
                        <a:t>'o+'</a:t>
                      </a:r>
                      <a:r>
                        <a:rPr lang="zh-CN" altLang="en-US" sz="1400" dirty="0" smtClean="0"/>
                        <a:t>。</a:t>
                      </a:r>
                      <a:r>
                        <a:rPr lang="en-US" altLang="zh-CN" sz="1400" dirty="0" smtClean="0"/>
                        <a:t>'o{0,}' </a:t>
                      </a:r>
                      <a:r>
                        <a:rPr lang="zh-CN" altLang="en-US" sz="1400" dirty="0" smtClean="0"/>
                        <a:t>则等价于 </a:t>
                      </a:r>
                      <a:r>
                        <a:rPr lang="en-US" altLang="zh-CN" sz="1400" dirty="0" smtClean="0"/>
                        <a:t>'o*'</a:t>
                      </a:r>
                      <a:r>
                        <a:rPr lang="zh-CN" altLang="en-US" sz="1400" dirty="0" smtClean="0"/>
                        <a:t>。</a:t>
                      </a:r>
                      <a:endParaRPr lang="zh-CN" altLang="en-US" sz="1400" dirty="0"/>
                    </a:p>
                  </a:txBody>
                  <a:tcPr/>
                </a:tc>
              </a:tr>
              <a:tr h="767878">
                <a:tc>
                  <a:txBody>
                    <a:bodyPr/>
                    <a:lstStyle/>
                    <a:p>
                      <a:r>
                        <a:rPr lang="en-US" altLang="zh-CN" dirty="0" smtClean="0"/>
                        <a:t>{n,m}</a:t>
                      </a:r>
                      <a:endParaRPr lang="zh-CN" altLang="en-US" dirty="0"/>
                    </a:p>
                  </a:txBody>
                  <a:tcPr/>
                </a:tc>
                <a:tc>
                  <a:txBody>
                    <a:bodyPr/>
                    <a:lstStyle/>
                    <a:p>
                      <a:r>
                        <a:rPr lang="en-US" altLang="zh-CN" sz="1400" dirty="0" smtClean="0"/>
                        <a:t>m </a:t>
                      </a:r>
                      <a:r>
                        <a:rPr lang="zh-CN" altLang="en-US" sz="1400" dirty="0" smtClean="0"/>
                        <a:t>和 </a:t>
                      </a:r>
                      <a:r>
                        <a:rPr lang="en-US" altLang="zh-CN" sz="1400" dirty="0" smtClean="0"/>
                        <a:t>n </a:t>
                      </a:r>
                      <a:r>
                        <a:rPr lang="zh-CN" altLang="en-US" sz="1400" dirty="0" smtClean="0"/>
                        <a:t>均为非负整数，其中</a:t>
                      </a:r>
                      <a:r>
                        <a:rPr lang="en-US" altLang="zh-CN" sz="1400" dirty="0" smtClean="0"/>
                        <a:t>n &lt;= m</a:t>
                      </a:r>
                      <a:r>
                        <a:rPr lang="zh-CN" altLang="en-US" sz="1400" dirty="0" smtClean="0"/>
                        <a:t>。最少匹配 </a:t>
                      </a:r>
                      <a:r>
                        <a:rPr lang="en-US" altLang="zh-CN" sz="1400" dirty="0" smtClean="0"/>
                        <a:t>n </a:t>
                      </a:r>
                      <a:r>
                        <a:rPr lang="zh-CN" altLang="en-US" sz="1400" dirty="0" smtClean="0"/>
                        <a:t>次且最多匹配 </a:t>
                      </a:r>
                      <a:r>
                        <a:rPr lang="en-US" altLang="zh-CN" sz="1400" dirty="0" smtClean="0"/>
                        <a:t>m </a:t>
                      </a:r>
                      <a:r>
                        <a:rPr lang="zh-CN" altLang="en-US" sz="1400" dirty="0" smtClean="0"/>
                        <a:t>次。例如，</a:t>
                      </a:r>
                      <a:r>
                        <a:rPr lang="en-US" altLang="zh-CN" sz="1400" dirty="0" smtClean="0"/>
                        <a:t>"o{1,3}" </a:t>
                      </a:r>
                      <a:r>
                        <a:rPr lang="zh-CN" altLang="en-US" sz="1400" dirty="0" smtClean="0"/>
                        <a:t>将匹配 </a:t>
                      </a:r>
                      <a:r>
                        <a:rPr lang="en-US" altLang="zh-CN" sz="1400" dirty="0" smtClean="0"/>
                        <a:t>"fooooood" </a:t>
                      </a:r>
                      <a:r>
                        <a:rPr lang="zh-CN" altLang="en-US" sz="1400" dirty="0" smtClean="0"/>
                        <a:t>中的前三个 </a:t>
                      </a:r>
                      <a:r>
                        <a:rPr lang="en-US" altLang="zh-CN" sz="1400" dirty="0" smtClean="0"/>
                        <a:t>o</a:t>
                      </a:r>
                      <a:r>
                        <a:rPr lang="zh-CN" altLang="en-US" sz="1400" dirty="0" smtClean="0"/>
                        <a:t>。</a:t>
                      </a:r>
                      <a:r>
                        <a:rPr lang="en-US" altLang="zh-CN" sz="1400" dirty="0" smtClean="0"/>
                        <a:t>'o{0,1}' </a:t>
                      </a:r>
                      <a:r>
                        <a:rPr lang="zh-CN" altLang="en-US" sz="1400" dirty="0" smtClean="0"/>
                        <a:t>等价于 </a:t>
                      </a:r>
                      <a:r>
                        <a:rPr lang="en-US" altLang="zh-CN" sz="1400" dirty="0" smtClean="0"/>
                        <a:t>'o?'</a:t>
                      </a:r>
                      <a:r>
                        <a:rPr lang="zh-CN" altLang="en-US" sz="1400" dirty="0" smtClean="0"/>
                        <a:t>。请注意在逗号和两个数之间不能有空格。</a:t>
                      </a:r>
                    </a:p>
                    <a:p>
                      <a:endParaRPr lang="zh-CN" altLang="en-US" dirty="0"/>
                    </a:p>
                  </a:txBody>
                  <a:tcPr/>
                </a:tc>
              </a:tr>
            </a:tbl>
          </a:graphicData>
        </a:graphic>
      </p:graphicFrame>
    </p:spTree>
    <p:extLst>
      <p:ext uri="{BB962C8B-B14F-4D97-AF65-F5344CB8AC3E}">
        <p14:creationId xmlns:p14="http://schemas.microsoft.com/office/powerpoint/2010/main" val="285684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solidFill>
                  <a:srgbClr val="FF0000"/>
                </a:solidFill>
              </a:rPr>
              <a:t>其他元字符：</a:t>
            </a:r>
            <a:endParaRPr lang="en-US" altLang="zh-CN" sz="2000" dirty="0" smtClean="0">
              <a:solidFill>
                <a:srgbClr val="FF0000"/>
              </a:solidFill>
            </a:endParaRPr>
          </a:p>
          <a:p>
            <a:pPr marL="0" indent="0">
              <a:buNone/>
            </a:pPr>
            <a:r>
              <a:rPr lang="en-US" altLang="zh-CN" sz="2000" dirty="0" smtClean="0"/>
              <a:t>      </a:t>
            </a:r>
            <a:endParaRPr lang="zh-CN" altLang="zh-CN" sz="2000" dirty="0"/>
          </a:p>
          <a:p>
            <a:pPr marL="0" indent="0">
              <a:buNone/>
            </a:pPr>
            <a:endParaRPr lang="zh-CN" altLang="zh-CN" sz="2000" dirty="0"/>
          </a:p>
          <a:p>
            <a:pPr marL="0" indent="0">
              <a:buNone/>
            </a:pPr>
            <a:endParaRPr lang="zh-CN" altLang="en-US" sz="2000" dirty="0"/>
          </a:p>
          <a:p>
            <a:pPr marL="0" indent="0">
              <a:buNone/>
            </a:pPr>
            <a:endParaRPr lang="zh-CN" altLang="en-US" sz="2000" dirty="0"/>
          </a:p>
          <a:p>
            <a:pPr marL="0" indent="0">
              <a:buNone/>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916206075"/>
              </p:ext>
            </p:extLst>
          </p:nvPr>
        </p:nvGraphicFramePr>
        <p:xfrm>
          <a:off x="539552" y="2060848"/>
          <a:ext cx="8208912" cy="3235960"/>
        </p:xfrm>
        <a:graphic>
          <a:graphicData uri="http://schemas.openxmlformats.org/drawingml/2006/table">
            <a:tbl>
              <a:tblPr firstRow="1" bandRow="1">
                <a:tableStyleId>{5C22544A-7EE6-4342-B048-85BDC9FD1C3A}</a:tableStyleId>
              </a:tblPr>
              <a:tblGrid>
                <a:gridCol w="1163597"/>
                <a:gridCol w="7045315"/>
              </a:tblGrid>
              <a:tr h="370840">
                <a:tc>
                  <a:txBody>
                    <a:bodyPr/>
                    <a:lstStyle/>
                    <a:p>
                      <a:r>
                        <a:rPr lang="zh-CN" altLang="en-US" dirty="0" smtClean="0"/>
                        <a:t>字符</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\b</a:t>
                      </a:r>
                      <a:endParaRPr lang="zh-CN" altLang="en-US" dirty="0"/>
                    </a:p>
                  </a:txBody>
                  <a:tcPr/>
                </a:tc>
                <a:tc>
                  <a:txBody>
                    <a:bodyPr/>
                    <a:lstStyle/>
                    <a:p>
                      <a:r>
                        <a:rPr lang="zh-CN" altLang="en-US" sz="1400" dirty="0" smtClean="0"/>
                        <a:t>匹配单词的开始或结束。</a:t>
                      </a:r>
                      <a:endParaRPr lang="zh-CN" altLang="en-US" sz="1400" dirty="0"/>
                    </a:p>
                  </a:txBody>
                  <a:tcPr/>
                </a:tc>
              </a:tr>
              <a:tr h="370840">
                <a:tc>
                  <a:txBody>
                    <a:bodyPr/>
                    <a:lstStyle/>
                    <a:p>
                      <a:r>
                        <a:rPr lang="en-US" altLang="zh-CN" dirty="0" smtClean="0"/>
                        <a:t>\d</a:t>
                      </a:r>
                      <a:endParaRPr lang="zh-CN" altLang="en-US" dirty="0"/>
                    </a:p>
                  </a:txBody>
                  <a:tcPr/>
                </a:tc>
                <a:tc>
                  <a:txBody>
                    <a:bodyPr/>
                    <a:lstStyle/>
                    <a:p>
                      <a:r>
                        <a:rPr lang="zh-CN" altLang="en-US" sz="1400" dirty="0" smtClean="0"/>
                        <a:t>匹配数字。</a:t>
                      </a:r>
                      <a:endParaRPr lang="zh-CN" altLang="en-US" sz="1400" dirty="0"/>
                    </a:p>
                  </a:txBody>
                  <a:tcPr/>
                </a:tc>
              </a:tr>
              <a:tr h="370840">
                <a:tc>
                  <a:txBody>
                    <a:bodyPr/>
                    <a:lstStyle/>
                    <a:p>
                      <a:r>
                        <a:rPr lang="en-US" altLang="zh-CN" dirty="0" smtClean="0"/>
                        <a:t>\w</a:t>
                      </a:r>
                      <a:endParaRPr lang="zh-CN" altLang="en-US" dirty="0"/>
                    </a:p>
                  </a:txBody>
                  <a:tcPr/>
                </a:tc>
                <a:tc>
                  <a:txBody>
                    <a:bodyPr/>
                    <a:lstStyle/>
                    <a:p>
                      <a:r>
                        <a:rPr lang="zh-CN" altLang="en-US" sz="1400" dirty="0" smtClean="0"/>
                        <a:t>匹配字母或数字或下划线。</a:t>
                      </a:r>
                      <a:endParaRPr lang="zh-CN" altLang="en-US" sz="1400" dirty="0"/>
                    </a:p>
                  </a:txBody>
                  <a:tcPr/>
                </a:tc>
              </a:tr>
              <a:tr h="370840">
                <a:tc>
                  <a:txBody>
                    <a:bodyPr/>
                    <a:lstStyle/>
                    <a:p>
                      <a:r>
                        <a:rPr lang="en-US" altLang="zh-CN" dirty="0" smtClean="0"/>
                        <a:t>\s</a:t>
                      </a:r>
                      <a:endParaRPr lang="zh-CN" altLang="en-US" dirty="0"/>
                    </a:p>
                  </a:txBody>
                  <a:tcPr/>
                </a:tc>
                <a:tc>
                  <a:txBody>
                    <a:bodyPr/>
                    <a:lstStyle/>
                    <a:p>
                      <a:r>
                        <a:rPr lang="zh-CN" altLang="en-US" sz="1400" dirty="0" smtClean="0"/>
                        <a:t>匹配任意的空白符。</a:t>
                      </a:r>
                      <a:endParaRPr lang="zh-CN" altLang="en-US" sz="1400" dirty="0"/>
                    </a:p>
                  </a:txBody>
                  <a:tcPr/>
                </a:tc>
              </a:tr>
              <a:tr h="370840">
                <a:tc>
                  <a:txBody>
                    <a:bodyPr/>
                    <a:lstStyle/>
                    <a:p>
                      <a:r>
                        <a:rPr lang="en-US" altLang="zh-CN" dirty="0" smtClean="0"/>
                        <a:t>x|y</a:t>
                      </a:r>
                      <a:endParaRPr lang="zh-CN" altLang="en-US" dirty="0"/>
                    </a:p>
                  </a:txBody>
                  <a:tcPr/>
                </a:tc>
                <a:tc>
                  <a:txBody>
                    <a:bodyPr/>
                    <a:lstStyle/>
                    <a:p>
                      <a:r>
                        <a:rPr lang="zh-CN" altLang="en-US" sz="1400" dirty="0" smtClean="0"/>
                        <a:t>匹配 </a:t>
                      </a:r>
                      <a:r>
                        <a:rPr lang="en-US" altLang="zh-CN" sz="1400" dirty="0" smtClean="0"/>
                        <a:t>x </a:t>
                      </a:r>
                      <a:r>
                        <a:rPr lang="zh-CN" altLang="en-US" sz="1400" dirty="0" smtClean="0"/>
                        <a:t>或 </a:t>
                      </a:r>
                      <a:r>
                        <a:rPr lang="en-US" altLang="zh-CN" sz="1400" dirty="0" smtClean="0"/>
                        <a:t>y</a:t>
                      </a:r>
                      <a:r>
                        <a:rPr lang="zh-CN" altLang="en-US" sz="1400" dirty="0" smtClean="0"/>
                        <a:t>。例如，</a:t>
                      </a:r>
                      <a:r>
                        <a:rPr lang="en-US" altLang="zh-CN" sz="1400" dirty="0" smtClean="0"/>
                        <a:t>'z|food' </a:t>
                      </a:r>
                      <a:r>
                        <a:rPr lang="zh-CN" altLang="en-US" sz="1400" dirty="0" smtClean="0"/>
                        <a:t>能匹配 </a:t>
                      </a:r>
                      <a:r>
                        <a:rPr lang="en-US" altLang="zh-CN" sz="1400" dirty="0" smtClean="0"/>
                        <a:t>"z" </a:t>
                      </a:r>
                      <a:r>
                        <a:rPr lang="zh-CN" altLang="en-US" sz="1400" dirty="0" smtClean="0"/>
                        <a:t>或 </a:t>
                      </a:r>
                      <a:r>
                        <a:rPr lang="en-US" altLang="zh-CN" sz="1400" dirty="0" smtClean="0"/>
                        <a:t>"food"</a:t>
                      </a:r>
                      <a:r>
                        <a:rPr lang="zh-CN" altLang="en-US" sz="1400" dirty="0" smtClean="0"/>
                        <a:t>。</a:t>
                      </a:r>
                      <a:r>
                        <a:rPr lang="en-US" altLang="zh-CN" sz="1400" dirty="0" smtClean="0"/>
                        <a:t>'(z|f)ood' </a:t>
                      </a:r>
                      <a:r>
                        <a:rPr lang="zh-CN" altLang="en-US" sz="1400" dirty="0" smtClean="0"/>
                        <a:t>则匹配 </a:t>
                      </a:r>
                      <a:r>
                        <a:rPr lang="en-US" altLang="zh-CN" sz="1400" dirty="0" smtClean="0"/>
                        <a:t>"zood" </a:t>
                      </a:r>
                      <a:r>
                        <a:rPr lang="zh-CN" altLang="en-US" sz="1400" dirty="0" smtClean="0"/>
                        <a:t>或 </a:t>
                      </a:r>
                      <a:r>
                        <a:rPr lang="en-US" altLang="zh-CN" sz="1400" dirty="0" smtClean="0"/>
                        <a:t>"food"</a:t>
                      </a:r>
                      <a:r>
                        <a:rPr lang="zh-CN" altLang="en-US" sz="1400" dirty="0" smtClean="0"/>
                        <a:t>。</a:t>
                      </a:r>
                      <a:endParaRPr lang="zh-CN" altLang="en-US" sz="1400" dirty="0"/>
                    </a:p>
                  </a:txBody>
                  <a:tcPr/>
                </a:tc>
              </a:tr>
              <a:tr h="370840">
                <a:tc>
                  <a:txBody>
                    <a:bodyPr/>
                    <a:lstStyle/>
                    <a:p>
                      <a:r>
                        <a:rPr lang="en-US" altLang="zh-CN" dirty="0" smtClean="0"/>
                        <a:t>[xyz]</a:t>
                      </a:r>
                      <a:endParaRPr lang="zh-CN" altLang="en-US" dirty="0"/>
                    </a:p>
                  </a:txBody>
                  <a:tcPr/>
                </a:tc>
                <a:tc>
                  <a:txBody>
                    <a:bodyPr/>
                    <a:lstStyle/>
                    <a:p>
                      <a:r>
                        <a:rPr lang="zh-CN" altLang="en-US" sz="1400" dirty="0" smtClean="0"/>
                        <a:t>字符集合。匹配所包含的任意一个字符。例如， </a:t>
                      </a:r>
                      <a:r>
                        <a:rPr lang="en-US" altLang="zh-CN" sz="1400" dirty="0" smtClean="0"/>
                        <a:t>'[abc]' </a:t>
                      </a:r>
                      <a:r>
                        <a:rPr lang="zh-CN" altLang="en-US" sz="1400" dirty="0" smtClean="0"/>
                        <a:t>可以匹配 </a:t>
                      </a:r>
                      <a:r>
                        <a:rPr lang="en-US" altLang="zh-CN" sz="1400" dirty="0" smtClean="0"/>
                        <a:t>"plain" </a:t>
                      </a:r>
                      <a:r>
                        <a:rPr lang="zh-CN" altLang="en-US" sz="1400" dirty="0" smtClean="0"/>
                        <a:t>中的 </a:t>
                      </a:r>
                      <a:r>
                        <a:rPr lang="en-US" altLang="zh-CN" sz="1400" dirty="0" smtClean="0"/>
                        <a:t>'a'</a:t>
                      </a:r>
                      <a:r>
                        <a:rPr lang="zh-CN" altLang="en-US" sz="1400" dirty="0" smtClean="0"/>
                        <a:t>。</a:t>
                      </a:r>
                      <a:endParaRPr lang="zh-CN" altLang="en-US" sz="1400" dirty="0"/>
                    </a:p>
                  </a:txBody>
                  <a:tcPr/>
                </a:tc>
              </a:tr>
              <a:tr h="370840">
                <a:tc>
                  <a:txBody>
                    <a:bodyPr/>
                    <a:lstStyle/>
                    <a:p>
                      <a:r>
                        <a:rPr lang="en-US" altLang="zh-CN" dirty="0" smtClean="0"/>
                        <a:t>[a-z]</a:t>
                      </a:r>
                      <a:r>
                        <a:rPr lang="zh-CN" altLang="en-US" dirty="0" smtClean="0"/>
                        <a:t>或</a:t>
                      </a:r>
                      <a:r>
                        <a:rPr lang="en-US" altLang="zh-CN" dirty="0" smtClean="0"/>
                        <a:t>[0-9]</a:t>
                      </a:r>
                      <a:r>
                        <a:rPr lang="zh-CN" altLang="en-US" dirty="0" smtClean="0"/>
                        <a:t>等</a:t>
                      </a:r>
                      <a:endParaRPr lang="zh-CN" altLang="en-US" dirty="0"/>
                    </a:p>
                  </a:txBody>
                  <a:tcPr/>
                </a:tc>
                <a:tc>
                  <a:txBody>
                    <a:bodyPr/>
                    <a:lstStyle/>
                    <a:p>
                      <a:r>
                        <a:rPr lang="zh-CN" altLang="en-US" sz="1400" dirty="0" smtClean="0"/>
                        <a:t>字符范围。匹配指定范围内的任意字符。例如，</a:t>
                      </a:r>
                      <a:r>
                        <a:rPr lang="en-US" altLang="zh-CN" sz="1400" dirty="0" smtClean="0"/>
                        <a:t>'[a-z]' </a:t>
                      </a:r>
                      <a:r>
                        <a:rPr lang="zh-CN" altLang="en-US" sz="1400" dirty="0" smtClean="0"/>
                        <a:t>可以匹配 </a:t>
                      </a:r>
                      <a:r>
                        <a:rPr lang="en-US" altLang="zh-CN" sz="1400" dirty="0" smtClean="0"/>
                        <a:t>'a' </a:t>
                      </a:r>
                      <a:r>
                        <a:rPr lang="zh-CN" altLang="en-US" sz="1400" dirty="0" smtClean="0"/>
                        <a:t>到 </a:t>
                      </a:r>
                      <a:r>
                        <a:rPr lang="en-US" altLang="zh-CN" sz="1400" dirty="0" smtClean="0"/>
                        <a:t>'z' </a:t>
                      </a:r>
                      <a:r>
                        <a:rPr lang="zh-CN" altLang="en-US" sz="1400" dirty="0" smtClean="0"/>
                        <a:t>范围内的任意小写字母字符。</a:t>
                      </a:r>
                      <a:endParaRPr lang="zh-CN" altLang="en-US" sz="1400" dirty="0"/>
                    </a:p>
                  </a:txBody>
                  <a:tcPr/>
                </a:tc>
              </a:tr>
            </a:tbl>
          </a:graphicData>
        </a:graphic>
      </p:graphicFrame>
    </p:spTree>
    <p:extLst>
      <p:ext uri="{BB962C8B-B14F-4D97-AF65-F5344CB8AC3E}">
        <p14:creationId xmlns:p14="http://schemas.microsoft.com/office/powerpoint/2010/main" val="1673511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solidFill>
                  <a:srgbClr val="FF0000"/>
                </a:solidFill>
              </a:rPr>
              <a:t>其他反义的元字符：</a:t>
            </a:r>
            <a:endParaRPr lang="en-US" altLang="zh-CN" sz="2000" dirty="0" smtClean="0">
              <a:solidFill>
                <a:srgbClr val="FF0000"/>
              </a:solidFill>
            </a:endParaRPr>
          </a:p>
          <a:p>
            <a:pPr marL="0" indent="0">
              <a:buNone/>
            </a:pPr>
            <a:r>
              <a:rPr lang="en-US" altLang="zh-CN" sz="2000" dirty="0">
                <a:solidFill>
                  <a:srgbClr val="FF0000"/>
                </a:solidFill>
              </a:rPr>
              <a:t> </a:t>
            </a:r>
            <a:endParaRPr lang="en-US" altLang="zh-CN" sz="2000" dirty="0" smtClean="0">
              <a:solidFill>
                <a:srgbClr val="FF0000"/>
              </a:solidFill>
            </a:endParaRPr>
          </a:p>
          <a:p>
            <a:pPr marL="0" indent="0">
              <a:buNone/>
            </a:pP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599870171"/>
              </p:ext>
            </p:extLst>
          </p:nvPr>
        </p:nvGraphicFramePr>
        <p:xfrm>
          <a:off x="683568" y="2348880"/>
          <a:ext cx="7416824" cy="3134360"/>
        </p:xfrm>
        <a:graphic>
          <a:graphicData uri="http://schemas.openxmlformats.org/drawingml/2006/table">
            <a:tbl>
              <a:tblPr firstRow="1" bandRow="1">
                <a:tableStyleId>{5C22544A-7EE6-4342-B048-85BDC9FD1C3A}</a:tableStyleId>
              </a:tblPr>
              <a:tblGrid>
                <a:gridCol w="788490"/>
                <a:gridCol w="6628334"/>
              </a:tblGrid>
              <a:tr h="370840">
                <a:tc>
                  <a:txBody>
                    <a:bodyPr/>
                    <a:lstStyle/>
                    <a:p>
                      <a:r>
                        <a:rPr lang="zh-CN" altLang="en-US" dirty="0" smtClean="0"/>
                        <a:t>字符</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\B</a:t>
                      </a:r>
                      <a:endParaRPr lang="zh-CN" altLang="en-US" dirty="0"/>
                    </a:p>
                  </a:txBody>
                  <a:tcPr/>
                </a:tc>
                <a:tc>
                  <a:txBody>
                    <a:bodyPr/>
                    <a:lstStyle/>
                    <a:p>
                      <a:r>
                        <a:rPr lang="zh-CN" altLang="en-US" dirty="0" smtClean="0"/>
                        <a:t>匹配不是单词开头或结束的位置。</a:t>
                      </a:r>
                      <a:endParaRPr lang="zh-CN" altLang="en-US" dirty="0"/>
                    </a:p>
                  </a:txBody>
                  <a:tcPr/>
                </a:tc>
              </a:tr>
              <a:tr h="370840">
                <a:tc>
                  <a:txBody>
                    <a:bodyPr/>
                    <a:lstStyle/>
                    <a:p>
                      <a:r>
                        <a:rPr lang="en-US" altLang="zh-CN" dirty="0" smtClean="0"/>
                        <a:t>\D</a:t>
                      </a:r>
                      <a:endParaRPr lang="zh-CN" altLang="en-US" dirty="0"/>
                    </a:p>
                  </a:txBody>
                  <a:tcPr/>
                </a:tc>
                <a:tc>
                  <a:txBody>
                    <a:bodyPr/>
                    <a:lstStyle/>
                    <a:p>
                      <a:r>
                        <a:rPr lang="zh-CN" altLang="en-US" dirty="0" smtClean="0"/>
                        <a:t>匹配任意非数字的字符</a:t>
                      </a:r>
                      <a:endParaRPr lang="zh-CN" altLang="en-US" dirty="0"/>
                    </a:p>
                  </a:txBody>
                  <a:tcPr/>
                </a:tc>
              </a:tr>
              <a:tr h="370840">
                <a:tc>
                  <a:txBody>
                    <a:bodyPr/>
                    <a:lstStyle/>
                    <a:p>
                      <a:r>
                        <a:rPr lang="en-US" altLang="zh-CN" dirty="0" smtClean="0"/>
                        <a:t>\W</a:t>
                      </a:r>
                      <a:endParaRPr lang="zh-CN" altLang="en-US" dirty="0"/>
                    </a:p>
                  </a:txBody>
                  <a:tcPr/>
                </a:tc>
                <a:tc>
                  <a:txBody>
                    <a:bodyPr/>
                    <a:lstStyle/>
                    <a:p>
                      <a:r>
                        <a:rPr lang="zh-CN" altLang="en-US" dirty="0" smtClean="0"/>
                        <a:t>匹配任意不是字母，数字，下划线。</a:t>
                      </a:r>
                      <a:endParaRPr lang="zh-CN" altLang="en-US" dirty="0"/>
                    </a:p>
                  </a:txBody>
                  <a:tcPr/>
                </a:tc>
              </a:tr>
              <a:tr h="370840">
                <a:tc>
                  <a:txBody>
                    <a:bodyPr/>
                    <a:lstStyle/>
                    <a:p>
                      <a:r>
                        <a:rPr lang="en-US" altLang="zh-CN" dirty="0" smtClean="0"/>
                        <a:t>\S</a:t>
                      </a:r>
                      <a:endParaRPr lang="zh-CN" altLang="en-US" dirty="0"/>
                    </a:p>
                  </a:txBody>
                  <a:tcPr/>
                </a:tc>
                <a:tc>
                  <a:txBody>
                    <a:bodyPr/>
                    <a:lstStyle/>
                    <a:p>
                      <a:r>
                        <a:rPr lang="zh-CN" altLang="en-US" dirty="0" smtClean="0"/>
                        <a:t>匹配任意不是空白符的字符。</a:t>
                      </a:r>
                      <a:endParaRPr lang="zh-CN" altLang="en-US" dirty="0"/>
                    </a:p>
                  </a:txBody>
                  <a:tcPr/>
                </a:tc>
              </a:tr>
              <a:tr h="370840">
                <a:tc>
                  <a:txBody>
                    <a:bodyPr/>
                    <a:lstStyle/>
                    <a:p>
                      <a:r>
                        <a:rPr lang="en-US" altLang="zh-CN" dirty="0" smtClean="0"/>
                        <a:t>[^xyz]</a:t>
                      </a:r>
                      <a:endParaRPr lang="zh-CN" altLang="en-US" dirty="0"/>
                    </a:p>
                  </a:txBody>
                  <a:tcPr/>
                </a:tc>
                <a:tc>
                  <a:txBody>
                    <a:bodyPr/>
                    <a:lstStyle/>
                    <a:p>
                      <a:r>
                        <a:rPr lang="zh-CN" altLang="en-US" dirty="0" smtClean="0"/>
                        <a:t>负值字符集合。匹配未包含的任意字符。例如， </a:t>
                      </a:r>
                      <a:r>
                        <a:rPr lang="en-US" altLang="zh-CN" dirty="0" smtClean="0"/>
                        <a:t>'[^abc]' </a:t>
                      </a:r>
                      <a:r>
                        <a:rPr lang="zh-CN" altLang="en-US" dirty="0" smtClean="0"/>
                        <a:t>可以匹配 </a:t>
                      </a:r>
                      <a:r>
                        <a:rPr lang="en-US" altLang="zh-CN" dirty="0" smtClean="0"/>
                        <a:t>"plain" </a:t>
                      </a:r>
                      <a:r>
                        <a:rPr lang="zh-CN" altLang="en-US" dirty="0" smtClean="0"/>
                        <a:t>中的</a:t>
                      </a:r>
                      <a:r>
                        <a:rPr lang="en-US" altLang="zh-CN" dirty="0" smtClean="0"/>
                        <a:t>'p'</a:t>
                      </a:r>
                      <a:r>
                        <a:rPr lang="zh-CN" altLang="en-US" dirty="0" smtClean="0"/>
                        <a:t>。</a:t>
                      </a:r>
                      <a:endParaRPr lang="zh-CN" altLang="en-US" dirty="0"/>
                    </a:p>
                  </a:txBody>
                  <a:tcPr/>
                </a:tc>
              </a:tr>
              <a:tr h="370840">
                <a:tc>
                  <a:txBody>
                    <a:bodyPr/>
                    <a:lstStyle/>
                    <a:p>
                      <a:r>
                        <a:rPr lang="en-US" altLang="zh-CN" dirty="0" smtClean="0"/>
                        <a:t>[^a-z]</a:t>
                      </a:r>
                      <a:endParaRPr lang="zh-CN" altLang="en-US" dirty="0"/>
                    </a:p>
                  </a:txBody>
                  <a:tcPr/>
                </a:tc>
                <a:tc>
                  <a:txBody>
                    <a:bodyPr/>
                    <a:lstStyle/>
                    <a:p>
                      <a:r>
                        <a:rPr lang="zh-CN" altLang="en-US" dirty="0" smtClean="0"/>
                        <a:t>负值字符范围。匹配任何不在指定范围内的任意字符。例如，</a:t>
                      </a:r>
                      <a:r>
                        <a:rPr lang="en-US" altLang="zh-CN" dirty="0" smtClean="0"/>
                        <a:t>'[^a-z]' </a:t>
                      </a:r>
                      <a:r>
                        <a:rPr lang="zh-CN" altLang="en-US" dirty="0" smtClean="0"/>
                        <a:t>可以匹配任何不在 </a:t>
                      </a:r>
                      <a:r>
                        <a:rPr lang="en-US" altLang="zh-CN" dirty="0" smtClean="0"/>
                        <a:t>'a' </a:t>
                      </a:r>
                      <a:r>
                        <a:rPr lang="zh-CN" altLang="en-US" dirty="0" smtClean="0"/>
                        <a:t>到 </a:t>
                      </a:r>
                      <a:r>
                        <a:rPr lang="en-US" altLang="zh-CN" dirty="0" smtClean="0"/>
                        <a:t>'z' </a:t>
                      </a:r>
                      <a:r>
                        <a:rPr lang="zh-CN" altLang="en-US" dirty="0" smtClean="0"/>
                        <a:t>范围内的任意字符。</a:t>
                      </a:r>
                      <a:endParaRPr lang="zh-CN" altLang="en-US" dirty="0"/>
                    </a:p>
                  </a:txBody>
                  <a:tcPr/>
                </a:tc>
              </a:tr>
            </a:tbl>
          </a:graphicData>
        </a:graphic>
      </p:graphicFrame>
    </p:spTree>
    <p:extLst>
      <p:ext uri="{BB962C8B-B14F-4D97-AF65-F5344CB8AC3E}">
        <p14:creationId xmlns:p14="http://schemas.microsoft.com/office/powerpoint/2010/main" val="528077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2000" dirty="0" smtClean="0">
                <a:solidFill>
                  <a:srgbClr val="FF0000"/>
                </a:solidFill>
              </a:rPr>
              <a:t>操作符的优先级：</a:t>
            </a:r>
            <a:endParaRPr lang="en-US" altLang="zh-CN" sz="2000" dirty="0" smtClean="0">
              <a:solidFill>
                <a:srgbClr val="FF0000"/>
              </a:solidFill>
            </a:endParaRPr>
          </a:p>
          <a:p>
            <a:pPr marL="0" indent="0">
              <a:buNone/>
            </a:pPr>
            <a:r>
              <a:rPr lang="zh-CN" altLang="en-US" sz="2000" dirty="0" smtClean="0"/>
              <a:t>        相同</a:t>
            </a:r>
            <a:r>
              <a:rPr lang="zh-CN" altLang="en-US" sz="2000" dirty="0"/>
              <a:t>优先级的从左到右进行运算，不同优先级的运算先高后低。各种操作符的优先级从高到低如下：</a:t>
            </a:r>
            <a:endParaRPr lang="en-US" altLang="zh-CN" sz="2000" dirty="0" smtClean="0"/>
          </a:p>
          <a:p>
            <a:pPr marL="0" indent="0">
              <a:buNone/>
            </a:pPr>
            <a:r>
              <a:rPr lang="en-US" altLang="zh-CN" sz="2000" dirty="0" smtClean="0">
                <a:solidFill>
                  <a:srgbClr val="FF0000"/>
                </a:solidFill>
              </a:rPr>
              <a:t>  </a:t>
            </a:r>
            <a:endParaRPr lang="en-US" altLang="zh-CN" sz="2000" dirty="0">
              <a:solidFill>
                <a:srgbClr val="FF0000"/>
              </a:solidFill>
            </a:endParaRP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a:solidFill>
                <a:srgbClr val="FF0000"/>
              </a:solidFill>
            </a:endParaRPr>
          </a:p>
          <a:p>
            <a:pPr marL="0" indent="0">
              <a:buNone/>
            </a:pPr>
            <a:r>
              <a:rPr lang="en-US" altLang="zh-CN" sz="2000" dirty="0" smtClean="0"/>
              <a:t> </a:t>
            </a:r>
            <a:r>
              <a:rPr lang="zh-CN" altLang="en-US" sz="2000" dirty="0" smtClean="0"/>
              <a:t>例如：</a:t>
            </a:r>
            <a:r>
              <a:rPr lang="en-US" altLang="zh-CN" sz="2000" dirty="0"/>
              <a:t>((2[0-4]\d|25[0-5]|[01]?\d\d?)\.){3}(2[0-4]\d|25[0-5]|[01]?\d\d</a:t>
            </a:r>
            <a:r>
              <a:rPr lang="en-US" altLang="zh-CN" sz="2000" dirty="0" smtClean="0"/>
              <a:t>?)</a:t>
            </a:r>
            <a:r>
              <a:rPr lang="zh-CN" altLang="en-US" sz="2000" dirty="0" smtClean="0"/>
              <a:t>匹配</a:t>
            </a:r>
            <a:r>
              <a:rPr lang="en-US" altLang="zh-CN" sz="2000" dirty="0" smtClean="0"/>
              <a:t>IP</a:t>
            </a:r>
            <a:r>
              <a:rPr lang="zh-CN" altLang="en-US" sz="2000" dirty="0" smtClean="0"/>
              <a:t>地址。</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287688190"/>
              </p:ext>
            </p:extLst>
          </p:nvPr>
        </p:nvGraphicFramePr>
        <p:xfrm>
          <a:off x="899592" y="2780928"/>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操作符</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a:t>
                      </a:r>
                      <a:endParaRPr lang="zh-CN" altLang="en-US" dirty="0"/>
                    </a:p>
                  </a:txBody>
                  <a:tcPr/>
                </a:tc>
                <a:tc>
                  <a:txBody>
                    <a:bodyPr/>
                    <a:lstStyle/>
                    <a:p>
                      <a:r>
                        <a:rPr lang="zh-CN" altLang="en-US" dirty="0" smtClean="0"/>
                        <a:t>转义符</a:t>
                      </a:r>
                      <a:endParaRPr lang="zh-CN" altLang="en-US" dirty="0"/>
                    </a:p>
                  </a:txBody>
                  <a:tcPr/>
                </a:tc>
              </a:tr>
              <a:tr h="370840">
                <a:tc>
                  <a:txBody>
                    <a:bodyPr/>
                    <a:lstStyle/>
                    <a:p>
                      <a:r>
                        <a:rPr lang="en-US" altLang="zh-CN" dirty="0" smtClean="0"/>
                        <a:t>(), []</a:t>
                      </a:r>
                      <a:endParaRPr lang="zh-CN" altLang="en-US" dirty="0"/>
                    </a:p>
                  </a:txBody>
                  <a:tcPr/>
                </a:tc>
                <a:tc>
                  <a:txBody>
                    <a:bodyPr/>
                    <a:lstStyle/>
                    <a:p>
                      <a:r>
                        <a:rPr lang="zh-CN" altLang="en-US" dirty="0" smtClean="0"/>
                        <a:t>圆括号和方括号</a:t>
                      </a:r>
                      <a:endParaRPr lang="zh-CN" altLang="en-US" dirty="0"/>
                    </a:p>
                  </a:txBody>
                  <a:tcPr/>
                </a:tc>
              </a:tr>
              <a:tr h="370840">
                <a:tc>
                  <a:txBody>
                    <a:bodyPr/>
                    <a:lstStyle/>
                    <a:p>
                      <a:r>
                        <a:rPr lang="en-US" altLang="zh-CN" dirty="0" smtClean="0"/>
                        <a:t>*, +, ?, {n}, {n,}, {n,m}</a:t>
                      </a:r>
                      <a:endParaRPr lang="zh-CN" altLang="en-US" dirty="0"/>
                    </a:p>
                  </a:txBody>
                  <a:tcPr/>
                </a:tc>
                <a:tc>
                  <a:txBody>
                    <a:bodyPr/>
                    <a:lstStyle/>
                    <a:p>
                      <a:r>
                        <a:rPr lang="zh-CN" altLang="en-US" dirty="0" smtClean="0"/>
                        <a:t>限定符</a:t>
                      </a:r>
                      <a:endParaRPr lang="zh-CN" altLang="en-US" dirty="0"/>
                    </a:p>
                  </a:txBody>
                  <a:tcPr/>
                </a:tc>
              </a:tr>
              <a:tr h="370840">
                <a:tc>
                  <a:txBody>
                    <a:bodyPr/>
                    <a:lstStyle/>
                    <a:p>
                      <a:r>
                        <a:rPr lang="en-US" altLang="zh-CN" dirty="0" smtClean="0"/>
                        <a:t>^, $</a:t>
                      </a:r>
                      <a:r>
                        <a:rPr lang="zh-CN" altLang="en-US" dirty="0" smtClean="0"/>
                        <a:t>，</a:t>
                      </a:r>
                      <a:r>
                        <a:rPr lang="en-US" altLang="zh-CN" dirty="0" smtClean="0"/>
                        <a:t>\anymetacharacter</a:t>
                      </a:r>
                      <a:endParaRPr lang="zh-CN" altLang="en-US" dirty="0"/>
                    </a:p>
                  </a:txBody>
                  <a:tcPr/>
                </a:tc>
                <a:tc>
                  <a:txBody>
                    <a:bodyPr/>
                    <a:lstStyle/>
                    <a:p>
                      <a:r>
                        <a:rPr lang="zh-CN" altLang="en-US" dirty="0" smtClean="0"/>
                        <a:t>位置或顺序</a:t>
                      </a:r>
                      <a:endParaRPr lang="zh-CN" altLang="en-US" dirty="0"/>
                    </a:p>
                  </a:txBody>
                  <a:tcPr/>
                </a:tc>
              </a:tr>
              <a:tr h="370840">
                <a:tc>
                  <a:txBody>
                    <a:bodyPr/>
                    <a:lstStyle/>
                    <a:p>
                      <a:r>
                        <a:rPr lang="en-US" altLang="zh-CN" dirty="0" smtClean="0"/>
                        <a:t>|</a:t>
                      </a:r>
                      <a:endParaRPr lang="zh-CN" altLang="en-US" dirty="0"/>
                    </a:p>
                  </a:txBody>
                  <a:tcPr/>
                </a:tc>
                <a:tc>
                  <a:txBody>
                    <a:bodyPr/>
                    <a:lstStyle/>
                    <a:p>
                      <a:r>
                        <a:rPr lang="zh-CN" altLang="en-US" dirty="0" smtClean="0"/>
                        <a:t>“或”操作符</a:t>
                      </a:r>
                      <a:endParaRPr lang="zh-CN" altLang="en-US" dirty="0"/>
                    </a:p>
                  </a:txBody>
                  <a:tcPr/>
                </a:tc>
              </a:tr>
            </a:tbl>
          </a:graphicData>
        </a:graphic>
      </p:graphicFrame>
    </p:spTree>
    <p:extLst>
      <p:ext uri="{BB962C8B-B14F-4D97-AF65-F5344CB8AC3E}">
        <p14:creationId xmlns:p14="http://schemas.microsoft.com/office/powerpoint/2010/main" val="1663847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solidFill>
                  <a:srgbClr val="FF0000"/>
                </a:solidFill>
              </a:rPr>
              <a:t>分组和后向引用：</a:t>
            </a:r>
            <a:endParaRPr lang="en-US" altLang="zh-CN" sz="2000" dirty="0" smtClean="0">
              <a:solidFill>
                <a:srgbClr val="FF0000"/>
              </a:solidFill>
            </a:endParaRPr>
          </a:p>
          <a:p>
            <a:pPr marL="0" indent="0">
              <a:buNone/>
            </a:pPr>
            <a:r>
              <a:rPr lang="en-US" altLang="zh-CN" sz="2000" dirty="0"/>
              <a:t> </a:t>
            </a:r>
            <a:r>
              <a:rPr lang="zh-CN" altLang="en-US" sz="2000" dirty="0" smtClean="0"/>
              <a:t>分组：</a:t>
            </a:r>
            <a:endParaRPr lang="en-US" altLang="zh-CN" sz="2000" dirty="0" smtClean="0"/>
          </a:p>
          <a:p>
            <a:pPr marL="0" indent="0">
              <a:buNone/>
            </a:pPr>
            <a:r>
              <a:rPr lang="zh-CN" altLang="en-US" sz="2000" dirty="0" smtClean="0"/>
              <a:t>      你</a:t>
            </a:r>
            <a:r>
              <a:rPr lang="zh-CN" altLang="en-US" sz="2000" dirty="0"/>
              <a:t>可以用小括号来指定子表达式</a:t>
            </a:r>
            <a:r>
              <a:rPr lang="en-US" altLang="zh-CN" sz="2000" dirty="0"/>
              <a:t>(</a:t>
            </a:r>
            <a:r>
              <a:rPr lang="zh-CN" altLang="en-US" sz="2000" dirty="0"/>
              <a:t>也叫做分组</a:t>
            </a:r>
            <a:r>
              <a:rPr lang="en-US" altLang="zh-CN" sz="2000" dirty="0"/>
              <a:t>)</a:t>
            </a:r>
            <a:r>
              <a:rPr lang="zh-CN" altLang="en-US" sz="2000" dirty="0"/>
              <a:t>，然后你就可以指定</a:t>
            </a:r>
            <a:r>
              <a:rPr lang="zh-CN" altLang="en-US" sz="2000" dirty="0" smtClean="0"/>
              <a:t>这个子</a:t>
            </a:r>
            <a:r>
              <a:rPr lang="zh-CN" altLang="en-US" sz="2000" dirty="0"/>
              <a:t>表达式</a:t>
            </a:r>
            <a:r>
              <a:rPr lang="zh-CN" altLang="en-US" sz="2000" dirty="0" smtClean="0"/>
              <a:t>的重复</a:t>
            </a:r>
            <a:r>
              <a:rPr lang="zh-CN" altLang="en-US" sz="2000" dirty="0"/>
              <a:t>次数了，你也可以对子表达式进行其它一些</a:t>
            </a:r>
            <a:r>
              <a:rPr lang="zh-CN" altLang="en-US" sz="2000" dirty="0" smtClean="0"/>
              <a:t>操作。</a:t>
            </a:r>
            <a:endParaRPr lang="en-US" altLang="zh-CN" sz="2000" dirty="0" smtClean="0"/>
          </a:p>
          <a:p>
            <a:pPr marL="0" indent="0">
              <a:buNone/>
            </a:pPr>
            <a:r>
              <a:rPr lang="zh-CN" altLang="en-US" sz="2000" dirty="0"/>
              <a:t>后</a:t>
            </a:r>
            <a:r>
              <a:rPr lang="zh-CN" altLang="en-US" sz="2000" dirty="0" smtClean="0"/>
              <a:t>向引用：</a:t>
            </a:r>
            <a:endParaRPr lang="en-US" altLang="zh-CN" sz="2000" dirty="0" smtClean="0"/>
          </a:p>
          <a:p>
            <a:pPr marL="0" indent="0">
              <a:buNone/>
            </a:pPr>
            <a:r>
              <a:rPr lang="zh-CN" altLang="en-US" sz="2000" dirty="0" smtClean="0"/>
              <a:t>      使用</a:t>
            </a:r>
            <a:r>
              <a:rPr lang="zh-CN" altLang="en-US" sz="2000" dirty="0"/>
              <a:t>小括号指定一个子表达式后，匹配这个子表达式的文本</a:t>
            </a:r>
            <a:r>
              <a:rPr lang="en-US" altLang="zh-CN" sz="2000" dirty="0"/>
              <a:t>(</a:t>
            </a:r>
            <a:r>
              <a:rPr lang="zh-CN" altLang="en-US" sz="2000" dirty="0"/>
              <a:t>也就是此分组捕获的内容</a:t>
            </a:r>
            <a:r>
              <a:rPr lang="en-US" altLang="zh-CN" sz="2000" dirty="0"/>
              <a:t>)</a:t>
            </a:r>
            <a:r>
              <a:rPr lang="zh-CN" altLang="en-US" sz="2000" dirty="0"/>
              <a:t>可以在表达式或其它程序中作进一步的处理。默认情况下，每个分组会</a:t>
            </a:r>
            <a:r>
              <a:rPr lang="zh-CN" altLang="en-US" sz="2000" dirty="0">
                <a:solidFill>
                  <a:srgbClr val="FF0000"/>
                </a:solidFill>
              </a:rPr>
              <a:t>自动</a:t>
            </a:r>
            <a:r>
              <a:rPr lang="zh-CN" altLang="en-US" sz="2000" dirty="0"/>
              <a:t>拥有一个组号，规则是：从左向右，以分组的左括号为标志，第一个出现的分组的组号为</a:t>
            </a:r>
            <a:r>
              <a:rPr lang="en-US" altLang="zh-CN" sz="2000" dirty="0"/>
              <a:t>1</a:t>
            </a:r>
            <a:r>
              <a:rPr lang="zh-CN" altLang="en-US" sz="2000" dirty="0"/>
              <a:t>，第二个为</a:t>
            </a:r>
            <a:r>
              <a:rPr lang="en-US" altLang="zh-CN" sz="2000" dirty="0"/>
              <a:t>2</a:t>
            </a:r>
            <a:r>
              <a:rPr lang="zh-CN" altLang="en-US" sz="2000" dirty="0"/>
              <a:t>，以此类推。</a:t>
            </a:r>
            <a:endParaRPr lang="en-US" altLang="zh-CN" sz="2000" dirty="0" smtClean="0"/>
          </a:p>
          <a:p>
            <a:pPr marL="0" indent="0">
              <a:buNone/>
            </a:pPr>
            <a:r>
              <a:rPr lang="zh-CN" altLang="en-US" sz="2000" dirty="0" smtClean="0"/>
              <a:t>     后</a:t>
            </a:r>
            <a:r>
              <a:rPr lang="zh-CN" altLang="en-US" sz="2000" dirty="0"/>
              <a:t>向引用</a:t>
            </a:r>
            <a:r>
              <a:rPr lang="zh-CN" altLang="en-US" sz="2000" dirty="0" smtClean="0"/>
              <a:t>用于</a:t>
            </a:r>
            <a:r>
              <a:rPr lang="zh-CN" altLang="en-US" sz="2000" dirty="0">
                <a:solidFill>
                  <a:srgbClr val="FF0000"/>
                </a:solidFill>
              </a:rPr>
              <a:t>重复搜索前面某个分组匹配的文本</a:t>
            </a:r>
            <a:r>
              <a:rPr lang="zh-CN" altLang="en-US" sz="2000" dirty="0" smtClean="0"/>
              <a:t>。</a:t>
            </a:r>
            <a:endParaRPr lang="en-US" altLang="zh-CN" sz="2000" dirty="0" smtClean="0"/>
          </a:p>
          <a:p>
            <a:pPr marL="0" indent="0">
              <a:buNone/>
            </a:pPr>
            <a:r>
              <a:rPr lang="zh-CN" altLang="en-US" sz="2000" dirty="0"/>
              <a:t>例如，</a:t>
            </a:r>
            <a:r>
              <a:rPr lang="en-US" altLang="zh-CN" sz="2000" dirty="0" smtClean="0"/>
              <a:t>\0</a:t>
            </a:r>
            <a:r>
              <a:rPr lang="zh-CN" altLang="en-US" sz="2000" dirty="0" smtClean="0"/>
              <a:t>对应整个正则表达式。</a:t>
            </a:r>
            <a:r>
              <a:rPr lang="en-US" altLang="zh-CN" sz="2000" dirty="0"/>
              <a:t>\1</a:t>
            </a:r>
            <a:r>
              <a:rPr lang="zh-CN" altLang="en-US" sz="2000" dirty="0"/>
              <a:t>代表分组</a:t>
            </a:r>
            <a:r>
              <a:rPr lang="en-US" altLang="zh-CN" sz="2000" dirty="0"/>
              <a:t>1</a:t>
            </a:r>
            <a:r>
              <a:rPr lang="zh-CN" altLang="en-US" sz="2000" dirty="0"/>
              <a:t>匹配的</a:t>
            </a:r>
            <a:r>
              <a:rPr lang="zh-CN" altLang="en-US" sz="2000" dirty="0" smtClean="0"/>
              <a:t>文本。</a:t>
            </a:r>
            <a:endParaRPr lang="en-US" altLang="zh-CN" sz="2000" dirty="0" smtClean="0"/>
          </a:p>
          <a:p>
            <a:pPr marL="0" indent="0">
              <a:buNone/>
            </a:pPr>
            <a:r>
              <a:rPr lang="en-US" altLang="zh-CN" sz="2000" dirty="0"/>
              <a:t> </a:t>
            </a:r>
            <a:r>
              <a:rPr lang="en-US" altLang="zh-CN" sz="2000" dirty="0" smtClean="0"/>
              <a:t> </a:t>
            </a:r>
            <a:endParaRPr lang="zh-CN" altLang="en-US" sz="2000" dirty="0"/>
          </a:p>
        </p:txBody>
      </p:sp>
    </p:spTree>
    <p:extLst>
      <p:ext uri="{BB962C8B-B14F-4D97-AF65-F5344CB8AC3E}">
        <p14:creationId xmlns:p14="http://schemas.microsoft.com/office/powerpoint/2010/main" val="420765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正则表达式</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en-US" altLang="zh-CN" sz="2000" dirty="0" smtClean="0">
                <a:solidFill>
                  <a:srgbClr val="FF0000"/>
                </a:solidFill>
              </a:rPr>
              <a:t>\</a:t>
            </a:r>
            <a:r>
              <a:rPr lang="en-US" altLang="zh-CN" sz="2000" dirty="0">
                <a:solidFill>
                  <a:srgbClr val="FF0000"/>
                </a:solidFill>
              </a:rPr>
              <a:t>b(\w+)\b\s+\1\b</a:t>
            </a:r>
            <a:r>
              <a:rPr lang="zh-CN" altLang="en-US" sz="2000" dirty="0"/>
              <a:t>可以用来匹配重复的单词，像</a:t>
            </a:r>
            <a:r>
              <a:rPr lang="en-US" altLang="zh-CN" sz="2000" dirty="0" smtClean="0"/>
              <a:t>go </a:t>
            </a:r>
            <a:r>
              <a:rPr lang="en-US" altLang="zh-CN" sz="2000" dirty="0" smtClean="0"/>
              <a:t>go</a:t>
            </a:r>
            <a:r>
              <a:rPr lang="en-US" altLang="zh-CN" sz="2000" dirty="0"/>
              <a:t>, </a:t>
            </a:r>
            <a:r>
              <a:rPr lang="zh-CN" altLang="en-US" sz="2000" dirty="0"/>
              <a:t>或者</a:t>
            </a:r>
            <a:r>
              <a:rPr lang="en-US" altLang="zh-CN" sz="2000" dirty="0"/>
              <a:t>kitty kitty</a:t>
            </a:r>
            <a:r>
              <a:rPr lang="zh-CN" altLang="en-US" sz="2000" dirty="0"/>
              <a:t>。这个表达式首先是一个单词，也就是单词开始处和结束处之间的多于一个的字母或数字</a:t>
            </a:r>
            <a:r>
              <a:rPr lang="en-US" altLang="zh-CN" sz="2000" dirty="0"/>
              <a:t>(\b(\w+)\b)</a:t>
            </a:r>
            <a:r>
              <a:rPr lang="zh-CN" altLang="en-US" sz="2000" dirty="0"/>
              <a:t>，这个单词会被捕获到编号为</a:t>
            </a:r>
            <a:r>
              <a:rPr lang="en-US" altLang="zh-CN" sz="2000" dirty="0"/>
              <a:t>1</a:t>
            </a:r>
            <a:r>
              <a:rPr lang="zh-CN" altLang="en-US" sz="2000" dirty="0"/>
              <a:t>的分组中，然后是</a:t>
            </a:r>
            <a:r>
              <a:rPr lang="en-US" altLang="zh-CN" sz="2000" dirty="0"/>
              <a:t>1</a:t>
            </a:r>
            <a:r>
              <a:rPr lang="zh-CN" altLang="en-US" sz="2000" dirty="0"/>
              <a:t>个或几个空白符</a:t>
            </a:r>
            <a:r>
              <a:rPr lang="en-US" altLang="zh-CN" sz="2000" dirty="0"/>
              <a:t>(\s+)</a:t>
            </a:r>
            <a:r>
              <a:rPr lang="zh-CN" altLang="en-US" sz="2000" dirty="0"/>
              <a:t>，最后是分组</a:t>
            </a:r>
            <a:r>
              <a:rPr lang="en-US" altLang="zh-CN" sz="2000" dirty="0"/>
              <a:t>1</a:t>
            </a:r>
            <a:r>
              <a:rPr lang="zh-CN" altLang="en-US" sz="2000" dirty="0"/>
              <a:t>中捕获的内容（也就是前面匹配的那个单词）</a:t>
            </a:r>
            <a:r>
              <a:rPr lang="en-US" altLang="zh-CN" sz="2000" dirty="0"/>
              <a:t>(\1)</a:t>
            </a:r>
            <a:r>
              <a:rPr lang="zh-CN" altLang="en-US" sz="2000" dirty="0" smtClean="0"/>
              <a:t>。</a:t>
            </a:r>
            <a:endParaRPr lang="en-US" altLang="zh-CN" sz="2000" dirty="0" smtClean="0"/>
          </a:p>
          <a:p>
            <a:pPr marL="0" indent="0">
              <a:buNone/>
            </a:pPr>
            <a:r>
              <a:rPr lang="zh-CN" altLang="en-US" sz="2000" dirty="0" smtClean="0"/>
              <a:t>         你</a:t>
            </a:r>
            <a:r>
              <a:rPr lang="zh-CN" altLang="en-US" sz="2000" dirty="0"/>
              <a:t>也可以自己指定子表达式的组名。要</a:t>
            </a:r>
            <a:r>
              <a:rPr lang="zh-CN" altLang="en-US" sz="2000" dirty="0">
                <a:solidFill>
                  <a:srgbClr val="FF0000"/>
                </a:solidFill>
              </a:rPr>
              <a:t>指定一个子表达式的组名</a:t>
            </a:r>
            <a:r>
              <a:rPr lang="zh-CN" altLang="en-US" sz="2000" dirty="0"/>
              <a:t>，请使用这样的语法：</a:t>
            </a:r>
            <a:r>
              <a:rPr lang="en-US" altLang="zh-CN" sz="2000" dirty="0"/>
              <a:t>(?&lt;Word&gt;\w+)(</a:t>
            </a:r>
            <a:r>
              <a:rPr lang="zh-CN" altLang="en-US" sz="2000" dirty="0"/>
              <a:t>或者把尖括号换成</a:t>
            </a:r>
            <a:r>
              <a:rPr lang="en-US" altLang="zh-CN" sz="2000" dirty="0"/>
              <a:t>'</a:t>
            </a:r>
            <a:r>
              <a:rPr lang="zh-CN" altLang="en-US" sz="2000" dirty="0"/>
              <a:t>也行：</a:t>
            </a:r>
            <a:r>
              <a:rPr lang="en-US" altLang="zh-CN" sz="2000" dirty="0"/>
              <a:t>(?'Word'\w+)),</a:t>
            </a:r>
            <a:r>
              <a:rPr lang="zh-CN" altLang="en-US" sz="2000" dirty="0"/>
              <a:t>这样就把</a:t>
            </a:r>
            <a:r>
              <a:rPr lang="en-US" altLang="zh-CN" sz="2000" dirty="0"/>
              <a:t>\w+</a:t>
            </a:r>
            <a:r>
              <a:rPr lang="zh-CN" altLang="en-US" sz="2000" dirty="0"/>
              <a:t>的组名指定为</a:t>
            </a:r>
            <a:r>
              <a:rPr lang="en-US" altLang="zh-CN" sz="2000" dirty="0"/>
              <a:t>Word</a:t>
            </a:r>
            <a:r>
              <a:rPr lang="zh-CN" altLang="en-US" sz="2000" dirty="0"/>
              <a:t>了。要</a:t>
            </a:r>
            <a:r>
              <a:rPr lang="zh-CN" altLang="en-US" sz="2000" dirty="0">
                <a:solidFill>
                  <a:srgbClr val="FF0000"/>
                </a:solidFill>
              </a:rPr>
              <a:t>反向引用这个分组捕获的内容</a:t>
            </a:r>
            <a:r>
              <a:rPr lang="zh-CN" altLang="en-US" sz="2000" dirty="0"/>
              <a:t>，你可以使用</a:t>
            </a:r>
            <a:r>
              <a:rPr lang="en-US" altLang="zh-CN" sz="2000" dirty="0"/>
              <a:t>\k&lt;Word&gt;,</a:t>
            </a:r>
            <a:r>
              <a:rPr lang="zh-CN" altLang="en-US" sz="2000" dirty="0"/>
              <a:t>所以上一个例子也可以写成这样：</a:t>
            </a:r>
            <a:r>
              <a:rPr lang="en-US" altLang="zh-CN" sz="2000" dirty="0">
                <a:solidFill>
                  <a:srgbClr val="FF0000"/>
                </a:solidFill>
              </a:rPr>
              <a:t>\b(?&lt;Word&gt;\w+)\b\s+\k&lt;Word&gt;\b</a:t>
            </a:r>
            <a:r>
              <a:rPr lang="zh-CN" altLang="en-US" sz="2000" dirty="0"/>
              <a:t>。</a:t>
            </a:r>
          </a:p>
        </p:txBody>
      </p:sp>
    </p:spTree>
    <p:extLst>
      <p:ext uri="{BB962C8B-B14F-4D97-AF65-F5344CB8AC3E}">
        <p14:creationId xmlns:p14="http://schemas.microsoft.com/office/powerpoint/2010/main" val="1919198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2573</TotalTime>
  <Words>1886</Words>
  <Application>Microsoft Office PowerPoint</Application>
  <PresentationFormat>全屏显示(4:3)</PresentationFormat>
  <Paragraphs>167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正则表达式</dc:title>
  <dc:creator>wlr</dc:creator>
  <cp:lastModifiedBy>wlr</cp:lastModifiedBy>
  <cp:revision>151</cp:revision>
  <dcterms:created xsi:type="dcterms:W3CDTF">2014-09-03T10:57:14Z</dcterms:created>
  <dcterms:modified xsi:type="dcterms:W3CDTF">2014-09-06T00:20:18Z</dcterms:modified>
</cp:coreProperties>
</file>