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BA0"/>
    <a:srgbClr val="241F1F"/>
    <a:srgbClr val="314B9F"/>
    <a:srgbClr val="FFC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1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8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4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40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77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9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01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0392-6F0E-4AC0-9880-F2A4B7700FE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3534-F46C-46D8-B2EB-1DFA6B9E8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7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4719"/>
          <a:stretch/>
        </p:blipFill>
        <p:spPr>
          <a:xfrm>
            <a:off x="0" y="1805650"/>
            <a:ext cx="7816832" cy="42710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32" y="2531419"/>
            <a:ext cx="4158808" cy="3128307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176387" y="300320"/>
            <a:ext cx="1504362" cy="523220"/>
          </a:xfrm>
          <a:prstGeom prst="roundRect">
            <a:avLst/>
          </a:prstGeom>
          <a:solidFill>
            <a:srgbClr val="314B9F"/>
          </a:solidFill>
          <a:ln w="19050">
            <a:solidFill>
              <a:srgbClr val="24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1" y="129010"/>
            <a:ext cx="2025916" cy="8658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06938" y="287853"/>
            <a:ext cx="12034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i="1" dirty="0" smtClean="0">
                <a:ln w="6350">
                  <a:solidFill>
                    <a:srgbClr val="314B9F"/>
                  </a:solidFill>
                  <a:prstDash val="solid"/>
                </a:ln>
                <a:solidFill>
                  <a:srgbClr val="FFCB0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L’appli</a:t>
            </a:r>
            <a:endParaRPr lang="fr-FR" sz="2800" b="1" i="1" cap="none" spc="0" dirty="0">
              <a:ln w="6350">
                <a:solidFill>
                  <a:srgbClr val="314B9F"/>
                </a:solidFill>
                <a:prstDash val="solid"/>
              </a:ln>
              <a:solidFill>
                <a:srgbClr val="FFCB0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861" y="424626"/>
            <a:ext cx="282494" cy="3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2 5"/>
          <p:cNvSpPr/>
          <p:nvPr/>
        </p:nvSpPr>
        <p:spPr>
          <a:xfrm>
            <a:off x="8530542" y="395209"/>
            <a:ext cx="3102016" cy="1608881"/>
          </a:xfrm>
          <a:prstGeom prst="irregularSeal2">
            <a:avLst/>
          </a:prstGeom>
          <a:solidFill>
            <a:srgbClr val="2D4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981" y="1372123"/>
            <a:ext cx="11303643" cy="5225447"/>
          </a:xfrm>
        </p:spPr>
        <p:txBody>
          <a:bodyPr>
            <a:normAutofit/>
          </a:bodyPr>
          <a:lstStyle/>
          <a:p>
            <a:r>
              <a:rPr lang="fr-FR" sz="6700" dirty="0"/>
              <a:t>Qu’est ce qu’un </a:t>
            </a:r>
            <a:r>
              <a:rPr lang="fr-FR" sz="12800" dirty="0">
                <a:solidFill>
                  <a:srgbClr val="FF0000"/>
                </a:solidFill>
              </a:rPr>
              <a:t>GDC</a:t>
            </a:r>
            <a:r>
              <a:rPr lang="fr-FR" sz="6700" dirty="0"/>
              <a:t> ?</a:t>
            </a:r>
            <a:r>
              <a:rPr lang="fr-FR" dirty="0"/>
              <a:t/>
            </a:r>
            <a:br>
              <a:rPr lang="fr-FR" dirty="0"/>
            </a:br>
            <a:r>
              <a:rPr lang="fr-FR" sz="3600" dirty="0"/>
              <a:t>C’est un petit groupe ne dépassant pas trois personnes,</a:t>
            </a:r>
            <a:br>
              <a:rPr lang="fr-FR" sz="3600" dirty="0"/>
            </a:br>
            <a:r>
              <a:rPr lang="fr-FR" sz="3600" dirty="0"/>
              <a:t>dans lequel se vit une communion relationnelle</a:t>
            </a:r>
            <a:br>
              <a:rPr lang="fr-FR" sz="3600" dirty="0"/>
            </a:br>
            <a:r>
              <a:rPr lang="fr-FR" sz="3600" dirty="0"/>
              <a:t>intense entre ces personnes et Dieu.</a:t>
            </a:r>
            <a:br>
              <a:rPr lang="fr-FR" sz="3600" dirty="0"/>
            </a:br>
            <a:r>
              <a:rPr lang="fr-FR" sz="3600" dirty="0"/>
              <a:t>Son but : un vécu authentique de disciples </a:t>
            </a:r>
            <a:r>
              <a:rPr lang="fr-FR" sz="3600" dirty="0" smtClean="0"/>
              <a:t>contagieux!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4719"/>
          <a:stretch/>
        </p:blipFill>
        <p:spPr>
          <a:xfrm>
            <a:off x="757176" y="291700"/>
            <a:ext cx="3513882" cy="191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853166">
            <a:off x="7670477" y="882348"/>
            <a:ext cx="44424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0" i="0" u="none" strike="noStrike" baseline="0" dirty="0" smtClean="0">
                <a:solidFill>
                  <a:srgbClr val="FFE804"/>
                </a:solidFill>
                <a:latin typeface="BerlinSansFB-Reg"/>
              </a:rPr>
              <a:t>Le GDC est</a:t>
            </a:r>
          </a:p>
          <a:p>
            <a:pPr algn="ctr"/>
            <a:r>
              <a:rPr lang="fr-FR" sz="1400" b="0" i="0" u="none" strike="noStrike" baseline="0" dirty="0" smtClean="0">
                <a:solidFill>
                  <a:srgbClr val="FFE804"/>
                </a:solidFill>
                <a:latin typeface="BerlinSansFB-Reg"/>
              </a:rPr>
              <a:t>un vrai lieu de</a:t>
            </a:r>
          </a:p>
          <a:p>
            <a:pPr algn="ctr"/>
            <a:r>
              <a:rPr lang="fr-FR" sz="1400" b="0" i="0" u="none" strike="noStrike" baseline="0" dirty="0" smtClean="0">
                <a:solidFill>
                  <a:srgbClr val="FFE804"/>
                </a:solidFill>
                <a:latin typeface="BerlinSansFB-Reg"/>
              </a:rPr>
              <a:t>transformation !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5638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7176" y="34804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6000" b="1" dirty="0" smtClean="0">
                <a:solidFill>
                  <a:srgbClr val="FF0000"/>
                </a:solidFill>
              </a:rPr>
              <a:t>Pour commencer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-Prier pour que Dieu m’inspire un partenaire spirituel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600" dirty="0" smtClean="0"/>
              <a:t>« Seigneur, avec qui pourrais-je grandir dans ma foi ? 	Avec qui est-ce que je me sens </a:t>
            </a:r>
            <a:r>
              <a:rPr lang="fr-FR" sz="3600" b="1" dirty="0" smtClean="0">
                <a:solidFill>
                  <a:srgbClr val="FF0000"/>
                </a:solidFill>
              </a:rPr>
              <a:t>en confiance </a:t>
            </a:r>
            <a:r>
              <a:rPr lang="fr-FR" sz="3600" dirty="0" smtClean="0"/>
              <a:t>pour être 	authentique et désireux d’aller plus loin avec toi ? 	</a:t>
            </a:r>
            <a:br>
              <a:rPr lang="fr-FR" sz="3600" dirty="0" smtClean="0"/>
            </a:br>
            <a:r>
              <a:rPr lang="fr-FR" sz="3600" dirty="0" smtClean="0"/>
              <a:t>	Merci parce que tu me montres la voix, tu m’inspires, 	</a:t>
            </a:r>
            <a:r>
              <a:rPr lang="fr-FR" sz="3600" b="1" dirty="0" smtClean="0">
                <a:solidFill>
                  <a:srgbClr val="FF0000"/>
                </a:solidFill>
              </a:rPr>
              <a:t>dans le temps qui est le tiens.</a:t>
            </a:r>
            <a:r>
              <a:rPr lang="fr-FR" sz="3600" dirty="0" smtClean="0"/>
              <a:t> »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007" y="133048"/>
            <a:ext cx="2495550" cy="2124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24719"/>
          <a:stretch/>
        </p:blipFill>
        <p:spPr>
          <a:xfrm>
            <a:off x="866904" y="133048"/>
            <a:ext cx="2363976" cy="12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60415" y="2488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trois étapes du </a:t>
            </a:r>
            <a:r>
              <a:rPr lang="fr-FR" sz="8000" dirty="0" smtClean="0">
                <a:solidFill>
                  <a:srgbClr val="FF0000"/>
                </a:solidFill>
              </a:rPr>
              <a:t>GDC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10868" y="4734045"/>
            <a:ext cx="3849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1.Temps </a:t>
            </a:r>
            <a:r>
              <a:rPr lang="fr-FR" dirty="0"/>
              <a:t>de partage</a:t>
            </a:r>
          </a:p>
          <a:p>
            <a:r>
              <a:rPr lang="fr-FR" dirty="0"/>
              <a:t>authentique.</a:t>
            </a:r>
          </a:p>
          <a:p>
            <a:r>
              <a:rPr lang="fr-FR" b="1" dirty="0">
                <a:solidFill>
                  <a:srgbClr val="FF0000"/>
                </a:solidFill>
              </a:rPr>
              <a:t>Transformation</a:t>
            </a:r>
          </a:p>
          <a:p>
            <a:r>
              <a:rPr lang="fr-FR" b="1" dirty="0">
                <a:solidFill>
                  <a:srgbClr val="FF0000"/>
                </a:solidFill>
              </a:rPr>
              <a:t>par la relation.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467828" y="1818813"/>
            <a:ext cx="3900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2. Prier l’un </a:t>
            </a:r>
            <a:r>
              <a:rPr lang="fr-FR" dirty="0"/>
              <a:t>pour</a:t>
            </a:r>
          </a:p>
          <a:p>
            <a:r>
              <a:rPr lang="fr-FR" dirty="0"/>
              <a:t>l’autre, et pour </a:t>
            </a:r>
            <a:r>
              <a:rPr lang="fr-FR" dirty="0" smtClean="0"/>
              <a:t>deux </a:t>
            </a:r>
            <a:r>
              <a:rPr lang="fr-FR" dirty="0"/>
              <a:t>ou</a:t>
            </a:r>
          </a:p>
          <a:p>
            <a:r>
              <a:rPr lang="fr-FR" dirty="0" smtClean="0"/>
              <a:t>trois </a:t>
            </a:r>
            <a:r>
              <a:rPr lang="fr-FR" dirty="0"/>
              <a:t>autres personnes.</a:t>
            </a:r>
          </a:p>
          <a:p>
            <a:r>
              <a:rPr lang="fr-FR" b="1" dirty="0">
                <a:solidFill>
                  <a:srgbClr val="FF0000"/>
                </a:solidFill>
              </a:rPr>
              <a:t>Transformation</a:t>
            </a:r>
          </a:p>
          <a:p>
            <a:r>
              <a:rPr lang="fr-FR" b="1" dirty="0">
                <a:solidFill>
                  <a:srgbClr val="FF0000"/>
                </a:solidFill>
              </a:rPr>
              <a:t>dans le dialogue</a:t>
            </a:r>
          </a:p>
          <a:p>
            <a:r>
              <a:rPr lang="fr-FR" b="1" dirty="0">
                <a:solidFill>
                  <a:srgbClr val="FF0000"/>
                </a:solidFill>
              </a:rPr>
              <a:t>avec Dieu.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720313" y="4363646"/>
            <a:ext cx="267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3. Lecture </a:t>
            </a:r>
            <a:r>
              <a:rPr lang="fr-FR" dirty="0"/>
              <a:t>quotidienne</a:t>
            </a:r>
          </a:p>
          <a:p>
            <a:r>
              <a:rPr lang="fr-FR" dirty="0"/>
              <a:t>de la Bible.</a:t>
            </a:r>
          </a:p>
          <a:p>
            <a:r>
              <a:rPr lang="fr-FR" b="1" dirty="0">
                <a:solidFill>
                  <a:srgbClr val="FF0000"/>
                </a:solidFill>
              </a:rPr>
              <a:t>Transformation par</a:t>
            </a:r>
          </a:p>
          <a:p>
            <a:r>
              <a:rPr lang="fr-FR" b="1" dirty="0">
                <a:solidFill>
                  <a:srgbClr val="FF0000"/>
                </a:solidFill>
              </a:rPr>
              <a:t>la Parole.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93" y="3701264"/>
            <a:ext cx="2945644" cy="29971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065" y="4475116"/>
            <a:ext cx="1145894" cy="76347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3" y="4963810"/>
            <a:ext cx="1139781" cy="76080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41" y="2086111"/>
            <a:ext cx="771485" cy="112625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/>
          <a:srcRect t="24719"/>
          <a:stretch/>
        </p:blipFill>
        <p:spPr>
          <a:xfrm>
            <a:off x="349813" y="240705"/>
            <a:ext cx="2888232" cy="157810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3"/>
          <a:stretch/>
        </p:blipFill>
        <p:spPr>
          <a:xfrm>
            <a:off x="9057189" y="1502073"/>
            <a:ext cx="2564384" cy="101511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275513" y="2566786"/>
            <a:ext cx="212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heure par semaine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0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25368" y="623457"/>
            <a:ext cx="10515600" cy="1325563"/>
          </a:xfrm>
        </p:spPr>
        <p:txBody>
          <a:bodyPr>
            <a:noAutofit/>
          </a:bodyPr>
          <a:lstStyle/>
          <a:p>
            <a:r>
              <a:rPr lang="fr-FR" sz="3200" dirty="0" smtClean="0"/>
              <a:t>1. Temps de partage </a:t>
            </a:r>
            <a:r>
              <a:rPr lang="fr-FR" sz="6600" dirty="0" smtClean="0">
                <a:solidFill>
                  <a:srgbClr val="FF0000"/>
                </a:solidFill>
              </a:rPr>
              <a:t>authentique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" y="2356080"/>
            <a:ext cx="3703298" cy="247195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Rectangle 4"/>
          <p:cNvSpPr/>
          <p:nvPr/>
        </p:nvSpPr>
        <p:spPr>
          <a:xfrm>
            <a:off x="4783836" y="2253820"/>
            <a:ext cx="7135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0" i="0" u="none" strike="noStrike" baseline="0" dirty="0" smtClean="0">
                <a:solidFill>
                  <a:srgbClr val="000000"/>
                </a:solidFill>
                <a:latin typeface="BerlinSansFB-Reg"/>
              </a:rPr>
              <a:t>Exemple de questions</a:t>
            </a:r>
            <a:r>
              <a:rPr lang="fr-FR" sz="2400" b="0" i="0" u="none" strike="noStrike" dirty="0" smtClean="0">
                <a:solidFill>
                  <a:srgbClr val="000000"/>
                </a:solidFill>
                <a:latin typeface="BerlinSansFB-Reg"/>
              </a:rPr>
              <a:t> </a:t>
            </a:r>
            <a:r>
              <a:rPr lang="fr-FR" sz="2400" b="0" i="0" u="none" strike="noStrike" baseline="0" dirty="0" smtClean="0">
                <a:solidFill>
                  <a:srgbClr val="000000"/>
                </a:solidFill>
                <a:latin typeface="BerlinSansFB-Reg"/>
              </a:rPr>
              <a:t>d’authenticité</a:t>
            </a:r>
          </a:p>
          <a:p>
            <a:endParaRPr lang="fr-FR" sz="2400" b="0" i="0" u="none" strike="noStrike" baseline="0" dirty="0" smtClean="0">
              <a:solidFill>
                <a:srgbClr val="000000"/>
              </a:solidFill>
              <a:latin typeface="BerlinSansFB-Reg"/>
            </a:endParaRPr>
          </a:p>
          <a:p>
            <a:pPr>
              <a:lnSpc>
                <a:spcPct val="150000"/>
              </a:lnSpc>
            </a:pP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1.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Comment Dieu s’est-il </a:t>
            </a:r>
            <a:r>
              <a:rPr lang="fr-FR" b="0" i="0" u="none" strike="noStrike" baseline="0" dirty="0" smtClean="0">
                <a:solidFill>
                  <a:srgbClr val="DA0000"/>
                </a:solidFill>
                <a:latin typeface="MaiandraGD-Regular"/>
              </a:rPr>
              <a:t>manifesté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dans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ta vie cette semaine ?</a:t>
            </a:r>
          </a:p>
          <a:p>
            <a:pPr>
              <a:lnSpc>
                <a:spcPct val="150000"/>
              </a:lnSpc>
            </a:pP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2.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Qu’est-il en train de </a:t>
            </a:r>
            <a:r>
              <a:rPr lang="fr-FR" b="0" i="0" u="none" strike="noStrike" baseline="0" dirty="0" smtClean="0">
                <a:solidFill>
                  <a:srgbClr val="DA0000"/>
                </a:solidFill>
                <a:latin typeface="MaiandraGD-Regular"/>
              </a:rPr>
              <a:t>t’enseigner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3.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Comment réponds-tu à son encouragement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? Que voudrais-tu </a:t>
            </a:r>
            <a:r>
              <a:rPr lang="fr-FR" b="0" i="0" u="none" strike="noStrike" baseline="0" dirty="0" smtClean="0">
                <a:solidFill>
                  <a:srgbClr val="DA0000"/>
                </a:solidFill>
                <a:latin typeface="MaiandraGD-Regular"/>
              </a:rPr>
              <a:t>changer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4.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Y </a:t>
            </a:r>
            <a:r>
              <a:rPr lang="fr-FR" b="0" i="0" u="none" strike="noStrike" baseline="0" dirty="0" err="1" smtClean="0">
                <a:solidFill>
                  <a:srgbClr val="000000"/>
                </a:solidFill>
                <a:latin typeface="MaiandraGD-Regular"/>
              </a:rPr>
              <a:t>a-t-il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 un </a:t>
            </a:r>
            <a:r>
              <a:rPr lang="fr-FR" b="0" i="0" u="none" strike="noStrike" baseline="0" dirty="0" smtClean="0">
                <a:solidFill>
                  <a:srgbClr val="DA0000"/>
                </a:solidFill>
                <a:latin typeface="MaiandraGD-Regular"/>
              </a:rPr>
              <a:t>obstacle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dans ta progression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spirituelle ? Veux-tu en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parler ?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Veux-tu que l’on prie pour cela ?</a:t>
            </a:r>
          </a:p>
          <a:p>
            <a:pPr>
              <a:lnSpc>
                <a:spcPct val="150000"/>
              </a:lnSpc>
            </a:pP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5.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Pour qui veux-tu </a:t>
            </a:r>
            <a:r>
              <a:rPr lang="fr-FR" b="0" i="0" u="none" strike="noStrike" baseline="0" dirty="0" smtClean="0">
                <a:solidFill>
                  <a:srgbClr val="DA0000"/>
                </a:solidFill>
                <a:latin typeface="MaiandraGD-Regular"/>
              </a:rPr>
              <a:t>prier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6.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Qu’as-tu pensé de ce que tu as lu</a:t>
            </a:r>
            <a:r>
              <a:rPr lang="fr-FR" b="0" i="0" u="none" strike="noStrike" dirty="0" smtClean="0">
                <a:solidFill>
                  <a:srgbClr val="000000"/>
                </a:solidFill>
                <a:latin typeface="MaiandraGD-Regular"/>
              </a:rPr>
              <a:t> </a:t>
            </a:r>
            <a:r>
              <a:rPr lang="fr-FR" b="0" i="0" u="none" strike="noStrike" baseline="0" dirty="0" smtClean="0">
                <a:solidFill>
                  <a:srgbClr val="000000"/>
                </a:solidFill>
                <a:latin typeface="MaiandraGD-Regular"/>
              </a:rPr>
              <a:t>cette semaine ?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24719"/>
          <a:stretch/>
        </p:blipFill>
        <p:spPr>
          <a:xfrm>
            <a:off x="130357" y="497185"/>
            <a:ext cx="2888232" cy="157810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6293" y="5096998"/>
            <a:ext cx="3986784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100" dirty="0" smtClean="0"/>
              <a:t>Les questions tournent </a:t>
            </a:r>
            <a:r>
              <a:rPr lang="fr-FR" sz="1100" dirty="0"/>
              <a:t>autour de </a:t>
            </a:r>
            <a:r>
              <a:rPr lang="fr-FR" sz="1100" dirty="0" smtClean="0"/>
              <a:t>3 axes : </a:t>
            </a:r>
            <a:r>
              <a:rPr lang="fr-FR" sz="1200" b="1" dirty="0" smtClean="0">
                <a:solidFill>
                  <a:srgbClr val="FF0000"/>
                </a:solidFill>
              </a:rPr>
              <a:t>ma </a:t>
            </a:r>
            <a:r>
              <a:rPr lang="fr-FR" sz="1200" b="1" dirty="0">
                <a:solidFill>
                  <a:srgbClr val="FF0000"/>
                </a:solidFill>
              </a:rPr>
              <a:t>relation à Dieu, </a:t>
            </a:r>
            <a:r>
              <a:rPr lang="fr-FR" sz="1200" b="1" dirty="0" smtClean="0">
                <a:solidFill>
                  <a:srgbClr val="FF0000"/>
                </a:solidFill>
              </a:rPr>
              <a:t>aux autres</a:t>
            </a:r>
            <a:r>
              <a:rPr lang="fr-FR" sz="1200" b="1" dirty="0">
                <a:solidFill>
                  <a:srgbClr val="FF0000"/>
                </a:solidFill>
              </a:rPr>
              <a:t>, et à moi-même.</a:t>
            </a:r>
            <a:endParaRPr lang="fr-FR" sz="1100" b="1" dirty="0">
              <a:solidFill>
                <a:srgbClr val="FF0000"/>
              </a:solidFill>
            </a:endParaRPr>
          </a:p>
          <a:p>
            <a:pPr algn="just"/>
            <a:r>
              <a:rPr lang="fr-FR" sz="1100" dirty="0"/>
              <a:t>Elles ne sont pas là pour </a:t>
            </a:r>
            <a:r>
              <a:rPr lang="fr-FR" sz="1100" dirty="0" smtClean="0"/>
              <a:t>condamner ou </a:t>
            </a:r>
            <a:r>
              <a:rPr lang="fr-FR" sz="1100" dirty="0"/>
              <a:t>juger, mais </a:t>
            </a:r>
            <a:r>
              <a:rPr lang="fr-FR" sz="1100" dirty="0" smtClean="0"/>
              <a:t>pour se </a:t>
            </a:r>
            <a:r>
              <a:rPr lang="fr-FR" sz="1100" dirty="0"/>
              <a:t>positionner, évoquer </a:t>
            </a:r>
            <a:r>
              <a:rPr lang="fr-FR" sz="1100" dirty="0" smtClean="0"/>
              <a:t>les luttes </a:t>
            </a:r>
            <a:r>
              <a:rPr lang="fr-FR" sz="1100" dirty="0"/>
              <a:t>ou les </a:t>
            </a:r>
            <a:r>
              <a:rPr lang="fr-FR" sz="1100" dirty="0" smtClean="0"/>
              <a:t>souffrances, prendre </a:t>
            </a:r>
            <a:r>
              <a:rPr lang="fr-FR" sz="1100" dirty="0"/>
              <a:t>conscience </a:t>
            </a:r>
            <a:r>
              <a:rPr lang="fr-FR" sz="1100" dirty="0" smtClean="0"/>
              <a:t>des victoires </a:t>
            </a:r>
            <a:r>
              <a:rPr lang="fr-FR" sz="1100" dirty="0"/>
              <a:t>et du chemin </a:t>
            </a:r>
            <a:r>
              <a:rPr lang="fr-FR" sz="1100" dirty="0" smtClean="0"/>
              <a:t>parcouru, voir </a:t>
            </a:r>
            <a:r>
              <a:rPr lang="fr-FR" sz="1100" dirty="0"/>
              <a:t>l’action de </a:t>
            </a:r>
            <a:r>
              <a:rPr lang="fr-FR" sz="1100" dirty="0" smtClean="0"/>
              <a:t>Dieu dans </a:t>
            </a:r>
            <a:r>
              <a:rPr lang="fr-FR" sz="1100" dirty="0"/>
              <a:t>sa vie, imaginer </a:t>
            </a:r>
            <a:r>
              <a:rPr lang="fr-FR" sz="1100" dirty="0" smtClean="0"/>
              <a:t>cette action </a:t>
            </a:r>
            <a:r>
              <a:rPr lang="fr-FR" sz="1100" dirty="0"/>
              <a:t>dans la vie des autres.</a:t>
            </a:r>
          </a:p>
          <a:p>
            <a:pPr algn="just"/>
            <a:r>
              <a:rPr lang="fr-FR" sz="1100" dirty="0"/>
              <a:t>Ces questions sont un </a:t>
            </a:r>
            <a:r>
              <a:rPr lang="fr-FR" sz="1100" dirty="0" smtClean="0"/>
              <a:t>excellent moyen </a:t>
            </a:r>
            <a:r>
              <a:rPr lang="fr-FR" sz="1100" dirty="0"/>
              <a:t>pour </a:t>
            </a:r>
            <a:r>
              <a:rPr lang="fr-FR" sz="1100" dirty="0" smtClean="0"/>
              <a:t>apprendre le </a:t>
            </a:r>
            <a:r>
              <a:rPr lang="fr-FR" sz="1200" b="1" dirty="0">
                <a:solidFill>
                  <a:srgbClr val="FF0000"/>
                </a:solidFill>
              </a:rPr>
              <a:t>« lâcher prise »</a:t>
            </a:r>
            <a:r>
              <a:rPr lang="fr-F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46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2472" y="718693"/>
            <a:ext cx="11756136" cy="1325563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2. </a:t>
            </a:r>
            <a:r>
              <a:rPr lang="fr-FR" sz="7300" dirty="0" smtClean="0">
                <a:solidFill>
                  <a:srgbClr val="FF0000"/>
                </a:solidFill>
              </a:rPr>
              <a:t>Prier</a:t>
            </a:r>
            <a:r>
              <a:rPr lang="fr-FR" sz="3200" dirty="0" smtClean="0"/>
              <a:t> l’un pour l’autre, et pour trois autres personnes.</a:t>
            </a:r>
            <a:br>
              <a:rPr lang="fr-FR" sz="3200" dirty="0" smtClean="0"/>
            </a:b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60" y="2837981"/>
            <a:ext cx="1547428" cy="225901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24719"/>
          <a:stretch/>
        </p:blipFill>
        <p:spPr>
          <a:xfrm>
            <a:off x="309118" y="718693"/>
            <a:ext cx="1835456" cy="10028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669536" y="2537215"/>
            <a:ext cx="6010656" cy="32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fr-FR" sz="2400" dirty="0" smtClean="0"/>
              <a:t>___________________________________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fr-FR" sz="2400" dirty="0" smtClean="0"/>
              <a:t>___________________________________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fr-FR" sz="2400" dirty="0" smtClean="0"/>
              <a:t>___________________________________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37253" y="5221308"/>
            <a:ext cx="3986784" cy="133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«Priez les uns pour les autres</a:t>
            </a:r>
            <a:r>
              <a:rPr lang="fr-FR" sz="1100" dirty="0" smtClean="0"/>
              <a:t>». Il </a:t>
            </a:r>
            <a:r>
              <a:rPr lang="fr-FR" sz="1100" dirty="0"/>
              <a:t>est très encourageant </a:t>
            </a:r>
            <a:r>
              <a:rPr lang="fr-FR" sz="1100" dirty="0" smtClean="0"/>
              <a:t>d’entendre une </a:t>
            </a:r>
            <a:r>
              <a:rPr lang="fr-FR" sz="1100" dirty="0"/>
              <a:t>personne prier pour </a:t>
            </a:r>
            <a:r>
              <a:rPr lang="fr-FR" sz="1100" dirty="0" smtClean="0"/>
              <a:t>soi. Mais </a:t>
            </a:r>
            <a:r>
              <a:rPr lang="fr-FR" sz="1100" dirty="0"/>
              <a:t>le GDC est également </a:t>
            </a:r>
            <a:r>
              <a:rPr lang="fr-FR" sz="1200" b="1" dirty="0" smtClean="0">
                <a:solidFill>
                  <a:srgbClr val="FF0000"/>
                </a:solidFill>
              </a:rPr>
              <a:t>ouvert aux </a:t>
            </a:r>
            <a:r>
              <a:rPr lang="fr-FR" sz="1200" b="1" dirty="0">
                <a:solidFill>
                  <a:srgbClr val="FF0000"/>
                </a:solidFill>
              </a:rPr>
              <a:t>autres</a:t>
            </a:r>
            <a:r>
              <a:rPr lang="fr-FR" sz="1100" dirty="0"/>
              <a:t>. Chaque rencontre se </a:t>
            </a:r>
            <a:r>
              <a:rPr lang="fr-FR" sz="1100" dirty="0" smtClean="0"/>
              <a:t>termine par </a:t>
            </a:r>
            <a:r>
              <a:rPr lang="fr-FR" sz="1100" dirty="0"/>
              <a:t>un moment de prière </a:t>
            </a:r>
            <a:r>
              <a:rPr lang="fr-FR" sz="1100" dirty="0" smtClean="0"/>
              <a:t>pour trois </a:t>
            </a:r>
            <a:r>
              <a:rPr lang="fr-FR" sz="1100" dirty="0"/>
              <a:t>personnes autour de moi qui </a:t>
            </a:r>
            <a:r>
              <a:rPr lang="fr-FR" sz="1100" dirty="0" smtClean="0"/>
              <a:t>ont besoin </a:t>
            </a:r>
            <a:r>
              <a:rPr lang="fr-FR" sz="1100" dirty="0"/>
              <a:t>de la présence de Dieu. </a:t>
            </a:r>
            <a:r>
              <a:rPr lang="fr-FR" sz="1100" dirty="0" smtClean="0"/>
              <a:t>Ainsi, la </a:t>
            </a:r>
            <a:r>
              <a:rPr lang="fr-FR" sz="1100" dirty="0"/>
              <a:t>prière change mon regard sur </a:t>
            </a:r>
            <a:r>
              <a:rPr lang="fr-FR" sz="1100" dirty="0" smtClean="0"/>
              <a:t>eux, me </a:t>
            </a:r>
            <a:r>
              <a:rPr lang="fr-FR" sz="1100" dirty="0"/>
              <a:t>rend plus disponible, et fait </a:t>
            </a:r>
            <a:r>
              <a:rPr lang="fr-FR" sz="1100" dirty="0" smtClean="0"/>
              <a:t>de moi </a:t>
            </a:r>
            <a:r>
              <a:rPr lang="fr-FR" sz="1200" b="1" dirty="0">
                <a:solidFill>
                  <a:srgbClr val="FF0000"/>
                </a:solidFill>
              </a:rPr>
              <a:t>un témoin de Jésus pour eux</a:t>
            </a:r>
            <a:r>
              <a:rPr lang="fr-F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9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9336" y="5723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 Lecture quotidienne de la </a:t>
            </a:r>
            <a:r>
              <a:rPr lang="fr-FR" sz="12800" dirty="0" smtClean="0">
                <a:solidFill>
                  <a:srgbClr val="FF0000"/>
                </a:solidFill>
              </a:rPr>
              <a:t>Bible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10" y="2534497"/>
            <a:ext cx="3293211" cy="21941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24719"/>
          <a:stretch/>
        </p:blipFill>
        <p:spPr>
          <a:xfrm>
            <a:off x="309117" y="475489"/>
            <a:ext cx="2280567" cy="12460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721573"/>
            <a:ext cx="58643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/>
              <a:t>Lecture</a:t>
            </a:r>
          </a:p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Semaine 1 _______________________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Semaine 2 _______________________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Semaine 3 _______________________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Semaine 4 _______________________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Semaine 5 _______________________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Semaine 6 _______________________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Semaine 7 _______________________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Etc…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95647" y="4968615"/>
            <a:ext cx="3986784" cy="1492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Nous avons pris </a:t>
            </a:r>
            <a:r>
              <a:rPr lang="fr-FR" sz="1100" dirty="0" smtClean="0"/>
              <a:t>l’habitude d’étudier </a:t>
            </a:r>
            <a:r>
              <a:rPr lang="fr-FR" sz="1100" dirty="0"/>
              <a:t>la Bible, de lire </a:t>
            </a:r>
            <a:r>
              <a:rPr lang="fr-FR" sz="1100" dirty="0" smtClean="0"/>
              <a:t>des commentaires </a:t>
            </a:r>
            <a:r>
              <a:rPr lang="fr-FR" sz="1100" dirty="0"/>
              <a:t>ou des </a:t>
            </a:r>
            <a:r>
              <a:rPr lang="fr-FR" sz="1100" dirty="0" smtClean="0"/>
              <a:t>livres annexes </a:t>
            </a:r>
            <a:r>
              <a:rPr lang="fr-FR" sz="1100" dirty="0"/>
              <a:t>et cela est </a:t>
            </a:r>
            <a:r>
              <a:rPr lang="fr-FR" sz="1100" dirty="0" smtClean="0"/>
              <a:t>important. Mais </a:t>
            </a:r>
            <a:r>
              <a:rPr lang="fr-FR" sz="1100" dirty="0"/>
              <a:t>il est aussi bon </a:t>
            </a:r>
            <a:r>
              <a:rPr lang="fr-FR" sz="1100" dirty="0" smtClean="0"/>
              <a:t>d’apprendre à </a:t>
            </a:r>
            <a:r>
              <a:rPr lang="fr-FR" sz="1100" dirty="0"/>
              <a:t>lire la Bible </a:t>
            </a:r>
            <a:r>
              <a:rPr lang="fr-FR" sz="1200" b="1" dirty="0">
                <a:solidFill>
                  <a:srgbClr val="FF0000"/>
                </a:solidFill>
              </a:rPr>
              <a:t>en </a:t>
            </a:r>
            <a:r>
              <a:rPr lang="fr-FR" sz="1200" b="1" dirty="0" smtClean="0">
                <a:solidFill>
                  <a:srgbClr val="FF0000"/>
                </a:solidFill>
              </a:rPr>
              <a:t>lecture simple</a:t>
            </a:r>
            <a:r>
              <a:rPr lang="fr-FR" sz="1100" dirty="0"/>
              <a:t>, laissant l’Esprit faire </a:t>
            </a:r>
            <a:r>
              <a:rPr lang="fr-FR" sz="1100" dirty="0" smtClean="0"/>
              <a:t>le reste. Cela </a:t>
            </a:r>
            <a:r>
              <a:rPr lang="fr-FR" sz="1100" dirty="0"/>
              <a:t>passe par une </a:t>
            </a:r>
            <a:r>
              <a:rPr lang="fr-FR" sz="1100" dirty="0" smtClean="0"/>
              <a:t>lecture soutenue </a:t>
            </a:r>
            <a:r>
              <a:rPr lang="fr-FR" sz="1100" dirty="0"/>
              <a:t>et régulière. A </a:t>
            </a:r>
            <a:r>
              <a:rPr lang="fr-FR" sz="1100" dirty="0" smtClean="0"/>
              <a:t>chacun d’adapter </a:t>
            </a:r>
            <a:r>
              <a:rPr lang="fr-FR" sz="1100" dirty="0"/>
              <a:t>son </a:t>
            </a:r>
            <a:r>
              <a:rPr lang="fr-FR" sz="1100" dirty="0" smtClean="0"/>
              <a:t>rythme. Certains </a:t>
            </a:r>
            <a:r>
              <a:rPr lang="fr-FR" sz="1100" dirty="0"/>
              <a:t>lisent jusqu’à 30 </a:t>
            </a:r>
            <a:r>
              <a:rPr lang="fr-FR" sz="1100" dirty="0" smtClean="0"/>
              <a:t>chapitres par </a:t>
            </a:r>
            <a:r>
              <a:rPr lang="fr-FR" sz="1100" dirty="0"/>
              <a:t>semaine </a:t>
            </a:r>
            <a:r>
              <a:rPr lang="fr-FR" sz="1100" dirty="0" smtClean="0"/>
              <a:t>! L’important </a:t>
            </a:r>
            <a:r>
              <a:rPr lang="fr-FR" sz="1100" dirty="0"/>
              <a:t>est </a:t>
            </a:r>
            <a:r>
              <a:rPr lang="fr-FR" sz="1100" dirty="0" smtClean="0"/>
              <a:t>de rechercher quel rythme me permet </a:t>
            </a:r>
            <a:r>
              <a:rPr lang="fr-FR" sz="1200" b="1" dirty="0" smtClean="0">
                <a:solidFill>
                  <a:srgbClr val="FF0000"/>
                </a:solidFill>
              </a:rPr>
              <a:t>d’être enraciné dans ma relation avec </a:t>
            </a:r>
            <a:r>
              <a:rPr lang="fr-FR" sz="1200" b="1" dirty="0">
                <a:solidFill>
                  <a:srgbClr val="FF0000"/>
                </a:solidFill>
              </a:rPr>
              <a:t>Dieu.</a:t>
            </a:r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063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441</Words>
  <Application>Microsoft Office PowerPoint</Application>
  <PresentationFormat>Grand écran</PresentationFormat>
  <Paragraphs>51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BerlinSansFB-Reg</vt:lpstr>
      <vt:lpstr>Calibri</vt:lpstr>
      <vt:lpstr>Calibri Light</vt:lpstr>
      <vt:lpstr>MaiandraGD-Regular</vt:lpstr>
      <vt:lpstr>Thème Office</vt:lpstr>
      <vt:lpstr>Présentation PowerPoint</vt:lpstr>
      <vt:lpstr>Qu’est ce qu’un GDC ? C’est un petit groupe ne dépassant pas trois personnes, dans lequel se vit une communion relationnelle intense entre ces personnes et Dieu. Son but : un vécu authentique de disciples contagieux!</vt:lpstr>
      <vt:lpstr>Pour commencer  -Prier pour que Dieu m’inspire un partenaire spirituel :  « Seigneur, avec qui pourrais-je grandir dans ma foi ?  Avec qui est-ce que je me sens en confiance pour être  authentique et désireux d’aller plus loin avec toi ?    Merci parce que tu me montres la voix, tu m’inspires,  dans le temps qui est le tiens. »</vt:lpstr>
      <vt:lpstr>Les trois étapes du GDC  </vt:lpstr>
      <vt:lpstr>1. Temps de partage authentique </vt:lpstr>
      <vt:lpstr>2. Prier l’un pour l’autre, et pour trois autres personnes. </vt:lpstr>
      <vt:lpstr>3. Lecture quotidienne de la Bible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17</cp:revision>
  <dcterms:created xsi:type="dcterms:W3CDTF">2017-05-18T13:29:28Z</dcterms:created>
  <dcterms:modified xsi:type="dcterms:W3CDTF">2017-05-18T14:12:06Z</dcterms:modified>
</cp:coreProperties>
</file>