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4BA0"/>
    <a:srgbClr val="241F1F"/>
    <a:srgbClr val="314B9F"/>
    <a:srgbClr val="FFC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8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A5677-5B6A-4E8E-98A5-A1BECE88F3D6}" type="datetimeFigureOut">
              <a:rPr lang="fr-FR" smtClean="0"/>
              <a:t>21/10/2017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037BD-D41B-4404-8BDB-F948A309A7BF}" type="slidenum">
              <a:rPr lang="fr-FR" smtClean="0"/>
              <a:t>‹N°›</a:t>
            </a:fld>
            <a:endParaRPr lang="fr-FR"/>
          </a:p>
        </p:txBody>
      </p:sp>
    </p:spTree>
    <p:extLst>
      <p:ext uri="{BB962C8B-B14F-4D97-AF65-F5344CB8AC3E}">
        <p14:creationId xmlns:p14="http://schemas.microsoft.com/office/powerpoint/2010/main" val="90011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Menu pour le </a:t>
            </a:r>
            <a:r>
              <a:rPr lang="fr-FR" dirty="0" err="1"/>
              <a:t>descriptitf</a:t>
            </a:r>
            <a:endParaRPr lang="fr-FR" dirty="0"/>
          </a:p>
          <a:p>
            <a:endParaRPr lang="fr-FR" dirty="0"/>
          </a:p>
          <a:p>
            <a:r>
              <a:rPr lang="fr-FR" dirty="0"/>
              <a:t>Changer l’ordre des bulles : Partager Prier Lire</a:t>
            </a:r>
          </a:p>
          <a:p>
            <a:endParaRPr lang="fr-FR" dirty="0"/>
          </a:p>
          <a:p>
            <a:r>
              <a:rPr lang="fr-FR" dirty="0"/>
              <a:t>Page lecture : </a:t>
            </a:r>
          </a:p>
          <a:p>
            <a:r>
              <a:rPr lang="fr-FR" dirty="0"/>
              <a:t>	- ajouter une liste des lectures avec un plus pour ajouter les lectures de la semaine</a:t>
            </a:r>
          </a:p>
          <a:p>
            <a:endParaRPr lang="fr-FR" dirty="0"/>
          </a:p>
          <a:p>
            <a:r>
              <a:rPr lang="fr-FR" dirty="0"/>
              <a:t>Pour qui prier : </a:t>
            </a:r>
          </a:p>
          <a:p>
            <a:r>
              <a:rPr lang="fr-FR" dirty="0"/>
              <a:t>	- ajouter une page laissant la possibilité d’ajouter les personnes pour qui prier</a:t>
            </a:r>
          </a:p>
          <a:p>
            <a:r>
              <a:rPr lang="fr-FR" dirty="0"/>
              <a:t>	- ajouter une page avec la liste des personnes pour qui on a </a:t>
            </a:r>
            <a:r>
              <a:rPr lang="fr-FR"/>
              <a:t>déjà prié.</a:t>
            </a:r>
          </a:p>
        </p:txBody>
      </p:sp>
      <p:sp>
        <p:nvSpPr>
          <p:cNvPr id="4" name="Espace réservé du numéro de diapositive 3"/>
          <p:cNvSpPr>
            <a:spLocks noGrp="1"/>
          </p:cNvSpPr>
          <p:nvPr>
            <p:ph type="sldNum" sz="quarter" idx="10"/>
          </p:nvPr>
        </p:nvSpPr>
        <p:spPr/>
        <p:txBody>
          <a:bodyPr/>
          <a:lstStyle/>
          <a:p>
            <a:fld id="{7B0037BD-D41B-4404-8BDB-F948A309A7BF}" type="slidenum">
              <a:rPr lang="fr-FR" smtClean="0"/>
              <a:t>1</a:t>
            </a:fld>
            <a:endParaRPr lang="fr-FR"/>
          </a:p>
        </p:txBody>
      </p:sp>
    </p:spTree>
    <p:extLst>
      <p:ext uri="{BB962C8B-B14F-4D97-AF65-F5344CB8AC3E}">
        <p14:creationId xmlns:p14="http://schemas.microsoft.com/office/powerpoint/2010/main" val="165972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28C0392-6F0E-4AC0-9880-F2A4B7700FE2}" type="datetimeFigureOut">
              <a:rPr lang="fr-FR" smtClean="0"/>
              <a:t>21/10/2017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325681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28C0392-6F0E-4AC0-9880-F2A4B7700FE2}" type="datetimeFigureOut">
              <a:rPr lang="fr-FR" smtClean="0"/>
              <a:t>21/10/2017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244128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28C0392-6F0E-4AC0-9880-F2A4B7700FE2}" type="datetimeFigureOut">
              <a:rPr lang="fr-FR" smtClean="0"/>
              <a:t>21/10/2017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231881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28C0392-6F0E-4AC0-9880-F2A4B7700FE2}" type="datetimeFigureOut">
              <a:rPr lang="fr-FR" smtClean="0"/>
              <a:t>21/10/2017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102106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428C0392-6F0E-4AC0-9880-F2A4B7700FE2}" type="datetimeFigureOut">
              <a:rPr lang="fr-FR" smtClean="0"/>
              <a:t>21/10/2017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384774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28C0392-6F0E-4AC0-9880-F2A4B7700FE2}" type="datetimeFigureOut">
              <a:rPr lang="fr-FR" smtClean="0"/>
              <a:t>21/10/2017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3419402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28C0392-6F0E-4AC0-9880-F2A4B7700FE2}" type="datetimeFigureOut">
              <a:rPr lang="fr-FR" smtClean="0"/>
              <a:t>21/10/2017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17254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28C0392-6F0E-4AC0-9880-F2A4B7700FE2}" type="datetimeFigureOut">
              <a:rPr lang="fr-FR" smtClean="0"/>
              <a:t>21/10/2017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347377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28C0392-6F0E-4AC0-9880-F2A4B7700FE2}" type="datetimeFigureOut">
              <a:rPr lang="fr-FR" smtClean="0"/>
              <a:t>21/10/2017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107394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28C0392-6F0E-4AC0-9880-F2A4B7700FE2}" type="datetimeFigureOut">
              <a:rPr lang="fr-FR" smtClean="0"/>
              <a:t>21/10/2017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229401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28C0392-6F0E-4AC0-9880-F2A4B7700FE2}" type="datetimeFigureOut">
              <a:rPr lang="fr-FR" smtClean="0"/>
              <a:t>21/10/2017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003534-F46C-46D8-B2EB-1DFA6B9E84B2}" type="slidenum">
              <a:rPr lang="fr-FR" smtClean="0"/>
              <a:t>‹N°›</a:t>
            </a:fld>
            <a:endParaRPr lang="fr-FR"/>
          </a:p>
        </p:txBody>
      </p:sp>
    </p:spTree>
    <p:extLst>
      <p:ext uri="{BB962C8B-B14F-4D97-AF65-F5344CB8AC3E}">
        <p14:creationId xmlns:p14="http://schemas.microsoft.com/office/powerpoint/2010/main" val="19727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C0392-6F0E-4AC0-9880-F2A4B7700FE2}" type="datetimeFigureOut">
              <a:rPr lang="fr-FR" smtClean="0"/>
              <a:t>21/10/2017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03534-F46C-46D8-B2EB-1DFA6B9E84B2}" type="slidenum">
              <a:rPr lang="fr-FR" smtClean="0"/>
              <a:t>‹N°›</a:t>
            </a:fld>
            <a:endParaRPr lang="fr-FR"/>
          </a:p>
        </p:txBody>
      </p:sp>
    </p:spTree>
    <p:extLst>
      <p:ext uri="{BB962C8B-B14F-4D97-AF65-F5344CB8AC3E}">
        <p14:creationId xmlns:p14="http://schemas.microsoft.com/office/powerpoint/2010/main" val="373377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3"/>
          <a:srcRect t="24719"/>
          <a:stretch/>
        </p:blipFill>
        <p:spPr>
          <a:xfrm>
            <a:off x="0" y="1805650"/>
            <a:ext cx="7816832" cy="4271059"/>
          </a:xfrm>
          <a:prstGeom prst="rect">
            <a:avLst/>
          </a:prstGeom>
        </p:spPr>
      </p:pic>
      <p:pic>
        <p:nvPicPr>
          <p:cNvPr id="5" name="Image 4"/>
          <p:cNvPicPr>
            <a:picLocks noChangeAspect="1"/>
          </p:cNvPicPr>
          <p:nvPr/>
        </p:nvPicPr>
        <p:blipFill>
          <a:blip r:embed="rId4"/>
          <a:stretch>
            <a:fillRect/>
          </a:stretch>
        </p:blipFill>
        <p:spPr>
          <a:xfrm>
            <a:off x="7816832" y="2531419"/>
            <a:ext cx="4158808" cy="3128307"/>
          </a:xfrm>
          <a:prstGeom prst="rect">
            <a:avLst/>
          </a:prstGeom>
        </p:spPr>
      </p:pic>
      <p:sp>
        <p:nvSpPr>
          <p:cNvPr id="8" name="Rectangle à coins arrondis 7"/>
          <p:cNvSpPr/>
          <p:nvPr/>
        </p:nvSpPr>
        <p:spPr>
          <a:xfrm>
            <a:off x="2176387" y="300320"/>
            <a:ext cx="1504362" cy="523220"/>
          </a:xfrm>
          <a:prstGeom prst="roundRect">
            <a:avLst/>
          </a:prstGeom>
          <a:solidFill>
            <a:srgbClr val="314B9F"/>
          </a:solidFill>
          <a:ln w="19050">
            <a:solidFill>
              <a:srgbClr val="24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471" y="129010"/>
            <a:ext cx="2025916" cy="865841"/>
          </a:xfrm>
          <a:prstGeom prst="rect">
            <a:avLst/>
          </a:prstGeom>
        </p:spPr>
      </p:pic>
      <p:sp>
        <p:nvSpPr>
          <p:cNvPr id="7" name="Rectangle 6"/>
          <p:cNvSpPr/>
          <p:nvPr/>
        </p:nvSpPr>
        <p:spPr>
          <a:xfrm>
            <a:off x="2106938" y="287853"/>
            <a:ext cx="1203421" cy="523220"/>
          </a:xfrm>
          <a:prstGeom prst="rect">
            <a:avLst/>
          </a:prstGeom>
          <a:noFill/>
        </p:spPr>
        <p:txBody>
          <a:bodyPr wrap="square" lIns="91440" tIns="45720" rIns="91440" bIns="45720">
            <a:spAutoFit/>
          </a:bodyPr>
          <a:lstStyle/>
          <a:p>
            <a:pPr algn="ctr"/>
            <a:r>
              <a:rPr lang="fr-FR" sz="2800" b="1" i="1" dirty="0">
                <a:ln w="6350">
                  <a:solidFill>
                    <a:srgbClr val="314B9F"/>
                  </a:solidFill>
                  <a:prstDash val="solid"/>
                </a:ln>
                <a:solidFill>
                  <a:srgbClr val="FFCB06"/>
                </a:solidFill>
                <a:effectLst>
                  <a:outerShdw dist="38100" dir="2700000" algn="tl" rotWithShape="0">
                    <a:schemeClr val="accent2"/>
                  </a:outerShdw>
                </a:effectLst>
              </a:rPr>
              <a:t>L’appli</a:t>
            </a:r>
            <a:endParaRPr lang="fr-FR" sz="2800" b="1" i="1" cap="none" spc="0" dirty="0">
              <a:ln w="6350">
                <a:solidFill>
                  <a:srgbClr val="314B9F"/>
                </a:solidFill>
                <a:prstDash val="solid"/>
              </a:ln>
              <a:solidFill>
                <a:srgbClr val="FFCB06"/>
              </a:solidFill>
              <a:effectLst>
                <a:outerShdw dist="38100" dir="2700000" algn="tl" rotWithShape="0">
                  <a:schemeClr val="accent2"/>
                </a:outerShdw>
              </a:effectLst>
            </a:endParaRPr>
          </a:p>
        </p:txBody>
      </p:sp>
      <p:pic>
        <p:nvPicPr>
          <p:cNvPr id="9" name="Image 8"/>
          <p:cNvPicPr>
            <a:picLocks noChangeAspect="1"/>
          </p:cNvPicPr>
          <p:nvPr/>
        </p:nvPicPr>
        <p:blipFill>
          <a:blip r:embed="rId6"/>
          <a:stretch>
            <a:fillRect/>
          </a:stretch>
        </p:blipFill>
        <p:spPr>
          <a:xfrm>
            <a:off x="3284861" y="424626"/>
            <a:ext cx="282494" cy="314735"/>
          </a:xfrm>
          <a:prstGeom prst="rect">
            <a:avLst/>
          </a:prstGeom>
        </p:spPr>
      </p:pic>
    </p:spTree>
    <p:extLst>
      <p:ext uri="{BB962C8B-B14F-4D97-AF65-F5344CB8AC3E}">
        <p14:creationId xmlns:p14="http://schemas.microsoft.com/office/powerpoint/2010/main" val="84040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xplosion 2 5"/>
          <p:cNvSpPr/>
          <p:nvPr/>
        </p:nvSpPr>
        <p:spPr>
          <a:xfrm>
            <a:off x="8530542" y="395209"/>
            <a:ext cx="3102016" cy="1608881"/>
          </a:xfrm>
          <a:prstGeom prst="irregularSeal2">
            <a:avLst/>
          </a:prstGeom>
          <a:solidFill>
            <a:srgbClr val="2D4B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571981" y="1372123"/>
            <a:ext cx="11303643" cy="5225447"/>
          </a:xfrm>
        </p:spPr>
        <p:txBody>
          <a:bodyPr>
            <a:normAutofit/>
          </a:bodyPr>
          <a:lstStyle/>
          <a:p>
            <a:r>
              <a:rPr lang="fr-FR" sz="6700" dirty="0"/>
              <a:t>Qu’est ce qu’un </a:t>
            </a:r>
            <a:r>
              <a:rPr lang="fr-FR" sz="12800" dirty="0">
                <a:solidFill>
                  <a:srgbClr val="FF0000"/>
                </a:solidFill>
              </a:rPr>
              <a:t>GDC</a:t>
            </a:r>
            <a:r>
              <a:rPr lang="fr-FR" sz="6700" dirty="0"/>
              <a:t> ?</a:t>
            </a:r>
            <a:br>
              <a:rPr lang="fr-FR" dirty="0"/>
            </a:br>
            <a:r>
              <a:rPr lang="fr-FR" sz="3600" dirty="0"/>
              <a:t>C’est un petit groupe ne dépassant pas trois personnes,</a:t>
            </a:r>
            <a:br>
              <a:rPr lang="fr-FR" sz="3600" dirty="0"/>
            </a:br>
            <a:r>
              <a:rPr lang="fr-FR" sz="3600" dirty="0"/>
              <a:t>dans lequel se vit une communion relationnelle</a:t>
            </a:r>
            <a:br>
              <a:rPr lang="fr-FR" sz="3600" dirty="0"/>
            </a:br>
            <a:r>
              <a:rPr lang="fr-FR" sz="3600" dirty="0"/>
              <a:t>intense entre ces personnes et Dieu.</a:t>
            </a:r>
            <a:br>
              <a:rPr lang="fr-FR" sz="3600" dirty="0"/>
            </a:br>
            <a:r>
              <a:rPr lang="fr-FR" sz="3600" dirty="0"/>
              <a:t>Son but : un vécu authentique de disciples contagieux!</a:t>
            </a:r>
          </a:p>
        </p:txBody>
      </p:sp>
      <p:pic>
        <p:nvPicPr>
          <p:cNvPr id="4" name="Image 3"/>
          <p:cNvPicPr>
            <a:picLocks noChangeAspect="1"/>
          </p:cNvPicPr>
          <p:nvPr/>
        </p:nvPicPr>
        <p:blipFill rotWithShape="1">
          <a:blip r:embed="rId2"/>
          <a:srcRect t="24719"/>
          <a:stretch/>
        </p:blipFill>
        <p:spPr>
          <a:xfrm>
            <a:off x="757176" y="291700"/>
            <a:ext cx="3513882" cy="1919959"/>
          </a:xfrm>
          <a:prstGeom prst="rect">
            <a:avLst/>
          </a:prstGeom>
        </p:spPr>
      </p:pic>
      <p:sp>
        <p:nvSpPr>
          <p:cNvPr id="5" name="Rectangle 4"/>
          <p:cNvSpPr/>
          <p:nvPr/>
        </p:nvSpPr>
        <p:spPr>
          <a:xfrm rot="20853166">
            <a:off x="7670477" y="882348"/>
            <a:ext cx="4442442" cy="738664"/>
          </a:xfrm>
          <a:prstGeom prst="rect">
            <a:avLst/>
          </a:prstGeom>
        </p:spPr>
        <p:txBody>
          <a:bodyPr wrap="square">
            <a:spAutoFit/>
          </a:bodyPr>
          <a:lstStyle/>
          <a:p>
            <a:pPr algn="ctr"/>
            <a:r>
              <a:rPr lang="fr-FR" sz="1400" b="0" i="0" u="none" strike="noStrike" baseline="0" dirty="0">
                <a:solidFill>
                  <a:srgbClr val="FFE804"/>
                </a:solidFill>
                <a:latin typeface="BerlinSansFB-Reg"/>
              </a:rPr>
              <a:t>Le GDC est</a:t>
            </a:r>
          </a:p>
          <a:p>
            <a:pPr algn="ctr"/>
            <a:r>
              <a:rPr lang="fr-FR" sz="1400" b="0" i="0" u="none" strike="noStrike" baseline="0" dirty="0">
                <a:solidFill>
                  <a:srgbClr val="FFE804"/>
                </a:solidFill>
                <a:latin typeface="BerlinSansFB-Reg"/>
              </a:rPr>
              <a:t>un vrai lieu de</a:t>
            </a:r>
          </a:p>
          <a:p>
            <a:pPr algn="ctr"/>
            <a:r>
              <a:rPr lang="fr-FR" sz="1400" b="0" i="0" u="none" strike="noStrike" baseline="0" dirty="0">
                <a:solidFill>
                  <a:srgbClr val="FFE804"/>
                </a:solidFill>
                <a:latin typeface="BerlinSansFB-Reg"/>
              </a:rPr>
              <a:t>transformation !</a:t>
            </a:r>
            <a:endParaRPr lang="fr-FR" sz="1400" dirty="0"/>
          </a:p>
        </p:txBody>
      </p:sp>
    </p:spTree>
    <p:extLst>
      <p:ext uri="{BB962C8B-B14F-4D97-AF65-F5344CB8AC3E}">
        <p14:creationId xmlns:p14="http://schemas.microsoft.com/office/powerpoint/2010/main" val="225638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7176" y="3480413"/>
            <a:ext cx="10515600" cy="1325563"/>
          </a:xfrm>
        </p:spPr>
        <p:txBody>
          <a:bodyPr>
            <a:normAutofit fontScale="90000"/>
          </a:bodyPr>
          <a:lstStyle/>
          <a:p>
            <a:r>
              <a:rPr lang="fr-FR" sz="6000" b="1" dirty="0">
                <a:solidFill>
                  <a:srgbClr val="FF0000"/>
                </a:solidFill>
              </a:rPr>
              <a:t>Pour commencer</a:t>
            </a:r>
            <a:br>
              <a:rPr lang="fr-FR" dirty="0"/>
            </a:br>
            <a:br>
              <a:rPr lang="fr-FR" dirty="0"/>
            </a:br>
            <a:r>
              <a:rPr lang="fr-FR" dirty="0"/>
              <a:t>-Prier pour que Dieu m’inspire un partenaire spirituel :</a:t>
            </a:r>
            <a:br>
              <a:rPr lang="fr-FR" dirty="0"/>
            </a:br>
            <a:r>
              <a:rPr lang="fr-FR" dirty="0"/>
              <a:t>	</a:t>
            </a:r>
            <a:r>
              <a:rPr lang="fr-FR" sz="3600" dirty="0"/>
              <a:t>« Seigneur, avec qui pourrais-je grandir dans ma foi ? 	Avec qui est-ce que je me sens </a:t>
            </a:r>
            <a:r>
              <a:rPr lang="fr-FR" sz="3600" b="1" dirty="0">
                <a:solidFill>
                  <a:srgbClr val="FF0000"/>
                </a:solidFill>
              </a:rPr>
              <a:t>en confiance </a:t>
            </a:r>
            <a:r>
              <a:rPr lang="fr-FR" sz="3600" dirty="0"/>
              <a:t>pour être 	authentique et désireux d’aller plus loin avec toi ? 	</a:t>
            </a:r>
            <a:br>
              <a:rPr lang="fr-FR" sz="3600" dirty="0"/>
            </a:br>
            <a:r>
              <a:rPr lang="fr-FR" sz="3600" dirty="0"/>
              <a:t>	Merci parce que tu me montres la voix, tu m’inspires, 	</a:t>
            </a:r>
            <a:r>
              <a:rPr lang="fr-FR" sz="3600" b="1" dirty="0">
                <a:solidFill>
                  <a:srgbClr val="FF0000"/>
                </a:solidFill>
              </a:rPr>
              <a:t>dans le temps qui est le tiens.</a:t>
            </a:r>
            <a:r>
              <a:rPr lang="fr-FR" sz="3600" dirty="0"/>
              <a:t> »</a:t>
            </a:r>
          </a:p>
        </p:txBody>
      </p:sp>
      <p:pic>
        <p:nvPicPr>
          <p:cNvPr id="4" name="Image 3"/>
          <p:cNvPicPr>
            <a:picLocks noChangeAspect="1"/>
          </p:cNvPicPr>
          <p:nvPr/>
        </p:nvPicPr>
        <p:blipFill>
          <a:blip r:embed="rId2"/>
          <a:stretch>
            <a:fillRect/>
          </a:stretch>
        </p:blipFill>
        <p:spPr>
          <a:xfrm>
            <a:off x="9154007" y="133048"/>
            <a:ext cx="2495550" cy="2124075"/>
          </a:xfrm>
          <a:prstGeom prst="rect">
            <a:avLst/>
          </a:prstGeom>
        </p:spPr>
      </p:pic>
      <p:pic>
        <p:nvPicPr>
          <p:cNvPr id="5" name="Image 4"/>
          <p:cNvPicPr>
            <a:picLocks noChangeAspect="1"/>
          </p:cNvPicPr>
          <p:nvPr/>
        </p:nvPicPr>
        <p:blipFill rotWithShape="1">
          <a:blip r:embed="rId3"/>
          <a:srcRect t="24719"/>
          <a:stretch/>
        </p:blipFill>
        <p:spPr>
          <a:xfrm>
            <a:off x="866904" y="133048"/>
            <a:ext cx="2363976" cy="1291659"/>
          </a:xfrm>
          <a:prstGeom prst="rect">
            <a:avLst/>
          </a:prstGeom>
        </p:spPr>
      </p:pic>
    </p:spTree>
    <p:extLst>
      <p:ext uri="{BB962C8B-B14F-4D97-AF65-F5344CB8AC3E}">
        <p14:creationId xmlns:p14="http://schemas.microsoft.com/office/powerpoint/2010/main" val="3340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60415" y="248801"/>
            <a:ext cx="10515600" cy="1325563"/>
          </a:xfrm>
        </p:spPr>
        <p:txBody>
          <a:bodyPr>
            <a:normAutofit fontScale="90000"/>
          </a:bodyPr>
          <a:lstStyle/>
          <a:p>
            <a:r>
              <a:rPr lang="fr-FR" dirty="0"/>
              <a:t>Les trois étapes du </a:t>
            </a:r>
            <a:r>
              <a:rPr lang="fr-FR" sz="8000" dirty="0">
                <a:solidFill>
                  <a:srgbClr val="FF0000"/>
                </a:solidFill>
              </a:rPr>
              <a:t>GDC </a:t>
            </a:r>
            <a:br>
              <a:rPr lang="fr-FR" dirty="0"/>
            </a:br>
            <a:endParaRPr lang="fr-FR" dirty="0"/>
          </a:p>
        </p:txBody>
      </p:sp>
      <p:sp>
        <p:nvSpPr>
          <p:cNvPr id="4" name="ZoneTexte 3"/>
          <p:cNvSpPr txBox="1"/>
          <p:nvPr/>
        </p:nvSpPr>
        <p:spPr>
          <a:xfrm>
            <a:off x="1610868" y="4734045"/>
            <a:ext cx="3849547" cy="1200329"/>
          </a:xfrm>
          <a:prstGeom prst="rect">
            <a:avLst/>
          </a:prstGeom>
          <a:noFill/>
        </p:spPr>
        <p:txBody>
          <a:bodyPr wrap="square" rtlCol="0">
            <a:spAutoFit/>
          </a:bodyPr>
          <a:lstStyle/>
          <a:p>
            <a:r>
              <a:rPr lang="fr-FR" dirty="0"/>
              <a:t>1.Temps de partage</a:t>
            </a:r>
          </a:p>
          <a:p>
            <a:r>
              <a:rPr lang="fr-FR" dirty="0"/>
              <a:t>authentique.</a:t>
            </a:r>
          </a:p>
          <a:p>
            <a:r>
              <a:rPr lang="fr-FR" b="1" dirty="0">
                <a:solidFill>
                  <a:srgbClr val="FF0000"/>
                </a:solidFill>
              </a:rPr>
              <a:t>Transformation</a:t>
            </a:r>
          </a:p>
          <a:p>
            <a:r>
              <a:rPr lang="fr-FR" b="1" dirty="0">
                <a:solidFill>
                  <a:srgbClr val="FF0000"/>
                </a:solidFill>
              </a:rPr>
              <a:t>par la relation.</a:t>
            </a:r>
          </a:p>
        </p:txBody>
      </p:sp>
      <p:sp>
        <p:nvSpPr>
          <p:cNvPr id="5" name="ZoneTexte 4"/>
          <p:cNvSpPr txBox="1"/>
          <p:nvPr/>
        </p:nvSpPr>
        <p:spPr>
          <a:xfrm>
            <a:off x="4467828" y="1818813"/>
            <a:ext cx="3900668" cy="1754326"/>
          </a:xfrm>
          <a:prstGeom prst="rect">
            <a:avLst/>
          </a:prstGeom>
          <a:noFill/>
        </p:spPr>
        <p:txBody>
          <a:bodyPr wrap="square" rtlCol="0">
            <a:spAutoFit/>
          </a:bodyPr>
          <a:lstStyle/>
          <a:p>
            <a:r>
              <a:rPr lang="fr-FR" dirty="0"/>
              <a:t>2. Prier l’un pour</a:t>
            </a:r>
          </a:p>
          <a:p>
            <a:r>
              <a:rPr lang="fr-FR" dirty="0"/>
              <a:t>l’autre, et pour deux ou</a:t>
            </a:r>
          </a:p>
          <a:p>
            <a:r>
              <a:rPr lang="fr-FR" dirty="0"/>
              <a:t>trois autres personnes.</a:t>
            </a:r>
          </a:p>
          <a:p>
            <a:r>
              <a:rPr lang="fr-FR" b="1" dirty="0">
                <a:solidFill>
                  <a:srgbClr val="FF0000"/>
                </a:solidFill>
              </a:rPr>
              <a:t>Transformation</a:t>
            </a:r>
          </a:p>
          <a:p>
            <a:r>
              <a:rPr lang="fr-FR" b="1" dirty="0">
                <a:solidFill>
                  <a:srgbClr val="FF0000"/>
                </a:solidFill>
              </a:rPr>
              <a:t>dans le dialogue</a:t>
            </a:r>
          </a:p>
          <a:p>
            <a:r>
              <a:rPr lang="fr-FR" b="1" dirty="0">
                <a:solidFill>
                  <a:srgbClr val="FF0000"/>
                </a:solidFill>
              </a:rPr>
              <a:t>avec Dieu.</a:t>
            </a:r>
          </a:p>
        </p:txBody>
      </p:sp>
      <p:sp>
        <p:nvSpPr>
          <p:cNvPr id="6" name="ZoneTexte 5"/>
          <p:cNvSpPr txBox="1"/>
          <p:nvPr/>
        </p:nvSpPr>
        <p:spPr>
          <a:xfrm>
            <a:off x="7720313" y="4363646"/>
            <a:ext cx="2673752" cy="1200329"/>
          </a:xfrm>
          <a:prstGeom prst="rect">
            <a:avLst/>
          </a:prstGeom>
          <a:noFill/>
        </p:spPr>
        <p:txBody>
          <a:bodyPr wrap="square" rtlCol="0">
            <a:spAutoFit/>
          </a:bodyPr>
          <a:lstStyle/>
          <a:p>
            <a:r>
              <a:rPr lang="fr-FR" dirty="0"/>
              <a:t>3. Lecture quotidienne</a:t>
            </a:r>
          </a:p>
          <a:p>
            <a:r>
              <a:rPr lang="fr-FR" dirty="0"/>
              <a:t>de la Bible.</a:t>
            </a:r>
          </a:p>
          <a:p>
            <a:r>
              <a:rPr lang="fr-FR" b="1" dirty="0">
                <a:solidFill>
                  <a:srgbClr val="FF0000"/>
                </a:solidFill>
              </a:rPr>
              <a:t>Transformation par</a:t>
            </a:r>
          </a:p>
          <a:p>
            <a:r>
              <a:rPr lang="fr-FR" b="1" dirty="0">
                <a:solidFill>
                  <a:srgbClr val="FF0000"/>
                </a:solidFill>
              </a:rPr>
              <a:t>la Parole.</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593" y="3701264"/>
            <a:ext cx="2945644" cy="2997171"/>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065" y="4475116"/>
            <a:ext cx="1145894" cy="763479"/>
          </a:xfrm>
          <a:prstGeom prst="rect">
            <a:avLst/>
          </a:prstGeom>
          <a:effectLst>
            <a:softEdge rad="31750"/>
          </a:effectLst>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813" y="4963810"/>
            <a:ext cx="1139781" cy="760804"/>
          </a:xfrm>
          <a:prstGeom prst="rect">
            <a:avLst/>
          </a:prstGeom>
          <a:effectLst>
            <a:softEdge rad="31750"/>
          </a:effectLst>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5641" y="2086111"/>
            <a:ext cx="771485" cy="1126255"/>
          </a:xfrm>
          <a:prstGeom prst="rect">
            <a:avLst/>
          </a:prstGeom>
          <a:effectLst>
            <a:softEdge rad="31750"/>
          </a:effectLst>
        </p:spPr>
      </p:pic>
      <p:pic>
        <p:nvPicPr>
          <p:cNvPr id="11" name="Image 10"/>
          <p:cNvPicPr>
            <a:picLocks noChangeAspect="1"/>
          </p:cNvPicPr>
          <p:nvPr/>
        </p:nvPicPr>
        <p:blipFill rotWithShape="1">
          <a:blip r:embed="rId6"/>
          <a:srcRect t="24719"/>
          <a:stretch/>
        </p:blipFill>
        <p:spPr>
          <a:xfrm>
            <a:off x="349813" y="240705"/>
            <a:ext cx="2888232" cy="1578108"/>
          </a:xfrm>
          <a:prstGeom prst="rect">
            <a:avLst/>
          </a:prstGeom>
        </p:spPr>
      </p:pic>
      <p:pic>
        <p:nvPicPr>
          <p:cNvPr id="12" name="Image 11"/>
          <p:cNvPicPr>
            <a:picLocks noChangeAspect="1"/>
          </p:cNvPicPr>
          <p:nvPr/>
        </p:nvPicPr>
        <p:blipFill rotWithShape="1">
          <a:blip r:embed="rId7">
            <a:extLst>
              <a:ext uri="{28A0092B-C50C-407E-A947-70E740481C1C}">
                <a14:useLocalDpi xmlns:a14="http://schemas.microsoft.com/office/drawing/2010/main" val="0"/>
              </a:ext>
            </a:extLst>
          </a:blip>
          <a:srcRect b="50673"/>
          <a:stretch/>
        </p:blipFill>
        <p:spPr>
          <a:xfrm>
            <a:off x="9057189" y="1502073"/>
            <a:ext cx="2564384" cy="1015111"/>
          </a:xfrm>
          <a:prstGeom prst="rect">
            <a:avLst/>
          </a:prstGeom>
        </p:spPr>
      </p:pic>
      <p:sp>
        <p:nvSpPr>
          <p:cNvPr id="13" name="ZoneTexte 12"/>
          <p:cNvSpPr txBox="1"/>
          <p:nvPr/>
        </p:nvSpPr>
        <p:spPr>
          <a:xfrm>
            <a:off x="9275513" y="2566786"/>
            <a:ext cx="2127735" cy="369332"/>
          </a:xfrm>
          <a:prstGeom prst="rect">
            <a:avLst/>
          </a:prstGeom>
          <a:noFill/>
        </p:spPr>
        <p:txBody>
          <a:bodyPr wrap="square" rtlCol="0">
            <a:spAutoFit/>
          </a:bodyPr>
          <a:lstStyle/>
          <a:p>
            <a:r>
              <a:rPr lang="fr-FR" dirty="0"/>
              <a:t>1 heure par semaine</a:t>
            </a:r>
          </a:p>
        </p:txBody>
      </p:sp>
    </p:spTree>
    <p:extLst>
      <p:ext uri="{BB962C8B-B14F-4D97-AF65-F5344CB8AC3E}">
        <p14:creationId xmlns:p14="http://schemas.microsoft.com/office/powerpoint/2010/main" val="12910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25368" y="623457"/>
            <a:ext cx="10515600" cy="1325563"/>
          </a:xfrm>
        </p:spPr>
        <p:txBody>
          <a:bodyPr>
            <a:noAutofit/>
          </a:bodyPr>
          <a:lstStyle/>
          <a:p>
            <a:r>
              <a:rPr lang="fr-FR" sz="3200" dirty="0"/>
              <a:t>1. Temps de partage </a:t>
            </a:r>
            <a:r>
              <a:rPr lang="fr-FR" sz="6600" dirty="0">
                <a:solidFill>
                  <a:srgbClr val="FF0000"/>
                </a:solidFill>
              </a:rPr>
              <a:t>authentique</a:t>
            </a:r>
            <a:br>
              <a:rPr lang="fr-FR" sz="3200" dirty="0"/>
            </a:br>
            <a:endParaRPr lang="fr-FR" sz="32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036" y="2356080"/>
            <a:ext cx="3703298" cy="2471952"/>
          </a:xfrm>
          <a:prstGeom prst="rect">
            <a:avLst/>
          </a:prstGeom>
          <a:effectLst>
            <a:softEdge rad="31750"/>
          </a:effectLst>
        </p:spPr>
      </p:pic>
      <p:sp>
        <p:nvSpPr>
          <p:cNvPr id="5" name="Rectangle 4"/>
          <p:cNvSpPr/>
          <p:nvPr/>
        </p:nvSpPr>
        <p:spPr>
          <a:xfrm>
            <a:off x="4783836" y="2253820"/>
            <a:ext cx="7135368" cy="4154984"/>
          </a:xfrm>
          <a:prstGeom prst="rect">
            <a:avLst/>
          </a:prstGeom>
        </p:spPr>
        <p:txBody>
          <a:bodyPr wrap="square">
            <a:spAutoFit/>
          </a:bodyPr>
          <a:lstStyle/>
          <a:p>
            <a:r>
              <a:rPr lang="fr-FR" sz="2400" b="0" i="0" u="none" strike="noStrike" baseline="0" dirty="0">
                <a:solidFill>
                  <a:srgbClr val="000000"/>
                </a:solidFill>
                <a:latin typeface="BerlinSansFB-Reg"/>
              </a:rPr>
              <a:t>Exemple de questions</a:t>
            </a:r>
            <a:r>
              <a:rPr lang="fr-FR" sz="2400" b="0" i="0" u="none" strike="noStrike" dirty="0">
                <a:solidFill>
                  <a:srgbClr val="000000"/>
                </a:solidFill>
                <a:latin typeface="BerlinSansFB-Reg"/>
              </a:rPr>
              <a:t> </a:t>
            </a:r>
            <a:r>
              <a:rPr lang="fr-FR" sz="2400" b="0" i="0" u="none" strike="noStrike" baseline="0" dirty="0">
                <a:solidFill>
                  <a:srgbClr val="000000"/>
                </a:solidFill>
                <a:latin typeface="BerlinSansFB-Reg"/>
              </a:rPr>
              <a:t>d’authenticité</a:t>
            </a:r>
          </a:p>
          <a:p>
            <a:endParaRPr lang="fr-FR" sz="2400" b="0" i="0" u="none" strike="noStrike" baseline="0" dirty="0">
              <a:solidFill>
                <a:srgbClr val="000000"/>
              </a:solidFill>
              <a:latin typeface="BerlinSansFB-Reg"/>
            </a:endParaRPr>
          </a:p>
          <a:p>
            <a:pPr>
              <a:lnSpc>
                <a:spcPct val="150000"/>
              </a:lnSpc>
            </a:pPr>
            <a:r>
              <a:rPr lang="fr-FR" b="0" i="0" u="none" strike="noStrike" baseline="0" dirty="0">
                <a:solidFill>
                  <a:srgbClr val="000000"/>
                </a:solidFill>
                <a:latin typeface="MaiandraGD-Regular"/>
              </a:rPr>
              <a:t>1.</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Comment Dieu s’est-il </a:t>
            </a:r>
            <a:r>
              <a:rPr lang="fr-FR" b="0" i="0" u="none" strike="noStrike" baseline="0" dirty="0">
                <a:solidFill>
                  <a:srgbClr val="DA0000"/>
                </a:solidFill>
                <a:latin typeface="MaiandraGD-Regular"/>
              </a:rPr>
              <a:t>manifesté </a:t>
            </a:r>
            <a:r>
              <a:rPr lang="fr-FR" b="0" i="0" u="none" strike="noStrike" baseline="0" dirty="0">
                <a:solidFill>
                  <a:srgbClr val="000000"/>
                </a:solidFill>
                <a:latin typeface="MaiandraGD-Regular"/>
              </a:rPr>
              <a:t>dans</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ta vie cette semaine ?</a:t>
            </a:r>
          </a:p>
          <a:p>
            <a:pPr>
              <a:lnSpc>
                <a:spcPct val="150000"/>
              </a:lnSpc>
            </a:pPr>
            <a:r>
              <a:rPr lang="fr-FR" b="0" i="0" u="none" strike="noStrike" baseline="0" dirty="0">
                <a:solidFill>
                  <a:srgbClr val="000000"/>
                </a:solidFill>
                <a:latin typeface="MaiandraGD-Regular"/>
              </a:rPr>
              <a:t>2.</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Qu’est-il en train de </a:t>
            </a:r>
            <a:r>
              <a:rPr lang="fr-FR" b="0" i="0" u="none" strike="noStrike" baseline="0" dirty="0">
                <a:solidFill>
                  <a:srgbClr val="DA0000"/>
                </a:solidFill>
                <a:latin typeface="MaiandraGD-Regular"/>
              </a:rPr>
              <a:t>t’enseigner </a:t>
            </a:r>
            <a:r>
              <a:rPr lang="fr-FR" b="0" i="0" u="none" strike="noStrike" baseline="0" dirty="0">
                <a:solidFill>
                  <a:srgbClr val="000000"/>
                </a:solidFill>
                <a:latin typeface="MaiandraGD-Regular"/>
              </a:rPr>
              <a:t>?</a:t>
            </a:r>
          </a:p>
          <a:p>
            <a:pPr>
              <a:lnSpc>
                <a:spcPct val="150000"/>
              </a:lnSpc>
            </a:pPr>
            <a:r>
              <a:rPr lang="fr-FR" b="0" i="0" u="none" strike="noStrike" baseline="0" dirty="0">
                <a:solidFill>
                  <a:srgbClr val="000000"/>
                </a:solidFill>
                <a:latin typeface="MaiandraGD-Regular"/>
              </a:rPr>
              <a:t>3.</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Comment réponds-tu à son encouragement</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 Que voudrais-tu </a:t>
            </a:r>
            <a:r>
              <a:rPr lang="fr-FR" b="0" i="0" u="none" strike="noStrike" baseline="0" dirty="0">
                <a:solidFill>
                  <a:srgbClr val="DA0000"/>
                </a:solidFill>
                <a:latin typeface="MaiandraGD-Regular"/>
              </a:rPr>
              <a:t>changer </a:t>
            </a:r>
            <a:r>
              <a:rPr lang="fr-FR" b="0" i="0" u="none" strike="noStrike" baseline="0" dirty="0">
                <a:solidFill>
                  <a:srgbClr val="000000"/>
                </a:solidFill>
                <a:latin typeface="MaiandraGD-Regular"/>
              </a:rPr>
              <a:t>?</a:t>
            </a:r>
          </a:p>
          <a:p>
            <a:pPr>
              <a:lnSpc>
                <a:spcPct val="150000"/>
              </a:lnSpc>
            </a:pPr>
            <a:r>
              <a:rPr lang="fr-FR" b="0" i="0" u="none" strike="noStrike" baseline="0" dirty="0">
                <a:solidFill>
                  <a:srgbClr val="000000"/>
                </a:solidFill>
                <a:latin typeface="MaiandraGD-Regular"/>
              </a:rPr>
              <a:t>4.</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Y </a:t>
            </a:r>
            <a:r>
              <a:rPr lang="fr-FR" b="0" i="0" u="none" strike="noStrike" baseline="0" dirty="0" err="1">
                <a:solidFill>
                  <a:srgbClr val="000000"/>
                </a:solidFill>
                <a:latin typeface="MaiandraGD-Regular"/>
              </a:rPr>
              <a:t>a-t-il</a:t>
            </a:r>
            <a:r>
              <a:rPr lang="fr-FR" b="0" i="0" u="none" strike="noStrike" baseline="0" dirty="0">
                <a:solidFill>
                  <a:srgbClr val="000000"/>
                </a:solidFill>
                <a:latin typeface="MaiandraGD-Regular"/>
              </a:rPr>
              <a:t> un </a:t>
            </a:r>
            <a:r>
              <a:rPr lang="fr-FR" b="0" i="0" u="none" strike="noStrike" baseline="0" dirty="0">
                <a:solidFill>
                  <a:srgbClr val="DA0000"/>
                </a:solidFill>
                <a:latin typeface="MaiandraGD-Regular"/>
              </a:rPr>
              <a:t>obstacle </a:t>
            </a:r>
            <a:r>
              <a:rPr lang="fr-FR" b="0" i="0" u="none" strike="noStrike" baseline="0" dirty="0">
                <a:solidFill>
                  <a:srgbClr val="000000"/>
                </a:solidFill>
                <a:latin typeface="MaiandraGD-Regular"/>
              </a:rPr>
              <a:t>dans ta progression</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spirituelle ? Veux-tu en</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parler ?</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Veux-tu que l’on prie pour cela ?</a:t>
            </a:r>
          </a:p>
          <a:p>
            <a:pPr>
              <a:lnSpc>
                <a:spcPct val="150000"/>
              </a:lnSpc>
            </a:pPr>
            <a:r>
              <a:rPr lang="fr-FR" b="0" i="0" u="none" strike="noStrike" baseline="0" dirty="0">
                <a:solidFill>
                  <a:srgbClr val="000000"/>
                </a:solidFill>
                <a:latin typeface="MaiandraGD-Regular"/>
              </a:rPr>
              <a:t>5.</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Pour qui veux-tu </a:t>
            </a:r>
            <a:r>
              <a:rPr lang="fr-FR" b="0" i="0" u="none" strike="noStrike" baseline="0" dirty="0">
                <a:solidFill>
                  <a:srgbClr val="DA0000"/>
                </a:solidFill>
                <a:latin typeface="MaiandraGD-Regular"/>
              </a:rPr>
              <a:t>prier </a:t>
            </a:r>
            <a:r>
              <a:rPr lang="fr-FR" b="0" i="0" u="none" strike="noStrike" baseline="0" dirty="0">
                <a:solidFill>
                  <a:srgbClr val="000000"/>
                </a:solidFill>
                <a:latin typeface="MaiandraGD-Regular"/>
              </a:rPr>
              <a:t>?</a:t>
            </a:r>
          </a:p>
          <a:p>
            <a:pPr>
              <a:lnSpc>
                <a:spcPct val="150000"/>
              </a:lnSpc>
            </a:pPr>
            <a:r>
              <a:rPr lang="fr-FR" b="0" i="0" u="none" strike="noStrike" baseline="0" dirty="0">
                <a:solidFill>
                  <a:srgbClr val="000000"/>
                </a:solidFill>
                <a:latin typeface="MaiandraGD-Regular"/>
              </a:rPr>
              <a:t>6.</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Qu’as-tu pensé de ce que tu as lu</a:t>
            </a:r>
            <a:r>
              <a:rPr lang="fr-FR" b="0" i="0" u="none" strike="noStrike" dirty="0">
                <a:solidFill>
                  <a:srgbClr val="000000"/>
                </a:solidFill>
                <a:latin typeface="MaiandraGD-Regular"/>
              </a:rPr>
              <a:t> </a:t>
            </a:r>
            <a:r>
              <a:rPr lang="fr-FR" b="0" i="0" u="none" strike="noStrike" baseline="0" dirty="0">
                <a:solidFill>
                  <a:srgbClr val="000000"/>
                </a:solidFill>
                <a:latin typeface="MaiandraGD-Regular"/>
              </a:rPr>
              <a:t>cette semaine ?</a:t>
            </a:r>
          </a:p>
        </p:txBody>
      </p:sp>
      <p:pic>
        <p:nvPicPr>
          <p:cNvPr id="6" name="Image 5"/>
          <p:cNvPicPr>
            <a:picLocks noChangeAspect="1"/>
          </p:cNvPicPr>
          <p:nvPr/>
        </p:nvPicPr>
        <p:blipFill rotWithShape="1">
          <a:blip r:embed="rId3"/>
          <a:srcRect t="24719"/>
          <a:stretch/>
        </p:blipFill>
        <p:spPr>
          <a:xfrm>
            <a:off x="130357" y="497185"/>
            <a:ext cx="2888232" cy="1578108"/>
          </a:xfrm>
          <a:prstGeom prst="rect">
            <a:avLst/>
          </a:prstGeom>
        </p:spPr>
      </p:pic>
      <p:sp>
        <p:nvSpPr>
          <p:cNvPr id="7" name="ZoneTexte 6"/>
          <p:cNvSpPr txBox="1"/>
          <p:nvPr/>
        </p:nvSpPr>
        <p:spPr>
          <a:xfrm>
            <a:off x="476293" y="5096998"/>
            <a:ext cx="3986784" cy="1508105"/>
          </a:xfrm>
          <a:prstGeom prst="rect">
            <a:avLst/>
          </a:prstGeom>
          <a:solidFill>
            <a:schemeClr val="accent1">
              <a:lumMod val="20000"/>
              <a:lumOff val="80000"/>
            </a:schemeClr>
          </a:solidFill>
        </p:spPr>
        <p:txBody>
          <a:bodyPr wrap="square" rtlCol="0">
            <a:spAutoFit/>
          </a:bodyPr>
          <a:lstStyle/>
          <a:p>
            <a:pPr algn="just"/>
            <a:r>
              <a:rPr lang="fr-FR" sz="1100" dirty="0"/>
              <a:t>Les questions tournent autour de 3 axes : </a:t>
            </a:r>
            <a:r>
              <a:rPr lang="fr-FR" sz="1200" b="1" dirty="0">
                <a:solidFill>
                  <a:srgbClr val="FF0000"/>
                </a:solidFill>
              </a:rPr>
              <a:t>ma relation à Dieu, aux autres, et à moi-même.</a:t>
            </a:r>
            <a:endParaRPr lang="fr-FR" sz="1100" b="1" dirty="0">
              <a:solidFill>
                <a:srgbClr val="FF0000"/>
              </a:solidFill>
            </a:endParaRPr>
          </a:p>
          <a:p>
            <a:pPr algn="just"/>
            <a:r>
              <a:rPr lang="fr-FR" sz="1100" dirty="0"/>
              <a:t>Elles ne sont pas là pour condamner ou juger, mais pour se positionner, évoquer les luttes ou les souffrances, prendre conscience des victoires et du chemin parcouru, voir l’action de Dieu dans sa vie, imaginer cette action dans la vie des autres.</a:t>
            </a:r>
          </a:p>
          <a:p>
            <a:pPr algn="just"/>
            <a:r>
              <a:rPr lang="fr-FR" sz="1100" dirty="0"/>
              <a:t>Ces questions sont un excellent moyen pour apprendre le </a:t>
            </a:r>
            <a:r>
              <a:rPr lang="fr-FR" sz="1200" b="1" dirty="0">
                <a:solidFill>
                  <a:srgbClr val="FF0000"/>
                </a:solidFill>
              </a:rPr>
              <a:t>« lâcher prise »</a:t>
            </a:r>
            <a:r>
              <a:rPr lang="fr-FR" sz="1100" dirty="0"/>
              <a:t>.</a:t>
            </a:r>
          </a:p>
        </p:txBody>
      </p:sp>
    </p:spTree>
    <p:extLst>
      <p:ext uri="{BB962C8B-B14F-4D97-AF65-F5344CB8AC3E}">
        <p14:creationId xmlns:p14="http://schemas.microsoft.com/office/powerpoint/2010/main" val="377446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52472" y="718693"/>
            <a:ext cx="11756136" cy="1325563"/>
          </a:xfrm>
        </p:spPr>
        <p:txBody>
          <a:bodyPr>
            <a:normAutofit fontScale="90000"/>
          </a:bodyPr>
          <a:lstStyle/>
          <a:p>
            <a:r>
              <a:rPr lang="fr-FR" sz="3200" dirty="0"/>
              <a:t>2. </a:t>
            </a:r>
            <a:r>
              <a:rPr lang="fr-FR" sz="7300" dirty="0">
                <a:solidFill>
                  <a:srgbClr val="FF0000"/>
                </a:solidFill>
              </a:rPr>
              <a:t>Prier</a:t>
            </a:r>
            <a:r>
              <a:rPr lang="fr-FR" sz="3200" dirty="0"/>
              <a:t> l’un pour l’autre, et pour trois autres personnes.</a:t>
            </a:r>
            <a:br>
              <a:rPr lang="fr-FR" sz="3200" dirty="0"/>
            </a:br>
            <a:endParaRPr lang="fr-FR" sz="32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1260" y="2837981"/>
            <a:ext cx="1547428" cy="2259016"/>
          </a:xfrm>
          <a:prstGeom prst="rect">
            <a:avLst/>
          </a:prstGeom>
          <a:effectLst>
            <a:softEdge rad="31750"/>
          </a:effectLst>
        </p:spPr>
      </p:pic>
      <p:pic>
        <p:nvPicPr>
          <p:cNvPr id="5" name="Image 4"/>
          <p:cNvPicPr>
            <a:picLocks noChangeAspect="1"/>
          </p:cNvPicPr>
          <p:nvPr/>
        </p:nvPicPr>
        <p:blipFill rotWithShape="1">
          <a:blip r:embed="rId3"/>
          <a:srcRect t="24719"/>
          <a:stretch/>
        </p:blipFill>
        <p:spPr>
          <a:xfrm>
            <a:off x="309118" y="718693"/>
            <a:ext cx="1835456" cy="1002879"/>
          </a:xfrm>
          <a:prstGeom prst="rect">
            <a:avLst/>
          </a:prstGeom>
        </p:spPr>
      </p:pic>
      <p:sp>
        <p:nvSpPr>
          <p:cNvPr id="6" name="ZoneTexte 5"/>
          <p:cNvSpPr txBox="1"/>
          <p:nvPr/>
        </p:nvSpPr>
        <p:spPr>
          <a:xfrm>
            <a:off x="4669536" y="2537215"/>
            <a:ext cx="6010656" cy="3220562"/>
          </a:xfrm>
          <a:prstGeom prst="rect">
            <a:avLst/>
          </a:prstGeom>
          <a:noFill/>
        </p:spPr>
        <p:txBody>
          <a:bodyPr wrap="square" rtlCol="0">
            <a:spAutoFit/>
          </a:bodyPr>
          <a:lstStyle/>
          <a:p>
            <a:pPr marL="342900" indent="-342900">
              <a:lnSpc>
                <a:spcPct val="300000"/>
              </a:lnSpc>
              <a:buAutoNum type="arabicPeriod"/>
            </a:pPr>
            <a:r>
              <a:rPr lang="fr-FR" sz="2400" dirty="0"/>
              <a:t>___________________________________</a:t>
            </a:r>
          </a:p>
          <a:p>
            <a:pPr marL="342900" indent="-342900">
              <a:lnSpc>
                <a:spcPct val="300000"/>
              </a:lnSpc>
              <a:buAutoNum type="arabicPeriod"/>
            </a:pPr>
            <a:r>
              <a:rPr lang="fr-FR" sz="2400" dirty="0"/>
              <a:t>___________________________________</a:t>
            </a:r>
          </a:p>
          <a:p>
            <a:pPr marL="342900" indent="-342900">
              <a:lnSpc>
                <a:spcPct val="300000"/>
              </a:lnSpc>
              <a:buAutoNum type="arabicPeriod"/>
            </a:pPr>
            <a:r>
              <a:rPr lang="fr-FR" sz="2400" dirty="0"/>
              <a:t>___________________________________</a:t>
            </a:r>
          </a:p>
        </p:txBody>
      </p:sp>
      <p:sp>
        <p:nvSpPr>
          <p:cNvPr id="7" name="ZoneTexte 6"/>
          <p:cNvSpPr txBox="1"/>
          <p:nvPr/>
        </p:nvSpPr>
        <p:spPr>
          <a:xfrm>
            <a:off x="537253" y="5221308"/>
            <a:ext cx="3986784" cy="1338828"/>
          </a:xfrm>
          <a:prstGeom prst="rect">
            <a:avLst/>
          </a:prstGeom>
          <a:solidFill>
            <a:schemeClr val="accent1">
              <a:lumMod val="20000"/>
              <a:lumOff val="80000"/>
            </a:schemeClr>
          </a:solidFill>
        </p:spPr>
        <p:txBody>
          <a:bodyPr wrap="square" rtlCol="0">
            <a:spAutoFit/>
          </a:bodyPr>
          <a:lstStyle/>
          <a:p>
            <a:pPr algn="just"/>
            <a:r>
              <a:rPr lang="fr-FR" sz="1100" dirty="0"/>
              <a:t>«Priez les uns pour les autres». Il est très encourageant d’entendre une personne prier pour soi. Mais le GDC est également </a:t>
            </a:r>
            <a:r>
              <a:rPr lang="fr-FR" sz="1200" b="1" dirty="0">
                <a:solidFill>
                  <a:srgbClr val="FF0000"/>
                </a:solidFill>
              </a:rPr>
              <a:t>ouvert aux autres</a:t>
            </a:r>
            <a:r>
              <a:rPr lang="fr-FR" sz="1100" dirty="0"/>
              <a:t>. Chaque rencontre se termine par un moment de prière pour trois personnes autour de moi qui ont besoin de la présence de Dieu. Ainsi, la prière change mon regard sur eux, me rend plus disponible, et fait de moi </a:t>
            </a:r>
            <a:r>
              <a:rPr lang="fr-FR" sz="1200" b="1" dirty="0">
                <a:solidFill>
                  <a:srgbClr val="FF0000"/>
                </a:solidFill>
              </a:rPr>
              <a:t>un témoin de Jésus pour eux</a:t>
            </a:r>
            <a:r>
              <a:rPr lang="fr-FR" sz="1100" dirty="0"/>
              <a:t>.</a:t>
            </a:r>
          </a:p>
        </p:txBody>
      </p:sp>
    </p:spTree>
    <p:extLst>
      <p:ext uri="{BB962C8B-B14F-4D97-AF65-F5344CB8AC3E}">
        <p14:creationId xmlns:p14="http://schemas.microsoft.com/office/powerpoint/2010/main" val="32719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69336" y="572389"/>
            <a:ext cx="10515600" cy="1325563"/>
          </a:xfrm>
        </p:spPr>
        <p:txBody>
          <a:bodyPr>
            <a:normAutofit fontScale="90000"/>
          </a:bodyPr>
          <a:lstStyle/>
          <a:p>
            <a:r>
              <a:rPr lang="fr-FR" dirty="0"/>
              <a:t>3. Lecture quotidienne de la </a:t>
            </a:r>
            <a:r>
              <a:rPr lang="fr-FR" sz="12800" dirty="0">
                <a:solidFill>
                  <a:srgbClr val="FF0000"/>
                </a:solidFill>
              </a:rPr>
              <a:t>Bible</a:t>
            </a:r>
            <a:br>
              <a:rPr lang="fr-FR" dirty="0"/>
            </a:b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9010" y="2534497"/>
            <a:ext cx="3293211" cy="2194180"/>
          </a:xfrm>
          <a:prstGeom prst="rect">
            <a:avLst/>
          </a:prstGeom>
          <a:effectLst>
            <a:softEdge rad="31750"/>
          </a:effectLst>
        </p:spPr>
      </p:pic>
      <p:pic>
        <p:nvPicPr>
          <p:cNvPr id="5" name="Image 4"/>
          <p:cNvPicPr>
            <a:picLocks noChangeAspect="1"/>
          </p:cNvPicPr>
          <p:nvPr/>
        </p:nvPicPr>
        <p:blipFill rotWithShape="1">
          <a:blip r:embed="rId3"/>
          <a:srcRect t="24719"/>
          <a:stretch/>
        </p:blipFill>
        <p:spPr>
          <a:xfrm>
            <a:off x="309117" y="475489"/>
            <a:ext cx="2280567" cy="1246084"/>
          </a:xfrm>
          <a:prstGeom prst="rect">
            <a:avLst/>
          </a:prstGeom>
        </p:spPr>
      </p:pic>
      <p:sp>
        <p:nvSpPr>
          <p:cNvPr id="6" name="ZoneTexte 5"/>
          <p:cNvSpPr txBox="1"/>
          <p:nvPr/>
        </p:nvSpPr>
        <p:spPr>
          <a:xfrm>
            <a:off x="5486400" y="1721573"/>
            <a:ext cx="5864352" cy="4524315"/>
          </a:xfrm>
          <a:prstGeom prst="rect">
            <a:avLst/>
          </a:prstGeom>
          <a:noFill/>
        </p:spPr>
        <p:txBody>
          <a:bodyPr wrap="square" rtlCol="0">
            <a:spAutoFit/>
          </a:bodyPr>
          <a:lstStyle/>
          <a:p>
            <a:r>
              <a:rPr lang="fr-FR" sz="5400" dirty="0"/>
              <a:t>Lecture</a:t>
            </a:r>
          </a:p>
          <a:p>
            <a:endParaRPr lang="fr-FR" dirty="0"/>
          </a:p>
          <a:p>
            <a:pPr>
              <a:lnSpc>
                <a:spcPct val="150000"/>
              </a:lnSpc>
            </a:pPr>
            <a:r>
              <a:rPr lang="fr-FR" dirty="0"/>
              <a:t>Semaine 1 _______________________</a:t>
            </a:r>
          </a:p>
          <a:p>
            <a:pPr>
              <a:lnSpc>
                <a:spcPct val="150000"/>
              </a:lnSpc>
            </a:pPr>
            <a:r>
              <a:rPr lang="fr-FR" dirty="0"/>
              <a:t>Semaine 2 _______________________</a:t>
            </a:r>
          </a:p>
          <a:p>
            <a:pPr>
              <a:lnSpc>
                <a:spcPct val="150000"/>
              </a:lnSpc>
            </a:pPr>
            <a:r>
              <a:rPr lang="fr-FR" dirty="0"/>
              <a:t>Semaine 3 _______________________</a:t>
            </a:r>
          </a:p>
          <a:p>
            <a:pPr>
              <a:lnSpc>
                <a:spcPct val="150000"/>
              </a:lnSpc>
            </a:pPr>
            <a:r>
              <a:rPr lang="fr-FR" dirty="0"/>
              <a:t>Semaine 4 _______________________</a:t>
            </a:r>
          </a:p>
          <a:p>
            <a:pPr>
              <a:lnSpc>
                <a:spcPct val="150000"/>
              </a:lnSpc>
            </a:pPr>
            <a:r>
              <a:rPr lang="fr-FR" dirty="0"/>
              <a:t>Semaine 5 _______________________</a:t>
            </a:r>
          </a:p>
          <a:p>
            <a:pPr>
              <a:lnSpc>
                <a:spcPct val="150000"/>
              </a:lnSpc>
            </a:pPr>
            <a:r>
              <a:rPr lang="fr-FR" dirty="0"/>
              <a:t>Semaine 6 _______________________</a:t>
            </a:r>
          </a:p>
          <a:p>
            <a:pPr>
              <a:lnSpc>
                <a:spcPct val="150000"/>
              </a:lnSpc>
            </a:pPr>
            <a:r>
              <a:rPr lang="fr-FR" dirty="0"/>
              <a:t>Semaine 7 _______________________</a:t>
            </a:r>
          </a:p>
          <a:p>
            <a:pPr>
              <a:lnSpc>
                <a:spcPct val="150000"/>
              </a:lnSpc>
            </a:pPr>
            <a:r>
              <a:rPr lang="fr-FR" dirty="0"/>
              <a:t>Etc…</a:t>
            </a:r>
          </a:p>
        </p:txBody>
      </p:sp>
      <p:sp>
        <p:nvSpPr>
          <p:cNvPr id="7" name="ZoneTexte 6"/>
          <p:cNvSpPr txBox="1"/>
          <p:nvPr/>
        </p:nvSpPr>
        <p:spPr>
          <a:xfrm>
            <a:off x="795647" y="4968615"/>
            <a:ext cx="3986784" cy="1492716"/>
          </a:xfrm>
          <a:prstGeom prst="rect">
            <a:avLst/>
          </a:prstGeom>
          <a:solidFill>
            <a:schemeClr val="accent1">
              <a:lumMod val="20000"/>
              <a:lumOff val="80000"/>
            </a:schemeClr>
          </a:solidFill>
        </p:spPr>
        <p:txBody>
          <a:bodyPr wrap="square" rtlCol="0">
            <a:spAutoFit/>
          </a:bodyPr>
          <a:lstStyle/>
          <a:p>
            <a:pPr algn="just"/>
            <a:r>
              <a:rPr lang="fr-FR" sz="1100" dirty="0"/>
              <a:t>Nous avons pris l’habitude d’étudier la Bible, de lire des commentaires ou des livres annexes et cela est important. Mais il est aussi bon d’apprendre à lire la Bible </a:t>
            </a:r>
            <a:r>
              <a:rPr lang="fr-FR" sz="1200" b="1" dirty="0">
                <a:solidFill>
                  <a:srgbClr val="FF0000"/>
                </a:solidFill>
              </a:rPr>
              <a:t>en lecture simple</a:t>
            </a:r>
            <a:r>
              <a:rPr lang="fr-FR" sz="1100" dirty="0"/>
              <a:t>, laissant l’Esprit faire le reste. Cela passe par une lecture soutenue et régulière. A chacun d’adapter son rythme. Certains lisent jusqu’à 30 chapitres par semaine ! L’important est de rechercher quel rythme me permet </a:t>
            </a:r>
            <a:r>
              <a:rPr lang="fr-FR" sz="1200" b="1" dirty="0">
                <a:solidFill>
                  <a:srgbClr val="FF0000"/>
                </a:solidFill>
              </a:rPr>
              <a:t>d’être enraciné dans ma relation avec Dieu.</a:t>
            </a:r>
            <a:endParaRPr lang="fr-FR" sz="1100" b="1" dirty="0">
              <a:solidFill>
                <a:srgbClr val="FF0000"/>
              </a:solidFill>
            </a:endParaRPr>
          </a:p>
        </p:txBody>
      </p:sp>
    </p:spTree>
    <p:extLst>
      <p:ext uri="{BB962C8B-B14F-4D97-AF65-F5344CB8AC3E}">
        <p14:creationId xmlns:p14="http://schemas.microsoft.com/office/powerpoint/2010/main" val="34790063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459</Words>
  <Application>Microsoft Office PowerPoint</Application>
  <PresentationFormat>Grand écran</PresentationFormat>
  <Paragraphs>62</Paragraphs>
  <Slides>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BerlinSansFB-Reg</vt:lpstr>
      <vt:lpstr>Calibri</vt:lpstr>
      <vt:lpstr>Calibri Light</vt:lpstr>
      <vt:lpstr>MaiandraGD-Regular</vt:lpstr>
      <vt:lpstr>Thème Office</vt:lpstr>
      <vt:lpstr>Présentation PowerPoint</vt:lpstr>
      <vt:lpstr>Qu’est ce qu’un GDC ? C’est un petit groupe ne dépassant pas trois personnes, dans lequel se vit une communion relationnelle intense entre ces personnes et Dieu. Son but : un vécu authentique de disciples contagieux!</vt:lpstr>
      <vt:lpstr>Pour commencer  -Prier pour que Dieu m’inspire un partenaire spirituel :  « Seigneur, avec qui pourrais-je grandir dans ma foi ?  Avec qui est-ce que je me sens en confiance pour être  authentique et désireux d’aller plus loin avec toi ?    Merci parce que tu me montres la voix, tu m’inspires,  dans le temps qui est le tiens. »</vt:lpstr>
      <vt:lpstr>Les trois étapes du GDC  </vt:lpstr>
      <vt:lpstr>1. Temps de partage authentique </vt:lpstr>
      <vt:lpstr>2. Prier l’un pour l’autre, et pour trois autres personnes. </vt:lpstr>
      <vt:lpstr>3. Lecture quotidienne de la Bible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DELL</dc:creator>
  <cp:lastModifiedBy>Jean-Julien Boucheron</cp:lastModifiedBy>
  <cp:revision>18</cp:revision>
  <dcterms:created xsi:type="dcterms:W3CDTF">2017-05-18T13:29:28Z</dcterms:created>
  <dcterms:modified xsi:type="dcterms:W3CDTF">2017-10-21T12:30:24Z</dcterms:modified>
</cp:coreProperties>
</file>