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ira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ira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ira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ira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ira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ira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ira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ira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ira Sans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Fira Sans"/>
          <a:ea typeface="Fira Sans"/>
          <a:cs typeface="Fir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ira Sans"/>
          <a:ea typeface="Fira Sans"/>
          <a:cs typeface="Fir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Fira Sans"/>
          <a:ea typeface="Fira Sans"/>
          <a:cs typeface="Fira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Fira Sans"/>
          <a:ea typeface="Fira Sans"/>
          <a:cs typeface="Fira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Fira Sans"/>
          <a:ea typeface="Fira Sans"/>
          <a:cs typeface="Fira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Fira Sans"/>
          <a:ea typeface="Fira Sans"/>
          <a:cs typeface="Fira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Fira Sans"/>
          <a:ea typeface="Fira Sans"/>
          <a:cs typeface="Fira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Fira Sans"/>
          <a:ea typeface="Fira Sans"/>
          <a:cs typeface="Fira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Fira Sans"/>
          <a:ea typeface="Fira Sans"/>
          <a:cs typeface="Fira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Fira Sans"/>
          <a:ea typeface="Fira Sans"/>
          <a:cs typeface="Fira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Fira Sans"/>
          <a:ea typeface="Fira Sans"/>
          <a:cs typeface="Fir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Fira Sans"/>
          <a:ea typeface="Fira Sans"/>
          <a:cs typeface="Fir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Fira Sans"/>
          <a:ea typeface="Fira Sans"/>
          <a:cs typeface="Fir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Fira Sans"/>
          <a:ea typeface="Fira Sans"/>
          <a:cs typeface="Fir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Fira Sans"/>
          <a:ea typeface="Fira Sans"/>
          <a:cs typeface="Fir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Fira Sans"/>
          <a:ea typeface="Fira Sans"/>
          <a:cs typeface="Fir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87"/>
  </p:normalViewPr>
  <p:slideViewPr>
    <p:cSldViewPr snapToGrid="0" snapToObjects="1" showGuides="1">
      <p:cViewPr varScale="1">
        <p:scale>
          <a:sx n="50" d="100"/>
          <a:sy n="50" d="100"/>
        </p:scale>
        <p:origin x="1344" y="4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08405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Fira Sans"/>
        <a:ea typeface="Fira Sans"/>
        <a:cs typeface="Fira Sans"/>
        <a:sym typeface="Fira Sans"/>
      </a:defRPr>
    </a:lvl1pPr>
    <a:lvl2pPr indent="228600" defTabSz="457200" latinLnBrk="0">
      <a:lnSpc>
        <a:spcPct val="117999"/>
      </a:lnSpc>
      <a:defRPr sz="2200">
        <a:latin typeface="Fira Sans"/>
        <a:ea typeface="Fira Sans"/>
        <a:cs typeface="Fira Sans"/>
        <a:sym typeface="Fira Sans"/>
      </a:defRPr>
    </a:lvl2pPr>
    <a:lvl3pPr indent="457200" defTabSz="457200" latinLnBrk="0">
      <a:lnSpc>
        <a:spcPct val="117999"/>
      </a:lnSpc>
      <a:defRPr sz="2200">
        <a:latin typeface="Fira Sans"/>
        <a:ea typeface="Fira Sans"/>
        <a:cs typeface="Fira Sans"/>
        <a:sym typeface="Fira Sans"/>
      </a:defRPr>
    </a:lvl3pPr>
    <a:lvl4pPr indent="685800" defTabSz="457200" latinLnBrk="0">
      <a:lnSpc>
        <a:spcPct val="117999"/>
      </a:lnSpc>
      <a:defRPr sz="2200">
        <a:latin typeface="Fira Sans"/>
        <a:ea typeface="Fira Sans"/>
        <a:cs typeface="Fira Sans"/>
        <a:sym typeface="Fira Sans"/>
      </a:defRPr>
    </a:lvl4pPr>
    <a:lvl5pPr indent="914400" defTabSz="457200" latinLnBrk="0">
      <a:lnSpc>
        <a:spcPct val="117999"/>
      </a:lnSpc>
      <a:defRPr sz="2200">
        <a:latin typeface="Fira Sans"/>
        <a:ea typeface="Fira Sans"/>
        <a:cs typeface="Fira Sans"/>
        <a:sym typeface="Fira Sans"/>
      </a:defRPr>
    </a:lvl5pPr>
    <a:lvl6pPr indent="1143000" defTabSz="457200" latinLnBrk="0">
      <a:lnSpc>
        <a:spcPct val="117999"/>
      </a:lnSpc>
      <a:defRPr sz="2200">
        <a:latin typeface="Fira Sans"/>
        <a:ea typeface="Fira Sans"/>
        <a:cs typeface="Fira Sans"/>
        <a:sym typeface="Fira Sans"/>
      </a:defRPr>
    </a:lvl6pPr>
    <a:lvl7pPr indent="1371600" defTabSz="457200" latinLnBrk="0">
      <a:lnSpc>
        <a:spcPct val="117999"/>
      </a:lnSpc>
      <a:defRPr sz="2200">
        <a:latin typeface="Fira Sans"/>
        <a:ea typeface="Fira Sans"/>
        <a:cs typeface="Fira Sans"/>
        <a:sym typeface="Fira Sans"/>
      </a:defRPr>
    </a:lvl7pPr>
    <a:lvl8pPr indent="1600200" defTabSz="457200" latinLnBrk="0">
      <a:lnSpc>
        <a:spcPct val="117999"/>
      </a:lnSpc>
      <a:defRPr sz="2200">
        <a:latin typeface="Fira Sans"/>
        <a:ea typeface="Fira Sans"/>
        <a:cs typeface="Fira Sans"/>
        <a:sym typeface="Fira Sans"/>
      </a:defRPr>
    </a:lvl8pPr>
    <a:lvl9pPr indent="1828800" defTabSz="457200" latinLnBrk="0">
      <a:lnSpc>
        <a:spcPct val="117999"/>
      </a:lnSpc>
      <a:defRPr sz="2200">
        <a:latin typeface="Fira Sans"/>
        <a:ea typeface="Fira Sans"/>
        <a:cs typeface="Fira Sans"/>
        <a:sym typeface="Fira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sub-</a:t>
            </a:r>
            <a:r>
              <a:rPr lang="en-US" dirty="0" err="1" smtClean="0"/>
              <a:t>timestep</a:t>
            </a:r>
            <a:r>
              <a:rPr lang="en-US" dirty="0" smtClean="0"/>
              <a:t> is</a:t>
            </a:r>
            <a:r>
              <a:rPr lang="en-US" baseline="0" dirty="0" smtClean="0"/>
              <a:t> some intermediate step of RK scheme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54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https://nvidianews.nvidia.com/news/nvidia-tesla-p100-supercharges-hpc-applications-by-more-than-30x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7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4" name="Horizontal-spot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9" y="207265"/>
            <a:ext cx="3972998" cy="1343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cc-by.pdf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23" y="8651529"/>
            <a:ext cx="2351918" cy="822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latin typeface="Fira Sans"/>
                <a:ea typeface="Fira Sans"/>
                <a:cs typeface="Fira Sans"/>
                <a:sym typeface="Fira Sans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6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Fira Sans"/>
                <a:ea typeface="Fira Sans"/>
                <a:cs typeface="Fira Sans"/>
                <a:sym typeface="Fira Sans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xfrm>
            <a:off x="6326771" y="9245600"/>
            <a:ext cx="338558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>
              <a:defRPr>
                <a:latin typeface="Fira Sans"/>
                <a:ea typeface="Fira Sans"/>
                <a:cs typeface="Fira Sans"/>
                <a:sym typeface="Fira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latin typeface="Fira Sans"/>
                <a:ea typeface="Fira Sans"/>
                <a:cs typeface="Fira Sans"/>
                <a:sym typeface="Fira Sans"/>
              </a:defRPr>
            </a:lvl1pPr>
            <a:lvl2pPr marL="685800" indent="-342900">
              <a:spcBef>
                <a:spcPts val="3200"/>
              </a:spcBef>
              <a:defRPr sz="2800">
                <a:latin typeface="Fira Sans"/>
                <a:ea typeface="Fira Sans"/>
                <a:cs typeface="Fira Sans"/>
                <a:sym typeface="Fira Sans"/>
              </a:defRPr>
            </a:lvl2pPr>
            <a:lvl3pPr marL="1028700" indent="-342900">
              <a:spcBef>
                <a:spcPts val="3200"/>
              </a:spcBef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marL="1371600" indent="-342900">
              <a:spcBef>
                <a:spcPts val="3200"/>
              </a:spcBef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marL="1714500" indent="-342900">
              <a:spcBef>
                <a:spcPts val="3200"/>
              </a:spcBef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>
              <a:defRPr>
                <a:latin typeface="Fira Sans"/>
                <a:ea typeface="Fira Sans"/>
                <a:cs typeface="Fira Sans"/>
                <a:sym typeface="Fira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2"/>
          </p:nvPr>
        </p:nvSpPr>
        <p:spPr>
          <a:xfrm>
            <a:off x="6326771" y="9251950"/>
            <a:ext cx="338558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Fira Sans"/>
          <a:ea typeface="Fira Sans"/>
          <a:cs typeface="Fira Sans"/>
          <a:sym typeface="Fira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Fira Sans"/>
          <a:ea typeface="Fira Sans"/>
          <a:cs typeface="Fira Sans"/>
          <a:sym typeface="Fira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Fira Sans"/>
          <a:ea typeface="Fira Sans"/>
          <a:cs typeface="Fira Sans"/>
          <a:sym typeface="Fira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Fira Sans"/>
          <a:ea typeface="Fira Sans"/>
          <a:cs typeface="Fira Sans"/>
          <a:sym typeface="Fira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Fira Sans"/>
          <a:ea typeface="Fira Sans"/>
          <a:cs typeface="Fira Sans"/>
          <a:sym typeface="Fira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Fira Sans"/>
          <a:ea typeface="Fira Sans"/>
          <a:cs typeface="Fira Sans"/>
          <a:sym typeface="Fira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Fira Sans"/>
          <a:ea typeface="Fira Sans"/>
          <a:cs typeface="Fira Sans"/>
          <a:sym typeface="Fira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Fira Sans"/>
          <a:ea typeface="Fira Sans"/>
          <a:cs typeface="Fira Sans"/>
          <a:sym typeface="Fira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Fira Sans"/>
          <a:ea typeface="Fira Sans"/>
          <a:cs typeface="Fira Sans"/>
          <a:sym typeface="Fira Sans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ira Sans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ira Sans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ira Sans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ira Sans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ira Sans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ira Sans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ira Sans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ira Sans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ira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"/>
          <p:cNvSpPr>
            <a:spLocks noGrp="1"/>
          </p:cNvSpPr>
          <p:nvPr>
            <p:ph type="ctrTitle"/>
          </p:nvPr>
        </p:nvSpPr>
        <p:spPr>
          <a:xfrm>
            <a:off x="1270000" y="1600200"/>
            <a:ext cx="10464800" cy="4483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Swept rule domain decomposition for 1D PDEs on heterogeneous compute </a:t>
            </a:r>
            <a:r>
              <a:rPr lang="en-US" dirty="0" smtClean="0"/>
              <a:t>clusters</a:t>
            </a:r>
            <a:endParaRPr dirty="0"/>
          </a:p>
        </p:txBody>
      </p:sp>
      <p:sp>
        <p:nvSpPr>
          <p:cNvPr id="122" name="Body"/>
          <p:cNvSpPr>
            <a:spLocks noGrp="1"/>
          </p:cNvSpPr>
          <p:nvPr>
            <p:ph type="subTitle" sz="quarter" idx="1"/>
          </p:nvPr>
        </p:nvSpPr>
        <p:spPr>
          <a:xfrm>
            <a:off x="1370292" y="6537325"/>
            <a:ext cx="10464800" cy="11303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altLang="en-US" b="1" dirty="0">
                <a:latin typeface="Gill Sans MT" panose="020B0502020104020203" pitchFamily="34" charset="0"/>
              </a:rPr>
              <a:t>Daniel J Magee and Kyle E. Niemeyer</a:t>
            </a:r>
            <a:br>
              <a:rPr lang="en-US" altLang="en-US" b="1" dirty="0">
                <a:latin typeface="Gill Sans MT" panose="020B0502020104020203" pitchFamily="34" charset="0"/>
              </a:rPr>
            </a:br>
            <a:r>
              <a:rPr lang="en-US" altLang="en-US" dirty="0">
                <a:latin typeface="Gill Sans MT" panose="020B0502020104020203" pitchFamily="34" charset="0"/>
              </a:rPr>
              <a:t>School of Mechanical, Industrial, and Manufacturing Engineering</a:t>
            </a:r>
            <a:r>
              <a:rPr lang="en-US" altLang="en-US" b="1" dirty="0">
                <a:latin typeface="Gill Sans MT" panose="020B0502020104020203" pitchFamily="34" charset="0"/>
              </a:rPr>
              <a:t/>
            </a:r>
            <a:br>
              <a:rPr lang="en-US" altLang="en-US" b="1" dirty="0">
                <a:latin typeface="Gill Sans MT" panose="020B0502020104020203" pitchFamily="34" charset="0"/>
              </a:rPr>
            </a:br>
            <a:r>
              <a:rPr lang="en-US" altLang="en-US" dirty="0">
                <a:latin typeface="Gill Sans MT" panose="020B0502020104020203" pitchFamily="34" charset="0"/>
              </a:rPr>
              <a:t>Oregon State University, Corvallis, Oregon</a:t>
            </a:r>
          </a:p>
          <a:p>
            <a:endParaRPr dirty="0"/>
          </a:p>
        </p:txBody>
      </p:sp>
      <p:sp>
        <p:nvSpPr>
          <p:cNvPr id="123" name="Slide Number"/>
          <p:cNvSpPr>
            <a:spLocks noGrp="1"/>
          </p:cNvSpPr>
          <p:nvPr>
            <p:ph type="sldNum" sz="quarter" idx="2"/>
          </p:nvPr>
        </p:nvSpPr>
        <p:spPr>
          <a:xfrm>
            <a:off x="6389408" y="9251950"/>
            <a:ext cx="213284" cy="381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2500" y="388957"/>
            <a:ext cx="11099800" cy="871649"/>
          </a:xfrm>
        </p:spPr>
        <p:txBody>
          <a:bodyPr>
            <a:noAutofit/>
          </a:bodyPr>
          <a:lstStyle/>
          <a:p>
            <a:r>
              <a:rPr lang="en-US" sz="6000" dirty="0" smtClean="0"/>
              <a:t>Domain Decomposition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952500" y="2670175"/>
            <a:ext cx="5334000" cy="2039457"/>
          </a:xfrm>
        </p:spPr>
        <p:txBody>
          <a:bodyPr anchor="t"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 smtClean="0"/>
              <a:t>Requires two small data transfers every sub-</a:t>
            </a:r>
            <a:r>
              <a:rPr lang="en-US" sz="2400" dirty="0" err="1" smtClean="0"/>
              <a:t>timestep</a:t>
            </a:r>
            <a:r>
              <a:rPr lang="en-US" sz="2400" dirty="0" smtClean="0"/>
              <a:t>.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Incurs significant cost from fixed cost of data transfer (latency)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52500" y="5956300"/>
            <a:ext cx="5334000" cy="2863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429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1pPr>
            <a:lvl2pPr marL="6858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2pPr>
            <a:lvl3pPr marL="10287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3pPr>
            <a:lvl4pPr marL="13716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4pPr>
            <a:lvl5pPr marL="17145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6" name="Picture Placeholder 1"/>
          <p:cNvSpPr txBox="1">
            <a:spLocks/>
          </p:cNvSpPr>
          <p:nvPr/>
        </p:nvSpPr>
        <p:spPr>
          <a:xfrm>
            <a:off x="6974352" y="5843776"/>
            <a:ext cx="5334000" cy="2863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sp>
      <p:sp>
        <p:nvSpPr>
          <p:cNvPr id="7" name="Body"/>
          <p:cNvSpPr txBox="1">
            <a:spLocks/>
          </p:cNvSpPr>
          <p:nvPr/>
        </p:nvSpPr>
        <p:spPr>
          <a:xfrm>
            <a:off x="952500" y="1268130"/>
            <a:ext cx="11099800" cy="468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92500" lnSpcReduction="10000"/>
          </a:bodyPr>
          <a:lstStyle>
            <a:lvl1pPr marL="3429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1pPr>
            <a:lvl2pPr marL="6858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2pPr>
            <a:lvl3pPr marL="10287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3pPr>
            <a:lvl4pPr marL="13716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4pPr>
            <a:lvl5pPr marL="17145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9pPr>
          </a:lstStyle>
          <a:p>
            <a:pPr marL="0" indent="0" algn="ctr" hangingPunct="1">
              <a:buNone/>
            </a:pPr>
            <a:r>
              <a:rPr lang="en-US" altLang="en-US" dirty="0" smtClean="0">
                <a:latin typeface="Gill Sans MT" panose="020B0502020104020203" pitchFamily="34" charset="0"/>
              </a:rPr>
              <a:t>Apportioning the grid of a numerical solution between connected processors</a:t>
            </a:r>
          </a:p>
        </p:txBody>
      </p:sp>
      <p:sp>
        <p:nvSpPr>
          <p:cNvPr id="8" name="Body"/>
          <p:cNvSpPr txBox="1">
            <a:spLocks/>
          </p:cNvSpPr>
          <p:nvPr/>
        </p:nvSpPr>
        <p:spPr>
          <a:xfrm>
            <a:off x="952500" y="1844368"/>
            <a:ext cx="11099800" cy="58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3429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1pPr>
            <a:lvl2pPr marL="6858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2pPr>
            <a:lvl3pPr marL="10287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3pPr>
            <a:lvl4pPr marL="13716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4pPr>
            <a:lvl5pPr marL="17145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9pPr>
          </a:lstStyle>
          <a:p>
            <a:pPr marL="0" indent="0" algn="ctr" hangingPunct="1">
              <a:buNone/>
            </a:pPr>
            <a:r>
              <a:rPr lang="en-US" altLang="en-US" b="1" dirty="0" smtClean="0">
                <a:latin typeface="Gill Sans MT" panose="020B0502020104020203" pitchFamily="34" charset="0"/>
              </a:rPr>
              <a:t>Classic Decomposition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8"/>
          <a:stretch/>
        </p:blipFill>
        <p:spPr>
          <a:xfrm>
            <a:off x="6718300" y="2496077"/>
            <a:ext cx="5486400" cy="2069445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 flipV="1">
            <a:off x="9525000" y="2552479"/>
            <a:ext cx="121747" cy="66106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Arrow Connector 69"/>
          <p:cNvCxnSpPr/>
          <p:nvPr/>
        </p:nvCxnSpPr>
        <p:spPr>
          <a:xfrm>
            <a:off x="9646747" y="2552479"/>
            <a:ext cx="214685" cy="6440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/>
          <p:cNvCxnSpPr/>
          <p:nvPr/>
        </p:nvCxnSpPr>
        <p:spPr>
          <a:xfrm flipV="1">
            <a:off x="9366250" y="2552479"/>
            <a:ext cx="113519" cy="66106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Arrow Connector 75"/>
          <p:cNvCxnSpPr/>
          <p:nvPr/>
        </p:nvCxnSpPr>
        <p:spPr>
          <a:xfrm>
            <a:off x="9479769" y="2552479"/>
            <a:ext cx="214685" cy="6440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Body"/>
          <p:cNvSpPr txBox="1">
            <a:spLocks/>
          </p:cNvSpPr>
          <p:nvPr/>
        </p:nvSpPr>
        <p:spPr>
          <a:xfrm>
            <a:off x="883178" y="4750353"/>
            <a:ext cx="11099800" cy="58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3429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1pPr>
            <a:lvl2pPr marL="6858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2pPr>
            <a:lvl3pPr marL="10287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3pPr>
            <a:lvl4pPr marL="13716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4pPr>
            <a:lvl5pPr marL="17145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9pPr>
          </a:lstStyle>
          <a:p>
            <a:pPr marL="0" indent="0" algn="ctr" hangingPunct="1">
              <a:buNone/>
            </a:pPr>
            <a:r>
              <a:rPr lang="en-US" altLang="en-US" b="1" dirty="0" smtClean="0">
                <a:latin typeface="Gill Sans MT" panose="020B0502020104020203" pitchFamily="34" charset="0"/>
              </a:rPr>
              <a:t>Swept Decomposition</a:t>
            </a:r>
          </a:p>
        </p:txBody>
      </p:sp>
      <p:sp>
        <p:nvSpPr>
          <p:cNvPr id="78" name="Text Placeholder 3"/>
          <p:cNvSpPr txBox="1">
            <a:spLocks/>
          </p:cNvSpPr>
          <p:nvPr/>
        </p:nvSpPr>
        <p:spPr>
          <a:xfrm>
            <a:off x="883178" y="5332965"/>
            <a:ext cx="5334000" cy="4269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3429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1pPr>
            <a:lvl2pPr marL="6858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2pPr>
            <a:lvl3pPr marL="10287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3pPr>
            <a:lvl4pPr marL="13716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4pPr>
            <a:lvl5pPr marL="17145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9pPr>
          </a:lstStyle>
          <a:p>
            <a:pPr hangingPunct="1">
              <a:spcBef>
                <a:spcPts val="800"/>
              </a:spcBef>
            </a:pPr>
            <a:r>
              <a:rPr lang="en-US" sz="2400" dirty="0" smtClean="0"/>
              <a:t>Requires two larger data transfers after a number of sub-timesteps equal to the number of spatial points in a node.</a:t>
            </a:r>
            <a:endParaRPr lang="en-US" sz="2400" dirty="0"/>
          </a:p>
          <a:p>
            <a:pPr hangingPunct="1">
              <a:spcBef>
                <a:spcPts val="800"/>
              </a:spcBef>
            </a:pPr>
            <a:r>
              <a:rPr lang="en-US" sz="2400" dirty="0" smtClean="0"/>
              <a:t>Exhausts domain of dependence before communicating edge values (Circled in black).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7251365"/>
            <a:ext cx="5486400" cy="235131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8" b="8407"/>
          <a:stretch/>
        </p:blipFill>
        <p:spPr>
          <a:xfrm>
            <a:off x="6718300" y="5352088"/>
            <a:ext cx="5486400" cy="17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61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2500" y="444501"/>
            <a:ext cx="11099800" cy="802920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Platforms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6291179" y="2546043"/>
            <a:ext cx="5761121" cy="2825146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General purpose, flexible, fast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Few cores (&lt;16)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Low Cost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Use MPI (Message Passing Interface) to communicate between processes in parallel.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048900" y="1924727"/>
            <a:ext cx="5329671" cy="2863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429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1pPr>
            <a:lvl2pPr marL="6858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2pPr>
            <a:lvl3pPr marL="10287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3pPr>
            <a:lvl4pPr marL="13716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4pPr>
            <a:lvl5pPr marL="17145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8" name="Body"/>
          <p:cNvSpPr txBox="1">
            <a:spLocks/>
          </p:cNvSpPr>
          <p:nvPr/>
        </p:nvSpPr>
        <p:spPr>
          <a:xfrm>
            <a:off x="6291179" y="1963430"/>
            <a:ext cx="5761121" cy="58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3429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1pPr>
            <a:lvl2pPr marL="6858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2pPr>
            <a:lvl3pPr marL="10287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3pPr>
            <a:lvl4pPr marL="13716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4pPr>
            <a:lvl5pPr marL="17145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9pPr>
          </a:lstStyle>
          <a:p>
            <a:pPr marL="0" indent="0" algn="ctr" hangingPunct="1">
              <a:buNone/>
            </a:pPr>
            <a:r>
              <a:rPr lang="en-US" altLang="en-US" b="1" dirty="0" smtClean="0">
                <a:latin typeface="Gill Sans MT" panose="020B0502020104020203" pitchFamily="34" charset="0"/>
              </a:rPr>
              <a:t>CPU</a:t>
            </a:r>
          </a:p>
        </p:txBody>
      </p:sp>
      <p:pic>
        <p:nvPicPr>
          <p:cNvPr id="1026" name="Picture 2" descr="https://images.duckduckgo.com/iu/?u=https%3A%2F%2Ftse4.mm.bing.net%2Fth%3Fid%3DOIP.ZF5B0sAb9pJFTqz8bniz_QEsD-%26pid%3D15.1&amp;f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742" y="5611822"/>
            <a:ext cx="3824954" cy="32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SUS and ASRock Prep Gaming Motherboards for Intel Xeon E3 v5 Processo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79" y="5611822"/>
            <a:ext cx="3614519" cy="32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3"/>
          <p:cNvSpPr txBox="1">
            <a:spLocks/>
          </p:cNvSpPr>
          <p:nvPr/>
        </p:nvSpPr>
        <p:spPr>
          <a:xfrm>
            <a:off x="1048900" y="2546043"/>
            <a:ext cx="5242279" cy="2820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3429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1pPr>
            <a:lvl2pPr marL="6858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2pPr>
            <a:lvl3pPr marL="10287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3pPr>
            <a:lvl4pPr marL="13716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4pPr>
            <a:lvl5pPr marL="17145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9pPr>
          </a:lstStyle>
          <a:p>
            <a:pPr hangingPunct="1">
              <a:spcBef>
                <a:spcPts val="800"/>
              </a:spcBef>
            </a:pPr>
            <a:r>
              <a:rPr lang="en-US" dirty="0" smtClean="0"/>
              <a:t>Specialized, slower</a:t>
            </a:r>
          </a:p>
          <a:p>
            <a:pPr hangingPunct="1">
              <a:spcBef>
                <a:spcPts val="800"/>
              </a:spcBef>
            </a:pPr>
            <a:r>
              <a:rPr lang="en-US" dirty="0" smtClean="0"/>
              <a:t>Many cores (300 – 5000)</a:t>
            </a:r>
          </a:p>
          <a:p>
            <a:pPr hangingPunct="1">
              <a:spcBef>
                <a:spcPts val="800"/>
              </a:spcBef>
            </a:pPr>
            <a:r>
              <a:rPr lang="en-US" dirty="0" smtClean="0"/>
              <a:t>High Cost </a:t>
            </a:r>
          </a:p>
          <a:p>
            <a:pPr hangingPunct="1">
              <a:spcBef>
                <a:spcPts val="800"/>
              </a:spcBef>
            </a:pPr>
            <a:r>
              <a:rPr lang="en-US" dirty="0" smtClean="0"/>
              <a:t>Use CUDA within MPI/C program </a:t>
            </a:r>
            <a:endParaRPr lang="en-US" dirty="0"/>
          </a:p>
        </p:txBody>
      </p:sp>
      <p:sp>
        <p:nvSpPr>
          <p:cNvPr id="14" name="Body"/>
          <p:cNvSpPr txBox="1">
            <a:spLocks/>
          </p:cNvSpPr>
          <p:nvPr/>
        </p:nvSpPr>
        <p:spPr>
          <a:xfrm>
            <a:off x="1048900" y="2053647"/>
            <a:ext cx="5761121" cy="58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3429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1pPr>
            <a:lvl2pPr marL="6858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2pPr>
            <a:lvl3pPr marL="10287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3pPr>
            <a:lvl4pPr marL="13716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4pPr>
            <a:lvl5pPr marL="17145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9pPr>
          </a:lstStyle>
          <a:p>
            <a:pPr marL="0" indent="0" algn="ctr" hangingPunct="1">
              <a:buNone/>
            </a:pPr>
            <a:r>
              <a:rPr lang="en-US" altLang="en-US" b="1" dirty="0">
                <a:latin typeface="Gill Sans MT" panose="020B0502020104020203" pitchFamily="34" charset="0"/>
              </a:rPr>
              <a:t>G</a:t>
            </a:r>
            <a:r>
              <a:rPr lang="en-US" altLang="en-US" b="1" dirty="0" smtClean="0">
                <a:latin typeface="Gill Sans MT" panose="020B0502020104020203" pitchFamily="34" charset="0"/>
              </a:rPr>
              <a:t>PU</a:t>
            </a:r>
          </a:p>
        </p:txBody>
      </p:sp>
      <p:sp>
        <p:nvSpPr>
          <p:cNvPr id="15" name="Body"/>
          <p:cNvSpPr txBox="1">
            <a:spLocks/>
          </p:cNvSpPr>
          <p:nvPr/>
        </p:nvSpPr>
        <p:spPr>
          <a:xfrm>
            <a:off x="952499" y="1314119"/>
            <a:ext cx="11099801" cy="58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3429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1pPr>
            <a:lvl2pPr marL="6858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2pPr>
            <a:lvl3pPr marL="10287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3pPr>
            <a:lvl4pPr marL="13716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4pPr>
            <a:lvl5pPr marL="17145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9pPr>
          </a:lstStyle>
          <a:p>
            <a:pPr marL="0" indent="0" algn="ctr" hangingPunct="1">
              <a:buNone/>
            </a:pPr>
            <a:r>
              <a:rPr lang="en-US" altLang="en-US" dirty="0" smtClean="0">
                <a:latin typeface="Gill Sans MT" panose="020B0502020104020203" pitchFamily="34" charset="0"/>
              </a:rPr>
              <a:t>Heterogeneous: uses CPUs and GPUs or other accelerators together</a:t>
            </a:r>
          </a:p>
        </p:txBody>
      </p:sp>
    </p:spTree>
    <p:extLst>
      <p:ext uri="{BB962C8B-B14F-4D97-AF65-F5344CB8AC3E}">
        <p14:creationId xmlns:p14="http://schemas.microsoft.com/office/powerpoint/2010/main" val="2891394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16581"/>
          </a:xfrm>
        </p:spPr>
        <p:txBody>
          <a:bodyPr>
            <a:noAutofit/>
          </a:bodyPr>
          <a:lstStyle/>
          <a:p>
            <a:r>
              <a:rPr lang="en-US" sz="6000" dirty="0" smtClean="0"/>
              <a:t>Results</a:t>
            </a:r>
            <a:endParaRPr lang="en-US" sz="6000" dirty="0"/>
          </a:p>
        </p:txBody>
      </p:sp>
      <p:sp>
        <p:nvSpPr>
          <p:cNvPr id="6" name="Picture Placeholder 1"/>
          <p:cNvSpPr txBox="1">
            <a:spLocks/>
          </p:cNvSpPr>
          <p:nvPr/>
        </p:nvSpPr>
        <p:spPr>
          <a:xfrm>
            <a:off x="6718300" y="5956300"/>
            <a:ext cx="5334000" cy="2863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sp>
      <p:sp>
        <p:nvSpPr>
          <p:cNvPr id="7" name="Body"/>
          <p:cNvSpPr txBox="1">
            <a:spLocks/>
          </p:cNvSpPr>
          <p:nvPr/>
        </p:nvSpPr>
        <p:spPr>
          <a:xfrm>
            <a:off x="952500" y="1321741"/>
            <a:ext cx="11099800" cy="468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92500" lnSpcReduction="10000"/>
          </a:bodyPr>
          <a:lstStyle>
            <a:lvl1pPr marL="3429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1pPr>
            <a:lvl2pPr marL="6858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2pPr>
            <a:lvl3pPr marL="10287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3pPr>
            <a:lvl4pPr marL="13716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4pPr>
            <a:lvl5pPr marL="17145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9pPr>
          </a:lstStyle>
          <a:p>
            <a:pPr marL="0" indent="0" algn="ctr" hangingPunct="1">
              <a:buNone/>
            </a:pPr>
            <a:r>
              <a:rPr lang="en-US" altLang="en-US" dirty="0" smtClean="0">
                <a:latin typeface="Gill Sans MT" panose="020B0502020104020203" pitchFamily="34" charset="0"/>
              </a:rPr>
              <a:t>Heat equation on Workstation with Tesla K40 GPU and Intel Xeon CPU </a:t>
            </a:r>
          </a:p>
        </p:txBody>
      </p:sp>
      <p:sp>
        <p:nvSpPr>
          <p:cNvPr id="8" name="Body"/>
          <p:cNvSpPr txBox="1">
            <a:spLocks/>
          </p:cNvSpPr>
          <p:nvPr/>
        </p:nvSpPr>
        <p:spPr>
          <a:xfrm>
            <a:off x="844102" y="5495161"/>
            <a:ext cx="11099800" cy="58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3429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1pPr>
            <a:lvl2pPr marL="6858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2pPr>
            <a:lvl3pPr marL="10287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3pPr>
            <a:lvl4pPr marL="13716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4pPr>
            <a:lvl5pPr marL="17145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9pPr>
          </a:lstStyle>
          <a:p>
            <a:pPr marL="0" indent="0" algn="ctr" hangingPunct="1">
              <a:buNone/>
            </a:pPr>
            <a:r>
              <a:rPr lang="en-US" altLang="en-US" b="1" dirty="0" smtClean="0">
                <a:latin typeface="Gill Sans MT" panose="020B0502020104020203" pitchFamily="34" charset="0"/>
              </a:rPr>
              <a:t>CUDA (GPU only)</a:t>
            </a:r>
          </a:p>
        </p:txBody>
      </p:sp>
      <p:sp>
        <p:nvSpPr>
          <p:cNvPr id="15" name="Body"/>
          <p:cNvSpPr txBox="1">
            <a:spLocks/>
          </p:cNvSpPr>
          <p:nvPr/>
        </p:nvSpPr>
        <p:spPr>
          <a:xfrm>
            <a:off x="952500" y="1850713"/>
            <a:ext cx="11099800" cy="48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lnSpcReduction="10000"/>
          </a:bodyPr>
          <a:lstStyle>
            <a:lvl1pPr marL="3429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1pPr>
            <a:lvl2pPr marL="6858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2pPr>
            <a:lvl3pPr marL="10287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3pPr>
            <a:lvl4pPr marL="13716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4pPr>
            <a:lvl5pPr marL="1714500" marR="0" indent="-3429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ira Sans"/>
                <a:ea typeface="Fira Sans"/>
                <a:cs typeface="Fira Sans"/>
                <a:sym typeface="Fira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Fira Sans Light"/>
              </a:defRPr>
            </a:lvl9pPr>
          </a:lstStyle>
          <a:p>
            <a:pPr marL="0" indent="0" algn="ctr" hangingPunct="1">
              <a:buNone/>
            </a:pPr>
            <a:r>
              <a:rPr lang="en-US" altLang="en-US" b="1" dirty="0" smtClean="0">
                <a:latin typeface="Gill Sans MT" panose="020B0502020104020203" pitchFamily="34" charset="0"/>
              </a:rPr>
              <a:t>MPI + CUDA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7" y="2339077"/>
            <a:ext cx="5910408" cy="31787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2339078"/>
            <a:ext cx="6269604" cy="317870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46" y="6077774"/>
            <a:ext cx="5895112" cy="35234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18" y="6066808"/>
            <a:ext cx="5490785" cy="352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04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ira Sans Light"/>
        <a:ea typeface="Fira Sans Light"/>
        <a:cs typeface="Fira Sans Light"/>
      </a:majorFont>
      <a:minorFont>
        <a:latin typeface="Fira Sans Light"/>
        <a:ea typeface="Fira Sans Light"/>
        <a:cs typeface="Fira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Fira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ira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ira Sans Light"/>
        <a:ea typeface="Fira Sans Light"/>
        <a:cs typeface="Fira Sans Light"/>
      </a:majorFont>
      <a:minorFont>
        <a:latin typeface="Fira Sans Light"/>
        <a:ea typeface="Fira Sans Light"/>
        <a:cs typeface="Fira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Fira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ira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182</Words>
  <Application>Microsoft Office PowerPoint</Application>
  <PresentationFormat>Custom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Fira Sans</vt:lpstr>
      <vt:lpstr>Fira Sans Light</vt:lpstr>
      <vt:lpstr>Gill Sans MT</vt:lpstr>
      <vt:lpstr>White</vt:lpstr>
      <vt:lpstr>Swept rule domain decomposition for 1D PDEs on heterogeneous compute clusters</vt:lpstr>
      <vt:lpstr>Domain Decomposition</vt:lpstr>
      <vt:lpstr>Platforms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Philadelphia</dc:creator>
  <cp:lastModifiedBy>Magee, Daniel</cp:lastModifiedBy>
  <cp:revision>27</cp:revision>
  <dcterms:modified xsi:type="dcterms:W3CDTF">2017-10-27T15:59:14Z</dcterms:modified>
</cp:coreProperties>
</file>