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3" r:id="rId7"/>
    <p:sldId id="266" r:id="rId8"/>
    <p:sldId id="267" r:id="rId9"/>
    <p:sldId id="268" r:id="rId10"/>
    <p:sldId id="269" r:id="rId11"/>
    <p:sldId id="27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222"/>
    <a:srgbClr val="F0F020"/>
    <a:srgbClr val="C1EB25"/>
    <a:srgbClr val="B7DEE8"/>
    <a:srgbClr val="267C6E"/>
    <a:srgbClr val="A9E5DB"/>
    <a:srgbClr val="2F9987"/>
    <a:srgbClr val="298777"/>
    <a:srgbClr val="35AD99"/>
    <a:srgbClr val="2CA08D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9821" autoAdjust="0"/>
  </p:normalViewPr>
  <p:slideViewPr>
    <p:cSldViewPr>
      <p:cViewPr>
        <p:scale>
          <a:sx n="70" d="100"/>
          <a:sy n="70" d="100"/>
        </p:scale>
        <p:origin x="-12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document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02840" y="407707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7200" dirty="0" smtClean="0">
                <a:solidFill>
                  <a:srgbClr val="267C6E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КИНЕСИКА</a:t>
            </a:r>
            <a:endParaRPr lang="ru-RU" sz="7200" dirty="0">
              <a:solidFill>
                <a:srgbClr val="267C6E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3336"/>
            <a:ext cx="1547664" cy="720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aseline="-2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6453336"/>
            <a:ext cx="2088232" cy="72008"/>
          </a:xfrm>
          <a:prstGeom prst="rect">
            <a:avLst/>
          </a:prstGeom>
          <a:solidFill>
            <a:srgbClr val="EE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6453336"/>
            <a:ext cx="2448272" cy="72008"/>
          </a:xfrm>
          <a:prstGeom prst="rect">
            <a:avLst/>
          </a:prstGeom>
          <a:solidFill>
            <a:srgbClr val="35A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6453336"/>
            <a:ext cx="3059832" cy="72008"/>
          </a:xfrm>
          <a:prstGeom prst="rect">
            <a:avLst/>
          </a:prstGeom>
          <a:solidFill>
            <a:srgbClr val="267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96357" y="5301208"/>
            <a:ext cx="4718856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 smtClean="0">
                <a:solidFill>
                  <a:srgbClr val="267C6E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Выполнила:  Ударцева </a:t>
            </a:r>
            <a:r>
              <a:rPr lang="ru-RU" sz="1700" dirty="0" smtClean="0">
                <a:solidFill>
                  <a:srgbClr val="267C6E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Диана, </a:t>
            </a:r>
            <a:r>
              <a:rPr lang="ru-RU" sz="1700" dirty="0" smtClean="0">
                <a:solidFill>
                  <a:srgbClr val="267C6E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ЗЕБЗ-01-17</a:t>
            </a:r>
            <a:endParaRPr lang="ru-RU" sz="1700" dirty="0">
              <a:solidFill>
                <a:srgbClr val="267C6E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3305" y="1173039"/>
            <a:ext cx="2130583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r>
              <a:rPr lang="ru-RU" sz="1300" b="1" spc="100" dirty="0" smtClean="0">
                <a:solidFill>
                  <a:srgbClr val="267C6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МОСКОВСКИЙ</a:t>
            </a:r>
          </a:p>
          <a:p>
            <a:pPr>
              <a:spcAft>
                <a:spcPts val="200"/>
              </a:spcAft>
            </a:pPr>
            <a:r>
              <a:rPr lang="ru-RU" sz="1300" b="1" spc="100" dirty="0" smtClean="0">
                <a:solidFill>
                  <a:srgbClr val="267C6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ТЕХНОЛОГИЧЕСКИЙ</a:t>
            </a:r>
          </a:p>
          <a:p>
            <a:pPr>
              <a:spcAft>
                <a:spcPts val="200"/>
              </a:spcAft>
            </a:pPr>
            <a:r>
              <a:rPr lang="ru-RU" sz="1300" b="1" spc="100" dirty="0" smtClean="0">
                <a:solidFill>
                  <a:srgbClr val="267C6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УНИВЕРСИТЕТ</a:t>
            </a:r>
            <a:endParaRPr lang="ru-RU" sz="1300" b="1" spc="100" dirty="0">
              <a:solidFill>
                <a:srgbClr val="267C6E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6" name="Рисунок 15" descr="Без-имени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124744"/>
            <a:ext cx="864096" cy="8640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document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0"/>
            <a:ext cx="4860030" cy="424827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 smtClean="0">
                <a:solidFill>
                  <a:srgbClr val="B7DEE8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09/09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/>
            </a:r>
            <a:b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</a:b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ПРИМЕРЫ ПОЗ</a:t>
            </a:r>
            <a:endParaRPr lang="ru-RU" sz="3500" dirty="0">
              <a:solidFill>
                <a:schemeClr val="tx1">
                  <a:lumMod val="65000"/>
                  <a:lumOff val="3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3336"/>
            <a:ext cx="1547664" cy="72008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aseline="-2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6453336"/>
            <a:ext cx="2088232" cy="72008"/>
          </a:xfrm>
          <a:prstGeom prst="rect">
            <a:avLst/>
          </a:prstGeom>
          <a:solidFill>
            <a:srgbClr val="EE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6453336"/>
            <a:ext cx="2448272" cy="72008"/>
          </a:xfrm>
          <a:prstGeom prst="rect">
            <a:avLst/>
          </a:prstGeom>
          <a:solidFill>
            <a:srgbClr val="35A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6453336"/>
            <a:ext cx="3059832" cy="72008"/>
          </a:xfrm>
          <a:prstGeom prst="rect">
            <a:avLst/>
          </a:prstGeom>
          <a:solidFill>
            <a:srgbClr val="267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5536" y="1844824"/>
            <a:ext cx="8590813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В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позе и движениях проявляется не только социальный</a:t>
            </a:r>
          </a:p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статус человека, но и его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психологическое состояние.</a:t>
            </a:r>
          </a:p>
          <a:p>
            <a:pPr>
              <a:spcAft>
                <a:spcPts val="1200"/>
              </a:spcAft>
              <a:buNone/>
            </a:pPr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>
              <a:spcAft>
                <a:spcPts val="1200"/>
              </a:spcAf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«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Открытая» поза: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воспринимаются как позы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доверия,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>
              <a:spcAft>
                <a:spcPts val="1200"/>
              </a:spcAf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согласия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доброжелательности, психологического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комфорта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spcAft>
                <a:spcPts val="1200"/>
              </a:spcAft>
              <a:buNone/>
            </a:pPr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>
              <a:spcAft>
                <a:spcPts val="1200"/>
              </a:spcAf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«Закрытая» поза: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воспринимаются как позы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недоверия,</a:t>
            </a:r>
          </a:p>
          <a:p>
            <a:pPr lvl="0">
              <a:spcAft>
                <a:spcPts val="1200"/>
              </a:spcAft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несогласия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противодействия,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критики.</a:t>
            </a:r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spcAft>
                <a:spcPts val="1200"/>
              </a:spcAft>
              <a:buNone/>
            </a:pPr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document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02840" y="3356992"/>
            <a:ext cx="7005464" cy="710952"/>
          </a:xfrm>
        </p:spPr>
        <p:txBody>
          <a:bodyPr>
            <a:noAutofit/>
          </a:bodyPr>
          <a:lstStyle/>
          <a:p>
            <a:pPr algn="l"/>
            <a:r>
              <a:rPr lang="ru-RU" sz="4100" dirty="0" smtClean="0">
                <a:solidFill>
                  <a:srgbClr val="267C6E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СПАСИБО ЗА ВНИМАНИЕ!</a:t>
            </a:r>
            <a:endParaRPr lang="ru-RU" sz="4100" dirty="0">
              <a:solidFill>
                <a:srgbClr val="267C6E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3336"/>
            <a:ext cx="1547664" cy="720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aseline="-2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6453336"/>
            <a:ext cx="2088232" cy="72008"/>
          </a:xfrm>
          <a:prstGeom prst="rect">
            <a:avLst/>
          </a:prstGeom>
          <a:solidFill>
            <a:srgbClr val="EE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6453336"/>
            <a:ext cx="2448272" cy="72008"/>
          </a:xfrm>
          <a:prstGeom prst="rect">
            <a:avLst/>
          </a:prstGeom>
          <a:solidFill>
            <a:srgbClr val="35A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6453336"/>
            <a:ext cx="3059832" cy="72008"/>
          </a:xfrm>
          <a:prstGeom prst="rect">
            <a:avLst/>
          </a:prstGeom>
          <a:solidFill>
            <a:srgbClr val="267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document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0"/>
            <a:ext cx="4860030" cy="424827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 smtClean="0">
                <a:solidFill>
                  <a:srgbClr val="B7DEE8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01/09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/>
            </a:r>
            <a:b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</a:b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ЧТО ТАКОЕ КИНЕСИКА?</a:t>
            </a:r>
            <a:endParaRPr lang="ru-RU" sz="3500" dirty="0">
              <a:solidFill>
                <a:schemeClr val="tx1">
                  <a:lumMod val="65000"/>
                  <a:lumOff val="3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3336"/>
            <a:ext cx="1547664" cy="720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aseline="-2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6453336"/>
            <a:ext cx="2088232" cy="72008"/>
          </a:xfrm>
          <a:prstGeom prst="rect">
            <a:avLst/>
          </a:prstGeom>
          <a:solidFill>
            <a:srgbClr val="EE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6453336"/>
            <a:ext cx="2448272" cy="72008"/>
          </a:xfrm>
          <a:prstGeom prst="rect">
            <a:avLst/>
          </a:prstGeom>
          <a:solidFill>
            <a:srgbClr val="35A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6453336"/>
            <a:ext cx="3059832" cy="72008"/>
          </a:xfrm>
          <a:prstGeom prst="rect">
            <a:avLst/>
          </a:prstGeom>
          <a:solidFill>
            <a:srgbClr val="267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5536" y="1844824"/>
            <a:ext cx="8719888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Кинесика - это совокупность жестов, поз, телодвижений,</a:t>
            </a:r>
          </a:p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используемых при коммуникации как дополнительные</a:t>
            </a:r>
          </a:p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выразительные средства общения.</a:t>
            </a:r>
          </a:p>
          <a:p>
            <a:pPr>
              <a:spcAft>
                <a:spcPts val="1200"/>
              </a:spcAft>
              <a:buNone/>
            </a:pPr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В широком смысле это наука о невербальной коммуникации,</a:t>
            </a:r>
          </a:p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языке тела и его частей, (мимические жесты, жесты головы</a:t>
            </a:r>
          </a:p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и ног, позы и знаковые телодвижения). </a:t>
            </a:r>
            <a:endParaRPr lang="ru-RU" sz="2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document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0"/>
            <a:ext cx="4860030" cy="424827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 smtClean="0">
                <a:solidFill>
                  <a:srgbClr val="B7DEE8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02/09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/>
            </a:r>
            <a:b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</a:b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ЖЕСТЫ</a:t>
            </a:r>
            <a:endParaRPr lang="ru-RU" sz="3500" dirty="0">
              <a:solidFill>
                <a:schemeClr val="tx1">
                  <a:lumMod val="65000"/>
                  <a:lumOff val="3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3336"/>
            <a:ext cx="1547664" cy="72008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aseline="-2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6453336"/>
            <a:ext cx="2088232" cy="72008"/>
          </a:xfrm>
          <a:prstGeom prst="rect">
            <a:avLst/>
          </a:prstGeom>
          <a:solidFill>
            <a:srgbClr val="EE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6453336"/>
            <a:ext cx="2448272" cy="72008"/>
          </a:xfrm>
          <a:prstGeom prst="rect">
            <a:avLst/>
          </a:prstGeom>
          <a:solidFill>
            <a:srgbClr val="35A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6453336"/>
            <a:ext cx="3059832" cy="72008"/>
          </a:xfrm>
          <a:prstGeom prst="rect">
            <a:avLst/>
          </a:prstGeom>
          <a:solidFill>
            <a:srgbClr val="267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5536" y="1844824"/>
            <a:ext cx="852957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Жесты представляют собой различные движения тела, рук</a:t>
            </a:r>
          </a:p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или кистей рук, сопровождающие человека в процессе</a:t>
            </a:r>
          </a:p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общения и выражающие его отношение к собеседнику,</a:t>
            </a:r>
          </a:p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событию или какому-либо предмету.</a:t>
            </a:r>
          </a:p>
          <a:p>
            <a:pPr>
              <a:spcAft>
                <a:spcPts val="1200"/>
              </a:spcAft>
              <a:buNone/>
            </a:pPr>
            <a:endParaRPr lang="ru-RU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Большинство жестов культурно обусловлены. Один и тот же</a:t>
            </a:r>
          </a:p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жест в разных странах может иметь разное значение.</a:t>
            </a:r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document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70" y="0"/>
            <a:ext cx="4860030" cy="424827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 smtClean="0">
                <a:solidFill>
                  <a:srgbClr val="B7DEE8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03/09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/>
            </a:r>
            <a:b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</a:b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ЭМБЛЕМАТИЧЕСКИЕ ЖЕСТЫ</a:t>
            </a:r>
            <a:endParaRPr lang="ru-RU" sz="3500" dirty="0">
              <a:solidFill>
                <a:schemeClr val="tx1">
                  <a:lumMod val="65000"/>
                  <a:lumOff val="3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3336"/>
            <a:ext cx="1547664" cy="72008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aseline="-2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6453336"/>
            <a:ext cx="2088232" cy="72008"/>
          </a:xfrm>
          <a:prstGeom prst="rect">
            <a:avLst/>
          </a:prstGeom>
          <a:solidFill>
            <a:srgbClr val="EE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6453336"/>
            <a:ext cx="2448272" cy="72008"/>
          </a:xfrm>
          <a:prstGeom prst="rect">
            <a:avLst/>
          </a:prstGeom>
          <a:solidFill>
            <a:srgbClr val="35A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6453336"/>
            <a:ext cx="3059832" cy="72008"/>
          </a:xfrm>
          <a:prstGeom prst="rect">
            <a:avLst/>
          </a:prstGeom>
          <a:solidFill>
            <a:srgbClr val="267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два.jpg"/>
          <p:cNvPicPr>
            <a:picLocks noChangeAspect="1"/>
          </p:cNvPicPr>
          <p:nvPr/>
        </p:nvPicPr>
        <p:blipFill>
          <a:blip r:embed="rId3" cstate="print">
            <a:lum bright="9000"/>
          </a:blip>
          <a:stretch>
            <a:fillRect/>
          </a:stretch>
        </p:blipFill>
        <p:spPr>
          <a:xfrm>
            <a:off x="3275856" y="1916832"/>
            <a:ext cx="1728192" cy="1728192"/>
          </a:xfrm>
          <a:prstGeom prst="rect">
            <a:avLst/>
          </a:prstGeom>
        </p:spPr>
      </p:pic>
      <p:pic>
        <p:nvPicPr>
          <p:cNvPr id="17" name="Рисунок 16" descr="раз.jpg"/>
          <p:cNvPicPr>
            <a:picLocks noChangeAspect="1"/>
          </p:cNvPicPr>
          <p:nvPr/>
        </p:nvPicPr>
        <p:blipFill>
          <a:blip r:embed="rId4" cstate="print">
            <a:lum bright="9000"/>
          </a:blip>
          <a:stretch>
            <a:fillRect/>
          </a:stretch>
        </p:blipFill>
        <p:spPr>
          <a:xfrm>
            <a:off x="539552" y="1916832"/>
            <a:ext cx="1728192" cy="1728192"/>
          </a:xfrm>
          <a:prstGeom prst="rect">
            <a:avLst/>
          </a:prstGeom>
        </p:spPr>
      </p:pic>
      <p:pic>
        <p:nvPicPr>
          <p:cNvPr id="18" name="Рисунок 17" descr="три.jpg"/>
          <p:cNvPicPr>
            <a:picLocks noChangeAspect="1"/>
          </p:cNvPicPr>
          <p:nvPr/>
        </p:nvPicPr>
        <p:blipFill>
          <a:blip r:embed="rId5" cstate="print">
            <a:lum bright="9000"/>
          </a:blip>
          <a:stretch>
            <a:fillRect/>
          </a:stretch>
        </p:blipFill>
        <p:spPr>
          <a:xfrm>
            <a:off x="539552" y="4149080"/>
            <a:ext cx="1760984" cy="1760984"/>
          </a:xfrm>
          <a:prstGeom prst="rect">
            <a:avLst/>
          </a:prstGeom>
        </p:spPr>
      </p:pic>
      <p:pic>
        <p:nvPicPr>
          <p:cNvPr id="20" name="Рисунок 19" descr="четыре.jpg"/>
          <p:cNvPicPr>
            <a:picLocks noChangeAspect="1"/>
          </p:cNvPicPr>
          <p:nvPr/>
        </p:nvPicPr>
        <p:blipFill>
          <a:blip r:embed="rId6" cstate="print">
            <a:lum bright="9000"/>
          </a:blip>
          <a:stretch>
            <a:fillRect/>
          </a:stretch>
        </p:blipFill>
        <p:spPr>
          <a:xfrm>
            <a:off x="3275856" y="4149080"/>
            <a:ext cx="1728192" cy="1728192"/>
          </a:xfrm>
          <a:prstGeom prst="rect">
            <a:avLst/>
          </a:prstGeom>
        </p:spPr>
      </p:pic>
      <p:pic>
        <p:nvPicPr>
          <p:cNvPr id="21" name="Рисунок 20" descr="шесть.jpg"/>
          <p:cNvPicPr>
            <a:picLocks noChangeAspect="1"/>
          </p:cNvPicPr>
          <p:nvPr/>
        </p:nvPicPr>
        <p:blipFill>
          <a:blip r:embed="rId7" cstate="print">
            <a:lum bright="9000"/>
          </a:blip>
          <a:stretch>
            <a:fillRect/>
          </a:stretch>
        </p:blipFill>
        <p:spPr>
          <a:xfrm>
            <a:off x="6012160" y="1916832"/>
            <a:ext cx="1728192" cy="172819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document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70" y="0"/>
            <a:ext cx="4860030" cy="424827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 smtClean="0">
                <a:solidFill>
                  <a:srgbClr val="B7DEE8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04/09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/>
            </a:r>
            <a:b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</a:b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ПРИМЕРЫ ЗНАЧЕНИЙ ЖЕСТОВ</a:t>
            </a:r>
            <a:endParaRPr lang="ru-RU" sz="3500" dirty="0">
              <a:solidFill>
                <a:schemeClr val="tx1">
                  <a:lumMod val="65000"/>
                  <a:lumOff val="3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3336"/>
            <a:ext cx="1547664" cy="72008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aseline="-2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6453336"/>
            <a:ext cx="2088232" cy="72008"/>
          </a:xfrm>
          <a:prstGeom prst="rect">
            <a:avLst/>
          </a:prstGeom>
          <a:solidFill>
            <a:srgbClr val="EE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6453336"/>
            <a:ext cx="2448272" cy="72008"/>
          </a:xfrm>
          <a:prstGeom prst="rect">
            <a:avLst/>
          </a:prstGeom>
          <a:solidFill>
            <a:srgbClr val="35A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6453336"/>
            <a:ext cx="3059832" cy="72008"/>
          </a:xfrm>
          <a:prstGeom prst="rect">
            <a:avLst/>
          </a:prstGeom>
          <a:solidFill>
            <a:srgbClr val="267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 descr="раз.jpg"/>
          <p:cNvPicPr>
            <a:picLocks noChangeAspect="1"/>
          </p:cNvPicPr>
          <p:nvPr/>
        </p:nvPicPr>
        <p:blipFill>
          <a:blip r:embed="rId3" cstate="print">
            <a:lum bright="9000"/>
          </a:blip>
          <a:stretch>
            <a:fillRect/>
          </a:stretch>
        </p:blipFill>
        <p:spPr>
          <a:xfrm>
            <a:off x="539552" y="1916832"/>
            <a:ext cx="1728192" cy="1728192"/>
          </a:xfrm>
          <a:prstGeom prst="rect">
            <a:avLst/>
          </a:prstGeom>
        </p:spPr>
      </p:pic>
      <p:pic>
        <p:nvPicPr>
          <p:cNvPr id="18" name="Рисунок 17" descr="три.jpg"/>
          <p:cNvPicPr>
            <a:picLocks noChangeAspect="1"/>
          </p:cNvPicPr>
          <p:nvPr/>
        </p:nvPicPr>
        <p:blipFill>
          <a:blip r:embed="rId4" cstate="print">
            <a:lum bright="9000"/>
          </a:blip>
          <a:stretch>
            <a:fillRect/>
          </a:stretch>
        </p:blipFill>
        <p:spPr>
          <a:xfrm>
            <a:off x="539552" y="4149080"/>
            <a:ext cx="1760984" cy="1760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71800" y="1916832"/>
            <a:ext cx="5327933" cy="203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«ОКЕЙ»</a:t>
            </a:r>
          </a:p>
          <a:p>
            <a:pPr>
              <a:spcAft>
                <a:spcPts val="300"/>
              </a:spcAft>
            </a:pP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Россия: все идет по плану</a:t>
            </a:r>
          </a:p>
          <a:p>
            <a:pPr>
              <a:spcAft>
                <a:spcPts val="300"/>
              </a:spcAft>
            </a:pP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Парагвай, Бразилия, Уругвай: собеседник –</a:t>
            </a:r>
            <a:endParaRPr lang="en-US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spcAft>
                <a:spcPts val="300"/>
              </a:spcAft>
            </a:pP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пассивный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гомосексуалист</a:t>
            </a:r>
          </a:p>
          <a:p>
            <a:pPr>
              <a:spcAft>
                <a:spcPts val="300"/>
              </a:spcAft>
            </a:pP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Тунис: угроза убийства</a:t>
            </a:r>
          </a:p>
          <a:p>
            <a:pPr>
              <a:spcAft>
                <a:spcPts val="300"/>
              </a:spcAft>
            </a:pP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Япония: наличные деньги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1800" y="4146609"/>
            <a:ext cx="6142900" cy="203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«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</a:t>
            </a: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»</a:t>
            </a:r>
          </a:p>
          <a:p>
            <a:pPr>
              <a:spcAft>
                <a:spcPts val="300"/>
              </a:spcAft>
            </a:pP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Россия: цифра два</a:t>
            </a:r>
          </a:p>
          <a:p>
            <a:pPr>
              <a:spcAft>
                <a:spcPts val="300"/>
              </a:spcAft>
            </a:pP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Англия, Ирландия, Австралия, Новая Зеландия,</a:t>
            </a:r>
          </a:p>
          <a:p>
            <a:pPr>
              <a:spcAft>
                <a:spcPts val="300"/>
              </a:spcAft>
            </a:pP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ЮАР: жест ладонью к себе обозначает посылание</a:t>
            </a:r>
          </a:p>
          <a:p>
            <a:pPr>
              <a:spcAft>
                <a:spcPts val="300"/>
              </a:spcAft>
            </a:pP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собеседника куда подальше в грубой форме</a:t>
            </a:r>
          </a:p>
          <a:p>
            <a:pPr>
              <a:spcAft>
                <a:spcPts val="300"/>
              </a:spcAft>
            </a:pPr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Большинство других стран: победа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document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0"/>
            <a:ext cx="4860030" cy="424827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 smtClean="0">
                <a:solidFill>
                  <a:srgbClr val="B7DEE8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05/09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/>
            </a:r>
            <a:b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</a:b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МИМИКА</a:t>
            </a:r>
            <a:endParaRPr lang="ru-RU" sz="3500" dirty="0">
              <a:solidFill>
                <a:schemeClr val="tx1">
                  <a:lumMod val="65000"/>
                  <a:lumOff val="3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3336"/>
            <a:ext cx="1547664" cy="72008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aseline="-2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6453336"/>
            <a:ext cx="2088232" cy="72008"/>
          </a:xfrm>
          <a:prstGeom prst="rect">
            <a:avLst/>
          </a:prstGeom>
          <a:solidFill>
            <a:srgbClr val="EE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6453336"/>
            <a:ext cx="2448272" cy="72008"/>
          </a:xfrm>
          <a:prstGeom prst="rect">
            <a:avLst/>
          </a:prstGeom>
          <a:solidFill>
            <a:srgbClr val="35A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6453336"/>
            <a:ext cx="3059832" cy="72008"/>
          </a:xfrm>
          <a:prstGeom prst="rect">
            <a:avLst/>
          </a:prstGeom>
          <a:solidFill>
            <a:srgbClr val="267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5536" y="1844824"/>
            <a:ext cx="8000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Мимика – это все изменения выражения лица человека,</a:t>
            </a:r>
          </a:p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которые можно наблюдать в процессе общения.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Picture 4" descr="http://difene.ru/content/uploads/2017/08/1465301833_515.jpg"/>
          <p:cNvPicPr>
            <a:picLocks noChangeAspect="1" noChangeArrowheads="1"/>
          </p:cNvPicPr>
          <p:nvPr/>
        </p:nvPicPr>
        <p:blipFill>
          <a:blip r:embed="rId3" cstate="print">
            <a:lum bright="8000" contrast="-6000"/>
          </a:blip>
          <a:srcRect/>
          <a:stretch>
            <a:fillRect/>
          </a:stretch>
        </p:blipFill>
        <p:spPr bwMode="auto">
          <a:xfrm>
            <a:off x="467544" y="3155370"/>
            <a:ext cx="8208912" cy="293792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document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0"/>
            <a:ext cx="4860030" cy="424827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 smtClean="0">
                <a:solidFill>
                  <a:srgbClr val="B7DEE8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06/09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/>
            </a:r>
            <a:b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</a:b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МИМИКА ОТРАЖАЕТ</a:t>
            </a:r>
            <a:endParaRPr lang="ru-RU" sz="3500" dirty="0">
              <a:solidFill>
                <a:schemeClr val="tx1">
                  <a:lumMod val="65000"/>
                  <a:lumOff val="3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3336"/>
            <a:ext cx="1547664" cy="72008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aseline="-2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6453336"/>
            <a:ext cx="2088232" cy="72008"/>
          </a:xfrm>
          <a:prstGeom prst="rect">
            <a:avLst/>
          </a:prstGeom>
          <a:solidFill>
            <a:srgbClr val="EE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6453336"/>
            <a:ext cx="2448272" cy="72008"/>
          </a:xfrm>
          <a:prstGeom prst="rect">
            <a:avLst/>
          </a:prstGeom>
          <a:solidFill>
            <a:srgbClr val="35A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6453336"/>
            <a:ext cx="3059832" cy="72008"/>
          </a:xfrm>
          <a:prstGeom prst="rect">
            <a:avLst/>
          </a:prstGeom>
          <a:solidFill>
            <a:srgbClr val="267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5536" y="1844824"/>
            <a:ext cx="8544711" cy="4262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Отношение говорящего к произносимым словам: их значимость для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говорящего, веру в то, что он говорит и др.;</a:t>
            </a:r>
          </a:p>
          <a:p>
            <a:pPr>
              <a:spcAft>
                <a:spcPts val="600"/>
              </a:spcAft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Психические состояния говорящего: радость,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скуку, досаду, радость и пр.;</a:t>
            </a:r>
          </a:p>
          <a:p>
            <a:pPr>
              <a:spcAft>
                <a:spcPts val="600"/>
              </a:spcAft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Отношение к собеседнику: безразличие, уважение, пренебрежение и др.;</a:t>
            </a:r>
          </a:p>
          <a:p>
            <a:pPr>
              <a:spcAft>
                <a:spcPts val="600"/>
              </a:spcAft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Отношение к самому себе и своим действиям:  собранность, решимость,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неуверенность в себе, растерянность, самодовольство и пр.;</a:t>
            </a:r>
          </a:p>
          <a:p>
            <a:pPr>
              <a:spcAft>
                <a:spcPts val="600"/>
              </a:spcAft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Некоторые другие качества: интеллигентность, ум, глупость, волю, 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самообладание и др.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document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0"/>
            <a:ext cx="4860030" cy="424827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 smtClean="0">
                <a:solidFill>
                  <a:srgbClr val="B7DEE8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07/09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/>
            </a:r>
            <a:b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</a:b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ВЗГЛЯД</a:t>
            </a:r>
            <a:endParaRPr lang="ru-RU" sz="3500" dirty="0">
              <a:solidFill>
                <a:schemeClr val="tx1">
                  <a:lumMod val="65000"/>
                  <a:lumOff val="3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3336"/>
            <a:ext cx="1547664" cy="72008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aseline="-2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6453336"/>
            <a:ext cx="2088232" cy="72008"/>
          </a:xfrm>
          <a:prstGeom prst="rect">
            <a:avLst/>
          </a:prstGeom>
          <a:solidFill>
            <a:srgbClr val="EE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6453336"/>
            <a:ext cx="2448272" cy="72008"/>
          </a:xfrm>
          <a:prstGeom prst="rect">
            <a:avLst/>
          </a:prstGeom>
          <a:solidFill>
            <a:srgbClr val="35A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6453336"/>
            <a:ext cx="3059832" cy="72008"/>
          </a:xfrm>
          <a:prstGeom prst="rect">
            <a:avLst/>
          </a:prstGeom>
          <a:solidFill>
            <a:srgbClr val="267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539552" y="1916832"/>
          <a:ext cx="8136904" cy="403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52134"/>
                <a:gridCol w="2638996"/>
                <a:gridCol w="2345774"/>
              </a:tblGrid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200" b="1" kern="1300" baseline="0" dirty="0" smtClean="0">
                          <a:solidFill>
                            <a:srgbClr val="267C6E"/>
                          </a:solidFill>
                          <a:latin typeface="Open Sans SemiBold" pitchFamily="34" charset="0"/>
                          <a:ea typeface="Open Sans SemiBold" pitchFamily="34" charset="0"/>
                          <a:cs typeface="Open Sans SemiBold" pitchFamily="34" charset="0"/>
                        </a:rPr>
                        <a:t>     </a:t>
                      </a:r>
                      <a:r>
                        <a:rPr lang="ru-RU" sz="1200" b="1" kern="1300" baseline="0" dirty="0" smtClean="0">
                          <a:solidFill>
                            <a:srgbClr val="267C6E"/>
                          </a:solidFill>
                          <a:latin typeface="Open Sans SemiBold" pitchFamily="34" charset="0"/>
                          <a:ea typeface="Open Sans SemiBold" pitchFamily="34" charset="0"/>
                          <a:cs typeface="Open Sans SemiBold" pitchFamily="34" charset="0"/>
                        </a:rPr>
                        <a:t>ВЗГЛЯД И ДВИЖЕНИЯ</a:t>
                      </a:r>
                      <a:endParaRPr lang="ru-RU" sz="1200" b="1" kern="1300" baseline="0" dirty="0">
                        <a:solidFill>
                          <a:srgbClr val="267C6E"/>
                        </a:solidFill>
                        <a:latin typeface="Open Sans SemiBold" pitchFamily="34" charset="0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1" kern="1300" baseline="0" dirty="0" smtClean="0">
                          <a:solidFill>
                            <a:srgbClr val="267C6E"/>
                          </a:solidFill>
                          <a:latin typeface="Open Sans SemiBold" pitchFamily="34" charset="0"/>
                          <a:ea typeface="Open Sans SemiBold" pitchFamily="34" charset="0"/>
                          <a:cs typeface="Open Sans SemiBold" pitchFamily="34" charset="0"/>
                        </a:rPr>
                        <a:t>     ТРАКТОВКА</a:t>
                      </a:r>
                      <a:endParaRPr lang="ru-RU" sz="1200" b="1" kern="1300" baseline="0" dirty="0">
                        <a:solidFill>
                          <a:srgbClr val="267C6E"/>
                        </a:solidFill>
                        <a:latin typeface="Open Sans SemiBold" pitchFamily="34" charset="0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1" kern="1300" baseline="0" dirty="0" smtClean="0">
                          <a:solidFill>
                            <a:srgbClr val="267C6E"/>
                          </a:solidFill>
                          <a:latin typeface="Open Sans SemiBold" pitchFamily="34" charset="0"/>
                          <a:ea typeface="Open Sans SemiBold" pitchFamily="34" charset="0"/>
                          <a:cs typeface="Open Sans SemiBold" pitchFamily="34" charset="0"/>
                        </a:rPr>
                        <a:t>     НЕОБХОДИМО</a:t>
                      </a:r>
                      <a:endParaRPr lang="ru-RU" sz="1200" b="1" kern="1300" baseline="0" dirty="0">
                        <a:solidFill>
                          <a:srgbClr val="267C6E"/>
                        </a:solidFill>
                        <a:latin typeface="Open Sans SemiBold" pitchFamily="34" charset="0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</a:t>
                      </a:r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Подъем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головы и взгляд вверх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Подожди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минуту, подумаю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Прервать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контакт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</a:t>
                      </a:r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Насупленные брови</a:t>
                      </a:r>
                      <a:endParaRPr lang="ru-RU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Не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понял, повтори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Усилить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контакт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</a:t>
                      </a:r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Улыбка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, </a:t>
                      </a:r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легкий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наклон головы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Мне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нечего добавить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Продолжить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контакт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</a:t>
                      </a:r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Ритмичное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кивание головой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Ясно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, понял, что тебе нужно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Продолжить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контакт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</a:t>
                      </a:r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Долгий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неподвижный взгляд в </a:t>
                      </a:r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глаза</a:t>
                      </a:r>
                      <a:endParaRPr lang="ru-RU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Хочу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подчинить себе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Импровизировать</a:t>
                      </a:r>
                      <a:endParaRPr lang="ru-RU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</a:t>
                      </a:r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Взгляд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в сторону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Пренебрежение</a:t>
                      </a:r>
                      <a:endParaRPr lang="ru-RU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en Sans" pitchFamily="34" charset="0"/>
                        <a:ea typeface="Open Sans" pitchFamily="34" charset="0"/>
                        <a:cs typeface="Open Sans" pitchFamily="34" charset="0"/>
                      </a:endParaRP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Уйти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от контакта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</a:t>
                      </a:r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Взгляд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в пол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Страх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и желание уйти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     Уйти </a:t>
                      </a:r>
                      <a:r>
                        <a:rPr lang="ru-RU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Open Sans" pitchFamily="34" charset="0"/>
                          <a:ea typeface="Open Sans" pitchFamily="34" charset="0"/>
                          <a:cs typeface="Open Sans" pitchFamily="34" charset="0"/>
                        </a:rPr>
                        <a:t>от контакта</a:t>
                      </a:r>
                    </a:p>
                  </a:txBody>
                  <a:tcPr marL="39687" marR="39687" marT="39687" marB="3968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document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0"/>
            <a:ext cx="4860030" cy="424827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 smtClean="0">
                <a:solidFill>
                  <a:srgbClr val="B7DEE8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08/09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/>
            </a:r>
            <a:b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</a:b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ПОЗА</a:t>
            </a:r>
            <a:endParaRPr lang="ru-RU" sz="3500" dirty="0">
              <a:solidFill>
                <a:schemeClr val="tx1">
                  <a:lumMod val="65000"/>
                  <a:lumOff val="35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3336"/>
            <a:ext cx="1547664" cy="72008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aseline="-2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6453336"/>
            <a:ext cx="2088232" cy="72008"/>
          </a:xfrm>
          <a:prstGeom prst="rect">
            <a:avLst/>
          </a:prstGeom>
          <a:solidFill>
            <a:srgbClr val="EEC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6453336"/>
            <a:ext cx="2448272" cy="72008"/>
          </a:xfrm>
          <a:prstGeom prst="rect">
            <a:avLst/>
          </a:prstGeom>
          <a:solidFill>
            <a:srgbClr val="35A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6453336"/>
            <a:ext cx="3059832" cy="72008"/>
          </a:xfrm>
          <a:prstGeom prst="rect">
            <a:avLst/>
          </a:prstGeom>
          <a:solidFill>
            <a:srgbClr val="267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5536" y="1844824"/>
            <a:ext cx="8174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Поза — это положение человеческого тела, типичное </a:t>
            </a: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для</a:t>
            </a:r>
          </a:p>
          <a:p>
            <a:pPr>
              <a:spcAft>
                <a:spcPts val="1200"/>
              </a:spcAft>
              <a:buNone/>
            </a:pPr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данной культуры.</a:t>
            </a:r>
          </a:p>
        </p:txBody>
      </p:sp>
      <p:pic>
        <p:nvPicPr>
          <p:cNvPr id="14" name="Рисунок 13" descr="кыа.jpg"/>
          <p:cNvPicPr>
            <a:picLocks noChangeAspect="1"/>
          </p:cNvPicPr>
          <p:nvPr/>
        </p:nvPicPr>
        <p:blipFill>
          <a:blip r:embed="rId3" cstate="print">
            <a:lum bright="6000" contrast="-4000"/>
          </a:blip>
          <a:stretch>
            <a:fillRect/>
          </a:stretch>
        </p:blipFill>
        <p:spPr>
          <a:xfrm>
            <a:off x="467544" y="3362040"/>
            <a:ext cx="8208912" cy="23712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349</Words>
  <Application>Microsoft Office PowerPoint</Application>
  <PresentationFormat>Экран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КИНЕСИКА</vt:lpstr>
      <vt:lpstr>01/09 ЧТО ТАКОЕ КИНЕСИКА?</vt:lpstr>
      <vt:lpstr>02/09 ЖЕСТЫ</vt:lpstr>
      <vt:lpstr>03/09 ЭМБЛЕМАТИЧЕСКИЕ ЖЕСТЫ</vt:lpstr>
      <vt:lpstr>04/09 ПРИМЕРЫ ЗНАЧЕНИЙ ЖЕСТОВ</vt:lpstr>
      <vt:lpstr>05/09 МИМИКА</vt:lpstr>
      <vt:lpstr>06/09 МИМИКА ОТРАЖАЕТ</vt:lpstr>
      <vt:lpstr>07/09 ВЗГЛЯД</vt:lpstr>
      <vt:lpstr>08/09 ПОЗА</vt:lpstr>
      <vt:lpstr>09/09 ПРИМЕРЫ ПОЗ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di.mercurius</dc:creator>
  <cp:lastModifiedBy>Пользователь Windows</cp:lastModifiedBy>
  <cp:revision>58</cp:revision>
  <dcterms:created xsi:type="dcterms:W3CDTF">2017-12-28T17:20:04Z</dcterms:created>
  <dcterms:modified xsi:type="dcterms:W3CDTF">2018-01-10T18:47:16Z</dcterms:modified>
</cp:coreProperties>
</file>