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01" r:id="rId3"/>
    <p:sldId id="299" r:id="rId4"/>
    <p:sldId id="300" r:id="rId5"/>
    <p:sldId id="295" r:id="rId6"/>
    <p:sldId id="29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5B1F016-DF45-42A1-BE0F-FCF0AFF09498}">
          <p14:sldIdLst>
            <p14:sldId id="256"/>
            <p14:sldId id="301"/>
            <p14:sldId id="299"/>
            <p14:sldId id="300"/>
            <p14:sldId id="295"/>
            <p14:sldId id="298"/>
          </p14:sldIdLst>
        </p14:section>
        <p14:section name="Раздел без заголовка" id="{5FE1F4C6-D278-4BFC-A6F3-A35EDECCEDF9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0"/>
    <a:srgbClr val="EC2739"/>
    <a:srgbClr val="226DDE"/>
    <a:srgbClr val="E61E32"/>
    <a:srgbClr val="3399FF"/>
    <a:srgbClr val="0099FF"/>
    <a:srgbClr val="EC008C"/>
    <a:srgbClr val="EF2439"/>
    <a:srgbClr val="DCE4EA"/>
    <a:srgbClr val="048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4" autoAdjust="0"/>
  </p:normalViewPr>
  <p:slideViewPr>
    <p:cSldViewPr snapToGrid="0" snapToObjects="1">
      <p:cViewPr>
        <p:scale>
          <a:sx n="100" d="100"/>
          <a:sy n="100" d="100"/>
        </p:scale>
        <p:origin x="-1944" y="-756"/>
      </p:cViewPr>
      <p:guideLst>
        <p:guide orient="horz" pos="2160"/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65B64-E159-4DCF-9394-C8BF841D983F}" type="datetimeFigureOut">
              <a:rPr lang="ru-RU" smtClean="0"/>
              <a:t>11.05.2018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5BFCD-6E0E-4088-B23A-5DE3C852A0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06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5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793B-5A9A-B64F-9AFF-E845F90ED6F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2F219-24B9-AF48-88F3-E00DBDA8B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4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2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2" r="3577" b="3302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7" r="1532" b="3107"/>
          <a:stretch/>
        </p:blipFill>
        <p:spPr>
          <a:xfrm>
            <a:off x="-42274" y="0"/>
            <a:ext cx="9186274" cy="5147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6929" y="2033606"/>
            <a:ext cx="6810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Foodretail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: Запуск большого гипермаркета Глобус в </a:t>
            </a:r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online</a:t>
            </a:r>
            <a:endParaRPr lang="ru-RU" sz="4800" dirty="0">
              <a:solidFill>
                <a:schemeClr val="bg1"/>
              </a:solidFill>
              <a:latin typeface="PT Sans Narrow" panose="020B0506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3" y="3085962"/>
            <a:ext cx="4991101" cy="205753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3"/>
          <a:stretch/>
        </p:blipFill>
        <p:spPr>
          <a:xfrm rot="10800000" flipH="1">
            <a:off x="6587841" y="-4727"/>
            <a:ext cx="2556159" cy="16856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77316"/>
            <a:ext cx="1159839" cy="2239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22" y="333380"/>
            <a:ext cx="1524553" cy="3118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74" y="0"/>
            <a:ext cx="9186274" cy="51476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74" y="0"/>
            <a:ext cx="9186274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74" y="0"/>
            <a:ext cx="9186274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2189" y="1766906"/>
            <a:ext cx="6646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 smtClean="0">
                <a:solidFill>
                  <a:schemeClr val="bg1"/>
                </a:solidFill>
                <a:latin typeface="PT Sans Narrow" pitchFamily="34" charset="-52"/>
              </a:rPr>
              <a:t>Foodretail</a:t>
            </a:r>
            <a:r>
              <a:rPr lang="en-US" sz="4800" dirty="0" smtClean="0">
                <a:solidFill>
                  <a:schemeClr val="bg1"/>
                </a:solidFill>
                <a:latin typeface="PT Sans Narrow" pitchFamily="34" charset="-52"/>
              </a:rPr>
              <a:t>: </a:t>
            </a:r>
            <a:r>
              <a:rPr lang="ru-RU" sz="4800" dirty="0" smtClean="0">
                <a:solidFill>
                  <a:schemeClr val="bg1"/>
                </a:solidFill>
                <a:latin typeface="PT Sans Narrow" pitchFamily="34" charset="-52"/>
              </a:rPr>
              <a:t>Запуск большого </a:t>
            </a:r>
          </a:p>
          <a:p>
            <a:r>
              <a:rPr lang="ru-RU" sz="4800" dirty="0" smtClean="0">
                <a:solidFill>
                  <a:schemeClr val="bg1"/>
                </a:solidFill>
                <a:latin typeface="PT Sans Narrow" pitchFamily="34" charset="-52"/>
              </a:rPr>
              <a:t>гипермаркета Глобус в </a:t>
            </a:r>
            <a:r>
              <a:rPr lang="en-US" sz="4800" dirty="0" smtClean="0">
                <a:solidFill>
                  <a:schemeClr val="bg1"/>
                </a:solidFill>
                <a:latin typeface="PT Sans Narrow" pitchFamily="34" charset="-52"/>
              </a:rPr>
              <a:t>online</a:t>
            </a:r>
            <a:endParaRPr lang="ru-RU" sz="4800" dirty="0">
              <a:solidFill>
                <a:schemeClr val="bg1"/>
              </a:solidFill>
              <a:latin typeface="PT Sans Narrow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682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2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6929" y="2033606"/>
            <a:ext cx="6810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Foodretail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: Запуск большого </a:t>
            </a:r>
            <a:r>
              <a:rPr lang="ru-RU" sz="4800" dirty="0" err="1" smtClean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гипермарета</a:t>
            </a:r>
            <a:r>
              <a:rPr lang="ru-RU" sz="4800" dirty="0" smtClean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 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Глобус в </a:t>
            </a:r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online</a:t>
            </a:r>
            <a:endParaRPr lang="ru-RU" sz="4800" dirty="0">
              <a:solidFill>
                <a:schemeClr val="bg1"/>
              </a:solidFill>
              <a:latin typeface="PT Sans Narrow" panose="020B0506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3093" y="2195531"/>
            <a:ext cx="5319598" cy="2372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Большой ассортимент одинаковых продуктов разных производителей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Разный тип продуктов: штучные, штучно-весовые, весовые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Очень большая продуктовая корзина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Работа с наличием. Продукты отгружаются из торгового </a:t>
            </a: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зала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Замены </a:t>
            </a: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товаров. Не всегда есть все на полке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Сложная доставка товаров. Есть как «сухие» товары, так и «заморозка</a:t>
            </a: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»</a:t>
            </a:r>
            <a:endParaRPr lang="ru-RU" sz="1600" dirty="0">
              <a:solidFill>
                <a:srgbClr val="F47920"/>
              </a:solidFill>
              <a:latin typeface="PT Sans Narrow" pitchFamily="3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8" y="2402710"/>
            <a:ext cx="95250" cy="1000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8" y="2774816"/>
            <a:ext cx="95250" cy="1000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0" y="3158798"/>
            <a:ext cx="95250" cy="1000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0" y="3532892"/>
            <a:ext cx="95250" cy="1000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8" y="3928736"/>
            <a:ext cx="95250" cy="10001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0" y="4300829"/>
            <a:ext cx="95250" cy="100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854" y="1108460"/>
            <a:ext cx="34748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300" b="1" dirty="0" smtClean="0">
                <a:solidFill>
                  <a:srgbClr val="F47920"/>
                </a:solidFill>
                <a:latin typeface="PT Sans Narrow" pitchFamily="34" charset="-52"/>
              </a:rPr>
              <a:t>Особенности отрасли</a:t>
            </a:r>
          </a:p>
          <a:p>
            <a:r>
              <a:rPr lang="en-US" sz="3300" b="1" dirty="0" err="1" smtClean="0">
                <a:solidFill>
                  <a:srgbClr val="F47920"/>
                </a:solidFill>
                <a:latin typeface="PT Sans Narrow" pitchFamily="34" charset="-52"/>
              </a:rPr>
              <a:t>Foodretail</a:t>
            </a:r>
            <a:endParaRPr lang="ru-RU" sz="3300" b="1" dirty="0">
              <a:solidFill>
                <a:srgbClr val="F47920"/>
              </a:solidFill>
              <a:latin typeface="PT Sans Narrow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056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2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6929" y="2033606"/>
            <a:ext cx="6810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Foodretail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: Запуск большого </a:t>
            </a:r>
            <a:r>
              <a:rPr lang="ru-RU" sz="4800" dirty="0" err="1" smtClean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гипермарета</a:t>
            </a:r>
            <a:r>
              <a:rPr lang="ru-RU" sz="4800" dirty="0" smtClean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 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Глобус в </a:t>
            </a:r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online</a:t>
            </a:r>
            <a:endParaRPr lang="ru-RU" sz="4800" dirty="0">
              <a:solidFill>
                <a:schemeClr val="bg1"/>
              </a:solidFill>
              <a:latin typeface="PT Sans Narrow" panose="020B0506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3093" y="1726429"/>
            <a:ext cx="5153206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Был только корпоративный сайт </a:t>
            </a:r>
            <a:r>
              <a:rPr lang="en-US" sz="1600" dirty="0">
                <a:solidFill>
                  <a:srgbClr val="F47920"/>
                </a:solidFill>
                <a:latin typeface="PT Sans Narrow" pitchFamily="34" charset="-52"/>
              </a:rPr>
              <a:t>globus.ru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За полгода до старта интернет-магазина начали обкатывать </a:t>
            </a: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процесс</a:t>
            </a:r>
          </a:p>
          <a:p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самовывоза </a:t>
            </a: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товаров собственного</a:t>
            </a:r>
            <a:r>
              <a:rPr lang="en-US" sz="1600" dirty="0">
                <a:solidFill>
                  <a:srgbClr val="F47920"/>
                </a:solidFill>
                <a:latin typeface="PT Sans Narrow" pitchFamily="34" charset="-52"/>
              </a:rPr>
              <a:t> zakaz.globus.ru</a:t>
            </a: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 </a:t>
            </a:r>
          </a:p>
          <a:p>
            <a:pPr>
              <a:lnSpc>
                <a:spcPct val="200000"/>
              </a:lnSpc>
              <a:spcAft>
                <a:spcPts val="100"/>
              </a:spcAft>
            </a:pP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Был опыт зарубежных коллег </a:t>
            </a:r>
            <a:r>
              <a:rPr lang="en-US" sz="1600" dirty="0">
                <a:solidFill>
                  <a:srgbClr val="F47920"/>
                </a:solidFill>
                <a:latin typeface="PT Sans Narrow" pitchFamily="34" charset="-52"/>
              </a:rPr>
              <a:t>Globus Drive (</a:t>
            </a: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Чехия</a:t>
            </a:r>
            <a:r>
              <a:rPr lang="en-US" sz="1600" dirty="0">
                <a:solidFill>
                  <a:srgbClr val="F47920"/>
                </a:solidFill>
                <a:latin typeface="PT Sans Narrow" pitchFamily="34" charset="-52"/>
              </a:rPr>
              <a:t>)</a:t>
            </a:r>
            <a:endParaRPr lang="ru-RU" sz="1600" dirty="0">
              <a:solidFill>
                <a:srgbClr val="F47920"/>
              </a:solidFill>
              <a:latin typeface="PT Sans Narrow" pitchFamily="34" charset="-52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Огромный </a:t>
            </a:r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энтузиазм сделать лучший продукт на рынке</a:t>
            </a:r>
            <a:endParaRPr lang="ru-RU" sz="1600" dirty="0">
              <a:solidFill>
                <a:srgbClr val="F47920"/>
              </a:solidFill>
              <a:latin typeface="PT Sans Narrow" pitchFamily="3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8" y="1951422"/>
            <a:ext cx="95250" cy="1000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8" y="2323528"/>
            <a:ext cx="95250" cy="1000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0" y="3040038"/>
            <a:ext cx="95250" cy="1000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8" y="3447758"/>
            <a:ext cx="95250" cy="100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854" y="1108460"/>
            <a:ext cx="313906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300" b="1" dirty="0" smtClean="0">
                <a:solidFill>
                  <a:srgbClr val="F47920"/>
                </a:solidFill>
                <a:latin typeface="PT Sans Narrow" pitchFamily="34" charset="-52"/>
              </a:rPr>
              <a:t>Что было на старте</a:t>
            </a:r>
            <a:endParaRPr lang="ru-RU" sz="3300" b="1" dirty="0">
              <a:solidFill>
                <a:srgbClr val="F47920"/>
              </a:solidFill>
              <a:latin typeface="PT Sans Narrow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497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2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6929" y="2033606"/>
            <a:ext cx="6810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Foodretail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: Запуск большого </a:t>
            </a:r>
            <a:r>
              <a:rPr lang="ru-RU" sz="4800" dirty="0" err="1" smtClean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гипермарета</a:t>
            </a:r>
            <a:r>
              <a:rPr lang="ru-RU" sz="4800" dirty="0" smtClean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 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Глобус в </a:t>
            </a:r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online</a:t>
            </a:r>
            <a:endParaRPr lang="ru-RU" sz="4800" dirty="0">
              <a:solidFill>
                <a:schemeClr val="bg1"/>
              </a:solidFill>
              <a:latin typeface="PT Sans Narrow" panose="020B0506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3093" y="1726429"/>
            <a:ext cx="5568384" cy="2372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2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Подготовка контента (структура каталога, фотографии, характеристики)</a:t>
            </a:r>
            <a:endParaRPr lang="en-US" sz="1600" dirty="0" smtClean="0">
              <a:solidFill>
                <a:srgbClr val="F47920"/>
              </a:solidFill>
              <a:latin typeface="PT Sans Narrow" pitchFamily="34" charset="-52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Проработка интеграционных потоков. Введение новых систем для работы</a:t>
            </a:r>
          </a:p>
          <a:p>
            <a:r>
              <a:rPr lang="ru-RU" sz="1600" dirty="0">
                <a:solidFill>
                  <a:srgbClr val="F47920"/>
                </a:solidFill>
                <a:latin typeface="PT Sans Narrow" pitchFamily="34" charset="-52"/>
              </a:rPr>
              <a:t>б</a:t>
            </a: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изнес-процессов</a:t>
            </a:r>
          </a:p>
          <a:p>
            <a:pPr>
              <a:lnSpc>
                <a:spcPct val="20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Организация комплектации заказов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Реконструкция заказов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Расширение </a:t>
            </a:r>
            <a:r>
              <a:rPr lang="en-US" sz="1600" dirty="0" smtClean="0">
                <a:solidFill>
                  <a:srgbClr val="F47920"/>
                </a:solidFill>
                <a:latin typeface="PT Sans Narrow" pitchFamily="34" charset="-52"/>
              </a:rPr>
              <a:t>call-center</a:t>
            </a:r>
            <a:endParaRPr lang="ru-RU" sz="1600" dirty="0">
              <a:solidFill>
                <a:srgbClr val="F47920"/>
              </a:solidFill>
              <a:latin typeface="PT Sans Narrow" pitchFamily="3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8" y="1951422"/>
            <a:ext cx="95250" cy="1000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8" y="2323528"/>
            <a:ext cx="95250" cy="1000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0" y="3040038"/>
            <a:ext cx="95250" cy="1000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8" y="3447758"/>
            <a:ext cx="95250" cy="100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854" y="1108460"/>
            <a:ext cx="31490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300" b="1" dirty="0" smtClean="0">
                <a:solidFill>
                  <a:srgbClr val="F47920"/>
                </a:solidFill>
                <a:latin typeface="PT Sans Narrow" pitchFamily="34" charset="-52"/>
              </a:rPr>
              <a:t>Сложности проекта</a:t>
            </a:r>
            <a:endParaRPr lang="ru-RU" sz="3300" b="1" dirty="0">
              <a:solidFill>
                <a:srgbClr val="F47920"/>
              </a:solidFill>
              <a:latin typeface="PT Sans Narrow" pitchFamily="34" charset="-52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8" y="3819849"/>
            <a:ext cx="95250" cy="1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0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2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6929" y="2033606"/>
            <a:ext cx="6810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Foodretail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: Запуск большого </a:t>
            </a:r>
            <a:r>
              <a:rPr lang="ru-RU" sz="4800" dirty="0" err="1" smtClean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гипермарета</a:t>
            </a:r>
            <a:r>
              <a:rPr lang="ru-RU" sz="4800" dirty="0" smtClean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 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Глобус в </a:t>
            </a:r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online</a:t>
            </a:r>
            <a:endParaRPr lang="ru-RU" sz="4800" dirty="0">
              <a:solidFill>
                <a:schemeClr val="bg1"/>
              </a:solidFill>
              <a:latin typeface="PT Sans Narrow" panose="020B0506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3093" y="2195531"/>
            <a:ext cx="5381153" cy="1990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Большое внимание уделяется поиску и фильтру товаров</a:t>
            </a:r>
            <a:endParaRPr lang="ru-RU" sz="1600" dirty="0">
              <a:solidFill>
                <a:srgbClr val="F47920"/>
              </a:solidFill>
              <a:latin typeface="PT Sans Narrow" pitchFamily="34" charset="-52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Оптимизация платформы для работы с большой продуктовой корзиной</a:t>
            </a:r>
            <a:endParaRPr lang="ru-RU" sz="1600" dirty="0">
              <a:solidFill>
                <a:srgbClr val="F47920"/>
              </a:solidFill>
              <a:latin typeface="PT Sans Narrow" pitchFamily="34" charset="-52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Управление доступностью и </a:t>
            </a:r>
            <a:r>
              <a:rPr lang="ru-RU" sz="1600" dirty="0" err="1" smtClean="0">
                <a:solidFill>
                  <a:srgbClr val="F47920"/>
                </a:solidFill>
                <a:latin typeface="PT Sans Narrow" pitchFamily="34" charset="-52"/>
              </a:rPr>
              <a:t>таймслотами</a:t>
            </a: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 для заказа продуктов</a:t>
            </a:r>
            <a:endParaRPr lang="ru-RU" sz="1600" dirty="0">
              <a:solidFill>
                <a:srgbClr val="F47920"/>
              </a:solidFill>
              <a:latin typeface="PT Sans Narrow" pitchFamily="34" charset="-52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Интеграционное решение для мультиканальной авторизации </a:t>
            </a:r>
            <a:r>
              <a:rPr lang="en-US" sz="1600" dirty="0" smtClean="0">
                <a:solidFill>
                  <a:srgbClr val="F47920"/>
                </a:solidFill>
                <a:latin typeface="PT Sans Narrow" pitchFamily="34" charset="-52"/>
              </a:rPr>
              <a:t>IDM</a:t>
            </a:r>
            <a:endParaRPr lang="ru-RU" sz="1600" dirty="0" smtClean="0">
              <a:solidFill>
                <a:srgbClr val="F47920"/>
              </a:solidFill>
              <a:latin typeface="PT Sans Narrow" pitchFamily="34" charset="-52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ru-RU" sz="1600" dirty="0" smtClean="0">
                <a:solidFill>
                  <a:srgbClr val="F47920"/>
                </a:solidFill>
                <a:latin typeface="PT Sans Narrow" pitchFamily="34" charset="-52"/>
              </a:rPr>
              <a:t>Работа с штучно-весовыми и весовыми товарами</a:t>
            </a:r>
            <a:endParaRPr lang="ru-RU" sz="1600" dirty="0">
              <a:solidFill>
                <a:srgbClr val="F47920"/>
              </a:solidFill>
              <a:latin typeface="PT Sans Narrow" pitchFamily="34" charset="-52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738" y="2402710"/>
            <a:ext cx="95250" cy="1000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8" y="2774816"/>
            <a:ext cx="95250" cy="1000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0" y="3158798"/>
            <a:ext cx="95250" cy="1000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0" y="3532892"/>
            <a:ext cx="95250" cy="10001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8" y="3928736"/>
            <a:ext cx="95250" cy="1000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5854" y="1108460"/>
            <a:ext cx="36387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300" b="1" dirty="0" smtClean="0">
                <a:solidFill>
                  <a:srgbClr val="F47920"/>
                </a:solidFill>
                <a:latin typeface="PT Sans Narrow" pitchFamily="34" charset="-52"/>
              </a:rPr>
              <a:t>Решение в платформе</a:t>
            </a:r>
          </a:p>
          <a:p>
            <a:r>
              <a:rPr lang="en-US" sz="3300" b="1" dirty="0" smtClean="0">
                <a:solidFill>
                  <a:srgbClr val="F47920"/>
                </a:solidFill>
                <a:latin typeface="PT Sans Narrow" pitchFamily="34" charset="-52"/>
              </a:rPr>
              <a:t>ecommerce</a:t>
            </a:r>
            <a:endParaRPr lang="ru-RU" sz="3300" b="1" dirty="0">
              <a:solidFill>
                <a:srgbClr val="F47920"/>
              </a:solidFill>
              <a:latin typeface="PT Sans Narrow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777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2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6929" y="2033606"/>
            <a:ext cx="6810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Foodretail</a:t>
            </a:r>
            <a:r>
              <a:rPr lang="ru-RU" sz="4800" dirty="0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: Запуск большого гипермаркета Глобус в </a:t>
            </a:r>
            <a:r>
              <a:rPr lang="ru-RU" sz="4800" dirty="0" err="1">
                <a:solidFill>
                  <a:schemeClr val="bg1"/>
                </a:solidFill>
                <a:latin typeface="PT Sans Narrow" panose="020B0506020203020204" pitchFamily="34" charset="-52"/>
                <a:ea typeface="PT Sans" panose="020B0503020203020204" pitchFamily="34" charset="-52"/>
              </a:rPr>
              <a:t>online</a:t>
            </a:r>
            <a:endParaRPr lang="ru-RU" sz="4800" dirty="0">
              <a:solidFill>
                <a:schemeClr val="bg1"/>
              </a:solidFill>
              <a:latin typeface="PT Sans Narrow" panose="020B0506020203020204" pitchFamily="34" charset="-52"/>
              <a:ea typeface="PT Sans" panose="020B0503020203020204" pitchFamily="34" charset="-52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573" y="3085962"/>
            <a:ext cx="4991101" cy="205753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3"/>
          <a:stretch/>
        </p:blipFill>
        <p:spPr>
          <a:xfrm rot="10800000" flipH="1">
            <a:off x="6587841" y="-4727"/>
            <a:ext cx="2556159" cy="168563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77316"/>
            <a:ext cx="1159839" cy="22396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22" y="333380"/>
            <a:ext cx="1524553" cy="3118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3782" y="2090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216</Words>
  <Application>Microsoft Office PowerPoint</Application>
  <PresentationFormat>Экран (16:9)</PresentationFormat>
  <Paragraphs>36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Morozov</dc:creator>
  <cp:lastModifiedBy>udartseva</cp:lastModifiedBy>
  <cp:revision>185</cp:revision>
  <dcterms:created xsi:type="dcterms:W3CDTF">2014-06-19T12:53:40Z</dcterms:created>
  <dcterms:modified xsi:type="dcterms:W3CDTF">2018-05-11T13:19:01Z</dcterms:modified>
</cp:coreProperties>
</file>