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85" r:id="rId4"/>
    <p:sldId id="286" r:id="rId5"/>
    <p:sldId id="278" r:id="rId6"/>
    <p:sldId id="290" r:id="rId7"/>
    <p:sldId id="281" r:id="rId8"/>
    <p:sldId id="268" r:id="rId9"/>
    <p:sldId id="289" r:id="rId10"/>
    <p:sldId id="288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EF0"/>
    <a:srgbClr val="2C9DD0"/>
    <a:srgbClr val="76B6EA"/>
    <a:srgbClr val="2D8DDF"/>
    <a:srgbClr val="35D17E"/>
    <a:srgbClr val="F7F7F7"/>
    <a:srgbClr val="F6F6F6"/>
    <a:srgbClr val="99EFD4"/>
    <a:srgbClr val="99EF29"/>
    <a:srgbClr val="22D4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830" y="-7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501234D-DE60-4756-B735-2F5703DE1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9CBF633A-7F23-4D81-AAB6-F57146271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D54CD4AD-F3FC-4C8A-BAEC-18674C574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FA70-24C4-4611-9674-C1E881C7EF89}" type="datetimeFigureOut">
              <a:rPr lang="ru-RU" smtClean="0"/>
              <a:t>08.10.2018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9A54C1FE-07CD-4774-8213-C18432676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948D8482-F36E-4D73-91AD-DDF3F9E31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B2CBC-449E-4EEA-992D-756D48A255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131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C6EA071-1033-48A1-901B-2351C049C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A92D460D-47BA-4C9C-B546-2350E4382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7ADDE32B-7C78-4E9B-8D7E-3AA109C9C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FA70-24C4-4611-9674-C1E881C7EF89}" type="datetimeFigureOut">
              <a:rPr lang="ru-RU" smtClean="0"/>
              <a:t>08.10.2018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733C8988-51F2-4A8E-89E5-B88B180BC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7222B4E-FDB8-46D2-B397-AB315CA54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B2CBC-449E-4EEA-992D-756D48A255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168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036F913E-13DD-4B4F-9F99-4CC7C7A867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16BE9570-0D51-435A-B985-352C14535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65CA2E22-ABE7-4C67-9107-9C4D1BE24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FA70-24C4-4611-9674-C1E881C7EF89}" type="datetimeFigureOut">
              <a:rPr lang="ru-RU" smtClean="0"/>
              <a:t>08.10.2018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CB10BF7-3BFF-478F-B789-4134338DA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D79679D9-B0A9-44CF-9BDA-9702C86BB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B2CBC-449E-4EEA-992D-756D48A255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348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FFA6D9A-F7FC-41A1-ADCF-0745E22F9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525A38CF-F3F2-4785-8333-3573270BA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04FAF6D7-36FF-48E6-95D2-70B2D21AC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FA70-24C4-4611-9674-C1E881C7EF89}" type="datetimeFigureOut">
              <a:rPr lang="ru-RU" smtClean="0"/>
              <a:t>08.10.2018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FC93274A-3702-4F38-96B0-4F433E883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D4322E84-A470-4965-80D2-08D808AE2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B2CBC-449E-4EEA-992D-756D48A255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524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82B83ED-E655-4C38-B4EB-23E192E63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58A67E35-737D-4937-83A6-88FCA557D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8A3D4CE-7587-4C8A-B0C3-CB7C244B5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FA70-24C4-4611-9674-C1E881C7EF89}" type="datetimeFigureOut">
              <a:rPr lang="ru-RU" smtClean="0"/>
              <a:t>08.10.2018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AF3FF18-C036-440A-9120-6E0314D0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D9773BD6-30B6-44FF-80A4-1F31EAB2D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B2CBC-449E-4EEA-992D-756D48A255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162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528A2AE-723C-4F2F-B932-94DDFCAE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585B5B6D-A65A-4877-B1A1-D3BE52A892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68C27CD9-977D-4FC0-8E94-D2E4CBB89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C00B95E8-7092-4238-B93E-17EE51EE6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FA70-24C4-4611-9674-C1E881C7EF89}" type="datetimeFigureOut">
              <a:rPr lang="ru-RU" smtClean="0"/>
              <a:t>08.10.2018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C06CC0D9-B17C-4AFC-A594-CB2137F4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16DEBF3C-B9D8-432B-A5C1-290254DDB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B2CBC-449E-4EEA-992D-756D48A255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958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C035791-BF21-4A31-BF84-EAB78C6F4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1F71F53A-B101-4605-BF13-1410E7307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2A722520-8F39-47FD-8970-11580B8AA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7893A2BE-6718-4A14-8D0A-0A7CE95E65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A706B273-AF09-4983-AA42-9C44B6ADF8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81B9A3C6-3890-4216-84CE-B4059203F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FA70-24C4-4611-9674-C1E881C7EF89}" type="datetimeFigureOut">
              <a:rPr lang="ru-RU" smtClean="0"/>
              <a:t>08.10.2018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8159B9B1-2A1D-4D8E-8C90-DE746FA94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0C73EB31-F13D-4B53-8655-8A4E67383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B2CBC-449E-4EEA-992D-756D48A255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931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6F7DE68-7A5D-4178-8DBC-3B9F005B7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BCA2AC76-954D-4E48-ADE9-6182F840C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FA70-24C4-4611-9674-C1E881C7EF89}" type="datetimeFigureOut">
              <a:rPr lang="ru-RU" smtClean="0"/>
              <a:t>08.10.2018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9A444973-3315-4711-BDAB-490B72152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B739C22B-4B2C-4B44-8FAB-A20B176B4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B2CBC-449E-4EEA-992D-756D48A255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089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5269740A-7A1B-42DA-8E9A-D5ABCF768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FA70-24C4-4611-9674-C1E881C7EF89}" type="datetimeFigureOut">
              <a:rPr lang="ru-RU" smtClean="0"/>
              <a:t>08.10.2018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94D09E28-C255-4D99-AF0F-335CABB11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881CAF5B-6B88-480A-9140-9EACCE48D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B2CBC-449E-4EEA-992D-756D48A255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100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9DA93C3-7352-4A2B-BB3A-31E5787DB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8C5DD7A-016A-42A5-85EC-3C22CBFC9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99878642-4403-4291-8571-5D734B6BE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9D22701E-5935-400C-8F3B-0961761C2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FA70-24C4-4611-9674-C1E881C7EF89}" type="datetimeFigureOut">
              <a:rPr lang="ru-RU" smtClean="0"/>
              <a:t>08.10.2018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EA44A235-97ED-4747-83F4-94A3FDC82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C72FA804-7BBF-4D8E-A5FC-E439B9DF6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B2CBC-449E-4EEA-992D-756D48A255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293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7D873F0-CA94-4087-9CA2-B35C1DD84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5EFBC413-CBA2-451D-80CE-9A308B94D8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2138B9EF-08C0-4ABA-BB5B-72845CD2A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055DEE20-E26E-4543-B2E9-244CB7261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FA70-24C4-4611-9674-C1E881C7EF89}" type="datetimeFigureOut">
              <a:rPr lang="ru-RU" smtClean="0"/>
              <a:t>08.10.2018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A0132337-5266-4F7D-8D36-80513826E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8000B34A-A631-4F5C-88E6-2DD1080DB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B2CBC-449E-4EEA-992D-756D48A255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630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C0EEE4F-73EE-4212-91F4-37C91C0E7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FD42D6C4-560F-48C7-9490-9E00F3DB7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F1E05F31-14D3-4A12-9517-95A97ABD1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2FA70-24C4-4611-9674-C1E881C7EF89}" type="datetimeFigureOut">
              <a:rPr lang="ru-RU" smtClean="0"/>
              <a:t>08.10.2018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54A33E4B-55A8-4C61-BBB1-781594D6E3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A69FCCD0-D9CF-4405-BCEC-2845E1BA55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B2CBC-449E-4EEA-992D-756D48A255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319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2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-8055"/>
            <a:ext cx="12192000" cy="6858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11575" y="2468005"/>
            <a:ext cx="79688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6000" dirty="0" smtClean="0">
                <a:solidFill>
                  <a:schemeClr val="bg1"/>
                </a:solidFill>
                <a:latin typeface="Montserrat SemiBold" pitchFamily="2" charset="-52"/>
              </a:rPr>
              <a:t>Уберизация </a:t>
            </a:r>
            <a:r>
              <a:rPr lang="ru-RU" sz="6000" dirty="0" smtClean="0">
                <a:solidFill>
                  <a:schemeClr val="bg1"/>
                </a:solidFill>
                <a:latin typeface="Montserrat Light" pitchFamily="2" charset="-52"/>
              </a:rPr>
              <a:t>рынка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45309" y="5618745"/>
            <a:ext cx="2701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rgbClr val="99EFD4"/>
                </a:solidFill>
                <a:latin typeface="Montserrat" pitchFamily="2" charset="-52"/>
              </a:rPr>
              <a:t>Виталий Чесноков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87022" y="3284023"/>
            <a:ext cx="94179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6000" dirty="0">
                <a:solidFill>
                  <a:schemeClr val="bg1"/>
                </a:solidFill>
                <a:latin typeface="Montserrat Light" pitchFamily="2" charset="-52"/>
              </a:rPr>
              <a:t>а</a:t>
            </a:r>
            <a:r>
              <a:rPr lang="ru-RU" sz="6000" dirty="0" smtClean="0">
                <a:solidFill>
                  <a:schemeClr val="bg1"/>
                </a:solidFill>
                <a:latin typeface="Montserrat Light" pitchFamily="2" charset="-52"/>
              </a:rPr>
              <a:t>ренды недвижимости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917" y="899230"/>
            <a:ext cx="2782163" cy="37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93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2A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30016" y="2921168"/>
            <a:ext cx="79319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6000" dirty="0" smtClean="0">
                <a:solidFill>
                  <a:schemeClr val="bg1"/>
                </a:solidFill>
                <a:latin typeface="Montserrat SemiBold" pitchFamily="2" charset="-52"/>
              </a:rPr>
              <a:t>Виталий Чесноков</a:t>
            </a:r>
            <a:endParaRPr lang="ru-RU" sz="6000" dirty="0" smtClean="0">
              <a:solidFill>
                <a:schemeClr val="bg1"/>
              </a:solidFill>
              <a:latin typeface="Montserrat Light" pitchFamily="2" charset="-5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76949" y="5618745"/>
            <a:ext cx="2238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9EFD4"/>
                </a:solidFill>
                <a:latin typeface="Montserrat" pitchFamily="2" charset="-52"/>
              </a:rPr>
              <a:t>info@monica.ru</a:t>
            </a:r>
            <a:endParaRPr lang="ru-RU" sz="2000" dirty="0" smtClean="0">
              <a:solidFill>
                <a:srgbClr val="99EFD4"/>
              </a:solidFill>
              <a:latin typeface="Montserrat" pitchFamily="2" charset="-52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917" y="899230"/>
            <a:ext cx="2782163" cy="37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56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/>
          <p:cNvSpPr/>
          <p:nvPr/>
        </p:nvSpPr>
        <p:spPr>
          <a:xfrm>
            <a:off x="-14514" y="0"/>
            <a:ext cx="12192000" cy="6858000"/>
          </a:xfrm>
          <a:prstGeom prst="rect">
            <a:avLst/>
          </a:prstGeom>
          <a:solidFill>
            <a:srgbClr val="E8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8EE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4347" y="620568"/>
            <a:ext cx="6867586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900" dirty="0" smtClean="0">
                <a:solidFill>
                  <a:srgbClr val="22D49D"/>
                </a:solidFill>
                <a:latin typeface="Montserrat SemiBold" pitchFamily="2" charset="-52"/>
              </a:rPr>
              <a:t>Цели собственника</a:t>
            </a:r>
            <a:endParaRPr lang="ru-RU" sz="4900" dirty="0">
              <a:solidFill>
                <a:srgbClr val="22D49D"/>
              </a:solidFill>
              <a:latin typeface="Montserrat SemiBold" pitchFamily="2" charset="-5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4987" y="1730097"/>
            <a:ext cx="543610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300" b="1" dirty="0" smtClean="0">
                <a:solidFill>
                  <a:srgbClr val="22D49D"/>
                </a:solidFill>
                <a:latin typeface="Montserrat SemiBold" pitchFamily="2" charset="-52"/>
              </a:rPr>
              <a:t>01</a:t>
            </a:r>
            <a:r>
              <a:rPr lang="ru-RU" sz="2300" dirty="0" smtClean="0">
                <a:latin typeface="Montserrat Medium" pitchFamily="2" charset="-52"/>
              </a:rPr>
              <a:t>    </a:t>
            </a:r>
            <a:r>
              <a:rPr lang="ru-RU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-52"/>
              </a:rPr>
              <a:t>Найти хороших квартирантов</a:t>
            </a:r>
            <a:endParaRPr lang="ru-RU" sz="23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3686" y="2420067"/>
            <a:ext cx="294022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300" b="1" dirty="0" smtClean="0">
                <a:solidFill>
                  <a:srgbClr val="22D49D"/>
                </a:solidFill>
                <a:latin typeface="Montserrat SemiBold" pitchFamily="2" charset="-52"/>
              </a:rPr>
              <a:t>02</a:t>
            </a:r>
            <a:r>
              <a:rPr lang="ru-RU" sz="2300" dirty="0" smtClean="0">
                <a:latin typeface="Montserrat" pitchFamily="2" charset="-52"/>
              </a:rPr>
              <a:t>   </a:t>
            </a:r>
            <a:r>
              <a:rPr lang="ru-RU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-52"/>
              </a:rPr>
              <a:t>Сдать дороже</a:t>
            </a:r>
            <a:endParaRPr lang="ru-RU" sz="23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-5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4987" y="3110574"/>
            <a:ext cx="545373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300" b="1" dirty="0" smtClean="0">
                <a:solidFill>
                  <a:srgbClr val="22D49D"/>
                </a:solidFill>
                <a:latin typeface="Montserrat SemiBold" pitchFamily="2" charset="-52"/>
              </a:rPr>
              <a:t>03</a:t>
            </a:r>
            <a:r>
              <a:rPr lang="ru-RU" sz="2300" dirty="0" smtClean="0">
                <a:solidFill>
                  <a:srgbClr val="22D49D"/>
                </a:solidFill>
                <a:latin typeface="Montserrat Medium" pitchFamily="2" charset="-52"/>
              </a:rPr>
              <a:t> </a:t>
            </a:r>
            <a:r>
              <a:rPr lang="ru-RU" sz="2300" dirty="0" smtClean="0">
                <a:latin typeface="Montserrat" pitchFamily="2" charset="-52"/>
              </a:rPr>
              <a:t>  </a:t>
            </a:r>
            <a:r>
              <a:rPr lang="ru-RU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-52"/>
              </a:rPr>
              <a:t>Хочет выбирать квартирантов</a:t>
            </a:r>
            <a:endParaRPr lang="ru-RU" sz="23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71147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/>
          <p:cNvSpPr/>
          <p:nvPr/>
        </p:nvSpPr>
        <p:spPr>
          <a:xfrm>
            <a:off x="-14514" y="0"/>
            <a:ext cx="12192000" cy="6858000"/>
          </a:xfrm>
          <a:prstGeom prst="rect">
            <a:avLst/>
          </a:prstGeom>
          <a:solidFill>
            <a:srgbClr val="E8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8EE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4347" y="620568"/>
            <a:ext cx="6115777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900" dirty="0" smtClean="0">
                <a:solidFill>
                  <a:srgbClr val="22D49D"/>
                </a:solidFill>
                <a:latin typeface="Montserrat SemiBold" pitchFamily="2" charset="-52"/>
              </a:rPr>
              <a:t>Цели арендатора</a:t>
            </a:r>
            <a:endParaRPr lang="ru-RU" sz="4900" dirty="0">
              <a:solidFill>
                <a:srgbClr val="22D49D"/>
              </a:solidFill>
              <a:latin typeface="Montserrat SemiBold" pitchFamily="2" charset="-5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4987" y="1730097"/>
            <a:ext cx="427873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300" b="1" dirty="0" smtClean="0">
                <a:solidFill>
                  <a:srgbClr val="22D49D"/>
                </a:solidFill>
                <a:latin typeface="Montserrat SemiBold" pitchFamily="2" charset="-52"/>
              </a:rPr>
              <a:t>01</a:t>
            </a:r>
            <a:r>
              <a:rPr lang="ru-RU" sz="2300" dirty="0" smtClean="0">
                <a:latin typeface="Montserrat Medium" pitchFamily="2" charset="-52"/>
              </a:rPr>
              <a:t>    </a:t>
            </a:r>
            <a:r>
              <a:rPr lang="ru-RU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-52"/>
              </a:rPr>
              <a:t>Найти хорошее жилье</a:t>
            </a:r>
            <a:endParaRPr lang="ru-RU" sz="23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-5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3686" y="2420067"/>
            <a:ext cx="485100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300" b="1" dirty="0" smtClean="0">
                <a:solidFill>
                  <a:srgbClr val="22D49D"/>
                </a:solidFill>
                <a:latin typeface="Montserrat SemiBold" pitchFamily="2" charset="-52"/>
              </a:rPr>
              <a:t>02</a:t>
            </a:r>
            <a:r>
              <a:rPr lang="ru-RU" sz="2300" dirty="0" smtClean="0">
                <a:latin typeface="Montserrat" pitchFamily="2" charset="-52"/>
              </a:rPr>
              <a:t>   </a:t>
            </a:r>
            <a:r>
              <a:rPr lang="ru-RU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-52"/>
              </a:rPr>
              <a:t>Адекватного собеседника</a:t>
            </a:r>
            <a:endParaRPr lang="ru-RU" sz="23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4987" y="3110574"/>
            <a:ext cx="29546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300" b="1" dirty="0" smtClean="0">
                <a:solidFill>
                  <a:srgbClr val="22D49D"/>
                </a:solidFill>
                <a:latin typeface="Montserrat SemiBold" pitchFamily="2" charset="-52"/>
              </a:rPr>
              <a:t>03</a:t>
            </a:r>
            <a:r>
              <a:rPr lang="ru-RU" sz="2300" dirty="0" smtClean="0">
                <a:solidFill>
                  <a:srgbClr val="22D49D"/>
                </a:solidFill>
                <a:latin typeface="Montserrat Medium" pitchFamily="2" charset="-52"/>
              </a:rPr>
              <a:t> </a:t>
            </a:r>
            <a:r>
              <a:rPr lang="ru-RU" sz="2300" dirty="0" smtClean="0">
                <a:latin typeface="Montserrat" pitchFamily="2" charset="-52"/>
              </a:rPr>
              <a:t>  </a:t>
            </a:r>
            <a:r>
              <a:rPr lang="ru-RU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-52"/>
              </a:rPr>
              <a:t>Без комиссии</a:t>
            </a:r>
            <a:endParaRPr lang="ru-RU" sz="23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32822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/>
          <p:cNvSpPr/>
          <p:nvPr/>
        </p:nvSpPr>
        <p:spPr>
          <a:xfrm>
            <a:off x="-14514" y="0"/>
            <a:ext cx="12192000" cy="6858000"/>
          </a:xfrm>
          <a:prstGeom prst="rect">
            <a:avLst/>
          </a:prstGeom>
          <a:solidFill>
            <a:srgbClr val="E8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8EE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4347" y="620568"/>
            <a:ext cx="6144631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900" dirty="0" smtClean="0">
                <a:solidFill>
                  <a:srgbClr val="22D49D"/>
                </a:solidFill>
                <a:latin typeface="Montserrat SemiBold" pitchFamily="2" charset="-52"/>
              </a:rPr>
              <a:t>Риэлтор в сделке</a:t>
            </a:r>
            <a:endParaRPr lang="ru-RU" sz="4900" dirty="0">
              <a:solidFill>
                <a:srgbClr val="22D49D"/>
              </a:solidFill>
              <a:latin typeface="Montserrat SemiBold" pitchFamily="2" charset="-5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4987" y="1730097"/>
            <a:ext cx="546014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300" b="1" dirty="0" smtClean="0">
                <a:solidFill>
                  <a:srgbClr val="22D49D"/>
                </a:solidFill>
                <a:latin typeface="Montserrat SemiBold" pitchFamily="2" charset="-52"/>
              </a:rPr>
              <a:t>01</a:t>
            </a:r>
            <a:r>
              <a:rPr lang="ru-RU" sz="2300" dirty="0" smtClean="0">
                <a:latin typeface="Montserrat Medium" pitchFamily="2" charset="-52"/>
              </a:rPr>
              <a:t>    </a:t>
            </a:r>
            <a:r>
              <a:rPr lang="ru-RU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-52"/>
              </a:rPr>
              <a:t>Обеспечивает коммуникации</a:t>
            </a:r>
            <a:endParaRPr lang="ru-RU" sz="23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-5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3686" y="2420067"/>
            <a:ext cx="958948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300" b="1" dirty="0" smtClean="0">
                <a:solidFill>
                  <a:srgbClr val="22D49D"/>
                </a:solidFill>
                <a:latin typeface="Montserrat SemiBold" pitchFamily="2" charset="-52"/>
              </a:rPr>
              <a:t>02</a:t>
            </a:r>
            <a:r>
              <a:rPr lang="ru-RU" sz="2300" dirty="0" smtClean="0">
                <a:latin typeface="Montserrat" pitchFamily="2" charset="-52"/>
              </a:rPr>
              <a:t>   </a:t>
            </a:r>
            <a:r>
              <a:rPr lang="ru-RU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-52"/>
              </a:rPr>
              <a:t>Помогает владельцу сдать квартиру на лучших условиях</a:t>
            </a:r>
            <a:endParaRPr lang="ru-RU" sz="23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4987" y="3110574"/>
            <a:ext cx="612218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300" b="1" dirty="0" smtClean="0">
                <a:solidFill>
                  <a:srgbClr val="22D49D"/>
                </a:solidFill>
                <a:latin typeface="Montserrat SemiBold" pitchFamily="2" charset="-52"/>
              </a:rPr>
              <a:t>03</a:t>
            </a:r>
            <a:r>
              <a:rPr lang="ru-RU" sz="2300" dirty="0" smtClean="0">
                <a:solidFill>
                  <a:srgbClr val="22D49D"/>
                </a:solidFill>
                <a:latin typeface="Montserrat Medium" pitchFamily="2" charset="-52"/>
              </a:rPr>
              <a:t> </a:t>
            </a:r>
            <a:r>
              <a:rPr lang="ru-RU" sz="2300" dirty="0" smtClean="0">
                <a:latin typeface="Montserrat" pitchFamily="2" charset="-52"/>
              </a:rPr>
              <a:t>  </a:t>
            </a:r>
            <a:r>
              <a:rPr lang="ru-RU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-52"/>
              </a:rPr>
              <a:t>Закрывает юридические моменты</a:t>
            </a:r>
            <a:endParaRPr lang="ru-RU" sz="23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00620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68484" y="2921168"/>
            <a:ext cx="7855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6000" dirty="0" smtClean="0">
                <a:solidFill>
                  <a:schemeClr val="bg1"/>
                </a:solidFill>
                <a:latin typeface="Montserrat SemiBold" pitchFamily="2" charset="-52"/>
              </a:rPr>
              <a:t>Проблемы </a:t>
            </a:r>
            <a:r>
              <a:rPr lang="ru-RU" sz="6000" dirty="0" smtClean="0">
                <a:solidFill>
                  <a:schemeClr val="bg1"/>
                </a:solidFill>
                <a:latin typeface="Montserrat Light" pitchFamily="2" charset="-52"/>
              </a:rPr>
              <a:t>аренды</a:t>
            </a:r>
          </a:p>
        </p:txBody>
      </p:sp>
    </p:spTree>
    <p:extLst>
      <p:ext uri="{BB962C8B-B14F-4D97-AF65-F5344CB8AC3E}">
        <p14:creationId xmlns:p14="http://schemas.microsoft.com/office/powerpoint/2010/main" val="45973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/>
          <p:cNvSpPr/>
          <p:nvPr/>
        </p:nvSpPr>
        <p:spPr>
          <a:xfrm>
            <a:off x="-14514" y="0"/>
            <a:ext cx="12192000" cy="6858000"/>
          </a:xfrm>
          <a:prstGeom prst="rect">
            <a:avLst/>
          </a:prstGeom>
          <a:solidFill>
            <a:srgbClr val="E8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8EE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9267" y="620568"/>
            <a:ext cx="6561412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900" dirty="0" smtClean="0">
                <a:solidFill>
                  <a:srgbClr val="22D49D"/>
                </a:solidFill>
                <a:latin typeface="Montserrat SemiBold" pitchFamily="2" charset="-52"/>
              </a:rPr>
              <a:t>Проблемы аренды</a:t>
            </a:r>
            <a:endParaRPr lang="ru-RU" sz="4900" dirty="0">
              <a:solidFill>
                <a:srgbClr val="22D49D"/>
              </a:solidFill>
              <a:latin typeface="Montserrat SemiBold" pitchFamily="2" charset="-5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4987" y="1730097"/>
            <a:ext cx="563167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300" b="1" dirty="0" smtClean="0">
                <a:solidFill>
                  <a:srgbClr val="22D49D"/>
                </a:solidFill>
                <a:latin typeface="Montserrat SemiBold" pitchFamily="2" charset="-52"/>
              </a:rPr>
              <a:t>01   </a:t>
            </a:r>
            <a:r>
              <a:rPr lang="ru-RU" sz="2300" dirty="0" smtClean="0">
                <a:latin typeface="Montserrat Medium" pitchFamily="2" charset="-52"/>
              </a:rPr>
              <a:t> </a:t>
            </a:r>
            <a:r>
              <a:rPr lang="ru-RU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-52"/>
              </a:rPr>
              <a:t>Подстраиваемся под риэлтора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93686" y="2420067"/>
            <a:ext cx="879279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300" b="1" dirty="0" smtClean="0">
                <a:solidFill>
                  <a:srgbClr val="22D49D"/>
                </a:solidFill>
                <a:latin typeface="Montserrat SemiBold" pitchFamily="2" charset="-52"/>
              </a:rPr>
              <a:t>02</a:t>
            </a:r>
            <a:r>
              <a:rPr lang="ru-RU" sz="2300" dirty="0" smtClean="0">
                <a:latin typeface="Montserrat" pitchFamily="2" charset="-52"/>
              </a:rPr>
              <a:t>   </a:t>
            </a:r>
            <a:r>
              <a:rPr lang="ru-RU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-52"/>
              </a:rPr>
              <a:t>Риэлтор проводит только интересные ему встречи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94987" y="3110574"/>
            <a:ext cx="605165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300" b="1" dirty="0" smtClean="0">
                <a:solidFill>
                  <a:srgbClr val="22D49D"/>
                </a:solidFill>
                <a:latin typeface="Montserrat SemiBold" pitchFamily="2" charset="-52"/>
              </a:rPr>
              <a:t>03</a:t>
            </a:r>
            <a:r>
              <a:rPr lang="ru-RU" sz="2300" dirty="0" smtClean="0">
                <a:solidFill>
                  <a:srgbClr val="22D49D"/>
                </a:solidFill>
                <a:latin typeface="Montserrat Medium" pitchFamily="2" charset="-52"/>
              </a:rPr>
              <a:t>   </a:t>
            </a:r>
            <a:r>
              <a:rPr lang="ru-RU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-52"/>
              </a:rPr>
              <a:t>Риэлтор </a:t>
            </a:r>
            <a:r>
              <a:rPr lang="ru-RU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-52"/>
              </a:rPr>
              <a:t>не ищет лучший вариант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94987" y="3787649"/>
            <a:ext cx="515237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300" b="1" dirty="0" smtClean="0">
                <a:solidFill>
                  <a:srgbClr val="22D49D"/>
                </a:solidFill>
                <a:latin typeface="Montserrat SemiBold" pitchFamily="2" charset="-52"/>
              </a:rPr>
              <a:t>04  </a:t>
            </a:r>
            <a:r>
              <a:rPr lang="ru-RU" sz="2300" dirty="0" smtClean="0">
                <a:latin typeface="Montserrat" pitchFamily="2" charset="-52"/>
              </a:rPr>
              <a:t> </a:t>
            </a:r>
            <a:r>
              <a:rPr lang="ru-RU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-52"/>
              </a:rPr>
              <a:t>Уговаривает сдать дешевле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94987" y="4465019"/>
            <a:ext cx="295144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300" b="1" dirty="0" smtClean="0">
                <a:solidFill>
                  <a:srgbClr val="22D49D"/>
                </a:solidFill>
                <a:latin typeface="Montserrat SemiBold" pitchFamily="2" charset="-52"/>
              </a:rPr>
              <a:t>05</a:t>
            </a:r>
            <a:r>
              <a:rPr lang="ru-RU" sz="2300" dirty="0" smtClean="0">
                <a:solidFill>
                  <a:srgbClr val="22D49D"/>
                </a:solidFill>
                <a:latin typeface="Montserrat Medium" pitchFamily="2" charset="-52"/>
              </a:rPr>
              <a:t> </a:t>
            </a:r>
            <a:r>
              <a:rPr lang="ru-RU" sz="2300" dirty="0" smtClean="0">
                <a:latin typeface="Montserrat" pitchFamily="2" charset="-52"/>
              </a:rPr>
              <a:t>  </a:t>
            </a:r>
            <a:r>
              <a:rPr lang="ru-RU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-52"/>
              </a:rPr>
              <a:t>Сливает лиды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93686" y="5166028"/>
            <a:ext cx="669446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300" b="1" dirty="0" smtClean="0">
                <a:solidFill>
                  <a:srgbClr val="22D49D"/>
                </a:solidFill>
                <a:latin typeface="Montserrat SemiBold" pitchFamily="2" charset="-52"/>
              </a:rPr>
              <a:t>06  </a:t>
            </a:r>
            <a:r>
              <a:rPr lang="ru-RU" sz="2300" dirty="0" smtClean="0">
                <a:latin typeface="Montserrat" pitchFamily="2" charset="-52"/>
              </a:rPr>
              <a:t> </a:t>
            </a:r>
            <a:r>
              <a:rPr lang="ru-RU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-52"/>
              </a:rPr>
              <a:t>Очень часто не приезжает на встречи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02607" y="5850652"/>
            <a:ext cx="610455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300" b="1" dirty="0" smtClean="0">
                <a:solidFill>
                  <a:srgbClr val="22D49D"/>
                </a:solidFill>
                <a:latin typeface="Montserrat SemiBold" pitchFamily="2" charset="-52"/>
              </a:rPr>
              <a:t>07</a:t>
            </a:r>
            <a:r>
              <a:rPr lang="ru-RU" sz="2300" dirty="0" smtClean="0">
                <a:latin typeface="Montserrat" pitchFamily="2" charset="-52"/>
              </a:rPr>
              <a:t>   </a:t>
            </a:r>
            <a:r>
              <a:rPr lang="ru-RU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-52"/>
              </a:rPr>
              <a:t>Низкоквалифицированные кадры</a:t>
            </a:r>
          </a:p>
        </p:txBody>
      </p:sp>
    </p:spTree>
    <p:extLst>
      <p:ext uri="{BB962C8B-B14F-4D97-AF65-F5344CB8AC3E}">
        <p14:creationId xmlns:p14="http://schemas.microsoft.com/office/powerpoint/2010/main" val="334446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/>
          <p:cNvSpPr/>
          <p:nvPr/>
        </p:nvSpPr>
        <p:spPr>
          <a:xfrm>
            <a:off x="-14514" y="0"/>
            <a:ext cx="12192000" cy="6858000"/>
          </a:xfrm>
          <a:prstGeom prst="rect">
            <a:avLst/>
          </a:prstGeom>
          <a:solidFill>
            <a:srgbClr val="E8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8EE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9267" y="620568"/>
            <a:ext cx="6583854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900" dirty="0" smtClean="0">
                <a:solidFill>
                  <a:srgbClr val="22D49D"/>
                </a:solidFill>
                <a:latin typeface="Montserrat SemiBold" pitchFamily="2" charset="-52"/>
              </a:rPr>
              <a:t>Типовой сценарий</a:t>
            </a:r>
            <a:endParaRPr lang="ru-RU" sz="4900" dirty="0">
              <a:solidFill>
                <a:srgbClr val="22D49D"/>
              </a:solidFill>
              <a:latin typeface="Montserrat SemiBold" pitchFamily="2" charset="-5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4987" y="1730097"/>
            <a:ext cx="593784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300" b="1" dirty="0" smtClean="0">
                <a:solidFill>
                  <a:srgbClr val="22D49D"/>
                </a:solidFill>
                <a:latin typeface="Montserrat SemiBold" pitchFamily="2" charset="-52"/>
              </a:rPr>
              <a:t>01</a:t>
            </a:r>
            <a:r>
              <a:rPr lang="ru-RU" sz="2300" dirty="0" smtClean="0">
                <a:latin typeface="Montserrat Medium" pitchFamily="2" charset="-52"/>
              </a:rPr>
              <a:t>    </a:t>
            </a:r>
            <a:r>
              <a:rPr lang="ru-RU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-52"/>
              </a:rPr>
              <a:t>Рассказать </a:t>
            </a:r>
            <a:r>
              <a:rPr lang="ru-RU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-52"/>
              </a:rPr>
              <a:t>об участниках сделки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93686" y="2420067"/>
            <a:ext cx="722505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300" b="1" dirty="0" smtClean="0">
                <a:solidFill>
                  <a:srgbClr val="22D49D"/>
                </a:solidFill>
                <a:latin typeface="Montserrat SemiBold" pitchFamily="2" charset="-52"/>
              </a:rPr>
              <a:t>02</a:t>
            </a:r>
            <a:r>
              <a:rPr lang="ru-RU" sz="2300" dirty="0" smtClean="0">
                <a:latin typeface="Montserrat" pitchFamily="2" charset="-52"/>
              </a:rPr>
              <a:t>   </a:t>
            </a:r>
            <a:r>
              <a:rPr lang="ru-RU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-52"/>
              </a:rPr>
              <a:t>Договориться о встрече в удобное время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94987" y="3110574"/>
            <a:ext cx="491352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300" b="1" dirty="0" smtClean="0">
                <a:solidFill>
                  <a:srgbClr val="22D49D"/>
                </a:solidFill>
                <a:latin typeface="Montserrat SemiBold" pitchFamily="2" charset="-52"/>
              </a:rPr>
              <a:t>03  </a:t>
            </a:r>
            <a:r>
              <a:rPr lang="ru-RU" sz="2300" dirty="0" smtClean="0">
                <a:solidFill>
                  <a:srgbClr val="22D49D"/>
                </a:solidFill>
                <a:latin typeface="Montserrat Medium" pitchFamily="2" charset="-52"/>
              </a:rPr>
              <a:t> </a:t>
            </a:r>
            <a:r>
              <a:rPr lang="ru-RU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-52"/>
              </a:rPr>
              <a:t>Провести ряд просмотров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94987" y="3787649"/>
            <a:ext cx="520206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300" b="1" dirty="0" smtClean="0">
                <a:solidFill>
                  <a:srgbClr val="22D49D"/>
                </a:solidFill>
                <a:latin typeface="Montserrat SemiBold" pitchFamily="2" charset="-52"/>
              </a:rPr>
              <a:t>04</a:t>
            </a:r>
            <a:r>
              <a:rPr lang="ru-RU" sz="2300" dirty="0" smtClean="0">
                <a:latin typeface="Montserrat" pitchFamily="2" charset="-52"/>
              </a:rPr>
              <a:t>   </a:t>
            </a:r>
            <a:r>
              <a:rPr lang="ru-RU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-52"/>
              </a:rPr>
              <a:t>Заключить типовой договор</a:t>
            </a:r>
          </a:p>
        </p:txBody>
      </p:sp>
    </p:spTree>
    <p:extLst>
      <p:ext uri="{BB962C8B-B14F-4D97-AF65-F5344CB8AC3E}">
        <p14:creationId xmlns:p14="http://schemas.microsoft.com/office/powerpoint/2010/main" val="1292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92583" y="2459504"/>
            <a:ext cx="860684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6000" dirty="0" smtClean="0">
                <a:solidFill>
                  <a:schemeClr val="bg1"/>
                </a:solidFill>
                <a:latin typeface="Montserrat SemiBold" pitchFamily="2" charset="-52"/>
              </a:rPr>
              <a:t>Риэлторы </a:t>
            </a:r>
            <a:r>
              <a:rPr lang="ru-RU" sz="6000" dirty="0" smtClean="0">
                <a:solidFill>
                  <a:schemeClr val="bg1"/>
                </a:solidFill>
                <a:latin typeface="Montserrat" pitchFamily="2" charset="-52"/>
              </a:rPr>
              <a:t>останутся</a:t>
            </a:r>
          </a:p>
          <a:p>
            <a:pPr algn="ctr"/>
            <a:r>
              <a:rPr lang="ru-RU" sz="6000" dirty="0">
                <a:solidFill>
                  <a:schemeClr val="bg1"/>
                </a:solidFill>
                <a:latin typeface="Montserrat" pitchFamily="2" charset="-52"/>
              </a:rPr>
              <a:t>б</a:t>
            </a:r>
            <a:r>
              <a:rPr lang="ru-RU" sz="6000" dirty="0" smtClean="0">
                <a:solidFill>
                  <a:schemeClr val="bg1"/>
                </a:solidFill>
                <a:latin typeface="Montserrat" pitchFamily="2" charset="-52"/>
              </a:rPr>
              <a:t>ез работы</a:t>
            </a:r>
          </a:p>
        </p:txBody>
      </p:sp>
    </p:spTree>
    <p:extLst>
      <p:ext uri="{BB962C8B-B14F-4D97-AF65-F5344CB8AC3E}">
        <p14:creationId xmlns:p14="http://schemas.microsoft.com/office/powerpoint/2010/main" val="153525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/>
          <p:cNvSpPr/>
          <p:nvPr/>
        </p:nvSpPr>
        <p:spPr>
          <a:xfrm>
            <a:off x="-14514" y="0"/>
            <a:ext cx="12192000" cy="6858000"/>
          </a:xfrm>
          <a:prstGeom prst="rect">
            <a:avLst/>
          </a:prstGeom>
          <a:solidFill>
            <a:srgbClr val="E8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8EE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9267" y="620568"/>
            <a:ext cx="807144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900" dirty="0" smtClean="0">
                <a:solidFill>
                  <a:srgbClr val="22D49D"/>
                </a:solidFill>
                <a:latin typeface="Montserrat SemiBold" pitchFamily="2" charset="-52"/>
              </a:rPr>
              <a:t>Плюсы автоматизации</a:t>
            </a:r>
            <a:endParaRPr lang="ru-RU" sz="4900" dirty="0">
              <a:solidFill>
                <a:srgbClr val="22D49D"/>
              </a:solidFill>
              <a:latin typeface="Montserrat SemiBold" pitchFamily="2" charset="-5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4987" y="1730097"/>
            <a:ext cx="693170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300" b="1" dirty="0" smtClean="0">
                <a:solidFill>
                  <a:srgbClr val="22D49D"/>
                </a:solidFill>
                <a:latin typeface="Montserrat SemiBold" pitchFamily="2" charset="-52"/>
              </a:rPr>
              <a:t>01</a:t>
            </a:r>
            <a:r>
              <a:rPr lang="ru-RU" sz="2300" dirty="0" smtClean="0">
                <a:latin typeface="Montserrat Medium" pitchFamily="2" charset="-52"/>
              </a:rPr>
              <a:t>    </a:t>
            </a:r>
            <a:r>
              <a:rPr lang="ru-RU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-52"/>
              </a:rPr>
              <a:t>Площадка для общения в любое время</a:t>
            </a:r>
            <a:endParaRPr lang="ru-RU" sz="23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-5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93686" y="2420067"/>
            <a:ext cx="352853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300" b="1" dirty="0" smtClean="0">
                <a:solidFill>
                  <a:srgbClr val="22D49D"/>
                </a:solidFill>
                <a:latin typeface="Montserrat SemiBold" pitchFamily="2" charset="-52"/>
              </a:rPr>
              <a:t>02</a:t>
            </a:r>
            <a:r>
              <a:rPr lang="ru-RU" sz="2300" dirty="0" smtClean="0">
                <a:latin typeface="Montserrat" pitchFamily="2" charset="-52"/>
              </a:rPr>
              <a:t>   </a:t>
            </a:r>
            <a:r>
              <a:rPr lang="ru-RU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-52"/>
              </a:rPr>
              <a:t>Боты-помощники</a:t>
            </a:r>
            <a:endParaRPr lang="ru-RU" sz="23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-5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94987" y="3110574"/>
            <a:ext cx="330411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300" b="1" dirty="0" smtClean="0">
                <a:solidFill>
                  <a:srgbClr val="22D49D"/>
                </a:solidFill>
                <a:latin typeface="Montserrat SemiBold" pitchFamily="2" charset="-52"/>
              </a:rPr>
              <a:t>03</a:t>
            </a:r>
            <a:r>
              <a:rPr lang="ru-RU" sz="2300" dirty="0" smtClean="0">
                <a:solidFill>
                  <a:srgbClr val="22D49D"/>
                </a:solidFill>
                <a:latin typeface="Montserrat Medium" pitchFamily="2" charset="-52"/>
              </a:rPr>
              <a:t> </a:t>
            </a:r>
            <a:r>
              <a:rPr lang="ru-RU" sz="2300" dirty="0" smtClean="0">
                <a:latin typeface="Montserrat" pitchFamily="2" charset="-52"/>
              </a:rPr>
              <a:t>  </a:t>
            </a:r>
            <a:r>
              <a:rPr lang="ru-RU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-52"/>
              </a:rPr>
              <a:t>Нет посредника</a:t>
            </a:r>
            <a:endParaRPr lang="ru-RU" sz="23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-5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4987" y="3787649"/>
            <a:ext cx="776206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300" b="1" dirty="0" smtClean="0">
                <a:solidFill>
                  <a:srgbClr val="22D49D"/>
                </a:solidFill>
                <a:latin typeface="Montserrat SemiBold" pitchFamily="2" charset="-52"/>
              </a:rPr>
              <a:t>04</a:t>
            </a:r>
            <a:r>
              <a:rPr lang="ru-RU" sz="2300" dirty="0" smtClean="0">
                <a:latin typeface="Montserrat" pitchFamily="2" charset="-52"/>
              </a:rPr>
              <a:t>   </a:t>
            </a:r>
            <a:r>
              <a:rPr lang="ru-RU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-52"/>
              </a:rPr>
              <a:t>Нет комиссии и дополнительных платежей</a:t>
            </a:r>
            <a:endParaRPr lang="ru-RU" sz="23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-5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94987" y="4465019"/>
            <a:ext cx="614944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300" b="1" dirty="0" smtClean="0">
                <a:solidFill>
                  <a:srgbClr val="22D49D"/>
                </a:solidFill>
                <a:latin typeface="Montserrat SemiBold" pitchFamily="2" charset="-52"/>
              </a:rPr>
              <a:t>05</a:t>
            </a:r>
            <a:r>
              <a:rPr lang="ru-RU" sz="2300" dirty="0" smtClean="0">
                <a:solidFill>
                  <a:srgbClr val="22D49D"/>
                </a:solidFill>
                <a:latin typeface="Montserrat Medium" pitchFamily="2" charset="-52"/>
              </a:rPr>
              <a:t> </a:t>
            </a:r>
            <a:r>
              <a:rPr lang="ru-RU" sz="2300" dirty="0" smtClean="0">
                <a:latin typeface="Montserrat" pitchFamily="2" charset="-52"/>
              </a:rPr>
              <a:t>  </a:t>
            </a:r>
            <a:r>
              <a:rPr lang="ru-RU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-52"/>
              </a:rPr>
              <a:t>Подбор вариантов по параметрам</a:t>
            </a:r>
            <a:endParaRPr lang="ru-RU" sz="23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-5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3686" y="5166028"/>
            <a:ext cx="406553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300" b="1" dirty="0" smtClean="0">
                <a:solidFill>
                  <a:srgbClr val="22D49D"/>
                </a:solidFill>
                <a:latin typeface="Montserrat SemiBold" pitchFamily="2" charset="-52"/>
              </a:rPr>
              <a:t>06</a:t>
            </a:r>
            <a:r>
              <a:rPr lang="ru-RU" sz="2300" dirty="0" smtClean="0">
                <a:latin typeface="Montserrat" pitchFamily="2" charset="-52"/>
              </a:rPr>
              <a:t>   </a:t>
            </a:r>
            <a:r>
              <a:rPr lang="ru-RU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-52"/>
              </a:rPr>
              <a:t>Оптимизация встреч</a:t>
            </a:r>
            <a:endParaRPr lang="ru-RU" sz="23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-5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02607" y="5850652"/>
            <a:ext cx="663995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300" b="1" dirty="0" smtClean="0">
                <a:solidFill>
                  <a:srgbClr val="22D49D"/>
                </a:solidFill>
                <a:latin typeface="Montserrat SemiBold" pitchFamily="2" charset="-52"/>
              </a:rPr>
              <a:t>07</a:t>
            </a:r>
            <a:r>
              <a:rPr lang="ru-RU" sz="2300" dirty="0" smtClean="0">
                <a:latin typeface="Montserrat" pitchFamily="2" charset="-52"/>
              </a:rPr>
              <a:t>   </a:t>
            </a:r>
            <a:r>
              <a:rPr lang="ru-RU" sz="2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-52"/>
              </a:rPr>
              <a:t>Максимально релевантные варианты</a:t>
            </a:r>
            <a:endParaRPr lang="ru-RU" sz="23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06102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148</Words>
  <Application>Microsoft Office PowerPoint</Application>
  <PresentationFormat>Произвольный</PresentationFormat>
  <Paragraphs>41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Уберизация рынка аренды недвижимости. Почему скоро риэлторы останутся без работы</dc:title>
  <dc:creator>MI</dc:creator>
  <cp:lastModifiedBy>udartseva</cp:lastModifiedBy>
  <cp:revision>33</cp:revision>
  <dcterms:created xsi:type="dcterms:W3CDTF">2018-10-02T14:48:16Z</dcterms:created>
  <dcterms:modified xsi:type="dcterms:W3CDTF">2018-10-08T07:24:35Z</dcterms:modified>
</cp:coreProperties>
</file>