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6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40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32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36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5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34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6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7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1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0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8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1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2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8F2F-46EE-49DA-AB9C-B3DA4ED509DB}" type="datetimeFigureOut">
              <a:rPr lang="en-IN" smtClean="0"/>
              <a:t>21-11-2021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7A2EFB-3A6D-4E1F-B36A-C4BDBC66F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1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FA69-9684-4085-8ADD-9A791EDFD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BC096-74E1-4EAD-9ECD-9A0D23ADD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24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B8B6-EF0D-4940-8D73-09D4C61F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F9D37-3FB7-4B49-B1D0-CD7BB68EA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714838"/>
          </a:xfrm>
        </p:spPr>
        <p:txBody>
          <a:bodyPr/>
          <a:lstStyle/>
          <a:p>
            <a:r>
              <a:rPr lang="en-US" dirty="0"/>
              <a:t>The CASE statement goes through conditions and returns a value when the first condition is met(like and if-then-else statement).</a:t>
            </a:r>
          </a:p>
          <a:p>
            <a:r>
              <a:rPr lang="en-US" dirty="0"/>
              <a:t>Once a condition is true it will stop reading and return the result.</a:t>
            </a:r>
          </a:p>
          <a:p>
            <a:r>
              <a:rPr lang="en-US" dirty="0"/>
              <a:t>If no condition is true it will return the value in ELSE clause.</a:t>
            </a:r>
          </a:p>
          <a:p>
            <a:r>
              <a:rPr lang="en-US" dirty="0"/>
              <a:t>If there is no ELSE clause and no condition is true, it will return NULL.</a:t>
            </a:r>
          </a:p>
          <a:p>
            <a:r>
              <a:rPr lang="en-US" dirty="0"/>
              <a:t>Syntax: 	SELECT </a:t>
            </a:r>
            <a:r>
              <a:rPr lang="en-US" dirty="0" err="1"/>
              <a:t>col_name</a:t>
            </a:r>
            <a:r>
              <a:rPr lang="en-US" dirty="0"/>
              <a:t>(s)</a:t>
            </a:r>
          </a:p>
          <a:p>
            <a:pPr marL="0" indent="0">
              <a:buNone/>
            </a:pPr>
            <a:r>
              <a:rPr lang="en-US" dirty="0"/>
              <a:t>			CASE WHEN &lt;condition&gt; THEN result</a:t>
            </a:r>
          </a:p>
          <a:p>
            <a:pPr marL="0" indent="0">
              <a:buNone/>
            </a:pPr>
            <a:r>
              <a:rPr lang="en-US" dirty="0"/>
              <a:t>			ELSE result</a:t>
            </a:r>
          </a:p>
          <a:p>
            <a:pPr marL="0" indent="0">
              <a:buNone/>
            </a:pPr>
            <a:r>
              <a:rPr lang="en-US" dirty="0"/>
              <a:t>			END</a:t>
            </a:r>
          </a:p>
          <a:p>
            <a:pPr marL="0" indent="0">
              <a:buNone/>
            </a:pPr>
            <a:r>
              <a:rPr lang="en-US" dirty="0"/>
              <a:t>			FROM table1; (Used in MySQL)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16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634D-10CD-4167-9197-2D125FC5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09" y="134818"/>
            <a:ext cx="9603275" cy="1049235"/>
          </a:xfrm>
        </p:spPr>
        <p:txBody>
          <a:bodyPr/>
          <a:lstStyle/>
          <a:p>
            <a:r>
              <a:rPr lang="en-US" dirty="0"/>
              <a:t>Union:-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407F-A1F3-420C-B222-B9097905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06" y="985425"/>
            <a:ext cx="9603275" cy="5454012"/>
          </a:xfrm>
        </p:spPr>
        <p:txBody>
          <a:bodyPr>
            <a:normAutofit/>
          </a:bodyPr>
          <a:lstStyle/>
          <a:p>
            <a:r>
              <a:rPr lang="en-US" dirty="0"/>
              <a:t>Union is an operator which is used to combine the result-set of two or more SELECT statements.</a:t>
            </a:r>
          </a:p>
          <a:p>
            <a:r>
              <a:rPr lang="en-US" dirty="0"/>
              <a:t>Every SELECT statement within UNION must have the same number of columns.</a:t>
            </a:r>
          </a:p>
          <a:p>
            <a:r>
              <a:rPr lang="en-US" dirty="0"/>
              <a:t>The columns must have similar data types.</a:t>
            </a:r>
          </a:p>
          <a:p>
            <a:r>
              <a:rPr lang="en-US" dirty="0"/>
              <a:t>The columns in every SELECT statement must be also in same order.</a:t>
            </a:r>
          </a:p>
          <a:p>
            <a:r>
              <a:rPr lang="en-US" dirty="0"/>
              <a:t>Syntax: 	SELECT </a:t>
            </a:r>
            <a:r>
              <a:rPr lang="en-US" dirty="0" err="1"/>
              <a:t>col_name</a:t>
            </a:r>
            <a:r>
              <a:rPr lang="en-US" dirty="0"/>
              <a:t>(s) FROM table1</a:t>
            </a:r>
          </a:p>
          <a:p>
            <a:pPr marL="0" indent="0">
              <a:buNone/>
            </a:pPr>
            <a:r>
              <a:rPr lang="en-US" dirty="0"/>
              <a:t>			UNION</a:t>
            </a:r>
          </a:p>
          <a:p>
            <a:pPr marL="0" indent="0">
              <a:buNone/>
            </a:pPr>
            <a:r>
              <a:rPr lang="en-IN" dirty="0"/>
              <a:t>			SELECT </a:t>
            </a:r>
            <a:r>
              <a:rPr lang="en-IN" dirty="0" err="1"/>
              <a:t>col_name</a:t>
            </a:r>
            <a:r>
              <a:rPr lang="en-IN" dirty="0"/>
              <a:t>(s) FROM table2;</a:t>
            </a:r>
            <a:endParaRPr lang="en-US" dirty="0"/>
          </a:p>
          <a:p>
            <a:r>
              <a:rPr lang="en-US" dirty="0"/>
              <a:t>Union operator selects only distinct values by default.</a:t>
            </a:r>
            <a:endParaRPr lang="en-IN" dirty="0"/>
          </a:p>
          <a:p>
            <a:r>
              <a:rPr lang="en-IN" dirty="0"/>
              <a:t>To allow duplicate values, use UNION ALL.</a:t>
            </a:r>
          </a:p>
          <a:p>
            <a:r>
              <a:rPr lang="en-IN" dirty="0"/>
              <a:t>Syntax: 	SELECT </a:t>
            </a:r>
            <a:r>
              <a:rPr lang="en-IN" dirty="0" err="1"/>
              <a:t>col_name</a:t>
            </a:r>
            <a:r>
              <a:rPr lang="en-IN" dirty="0"/>
              <a:t>(s) FROM table1</a:t>
            </a:r>
          </a:p>
          <a:p>
            <a:pPr marL="0" indent="0">
              <a:buNone/>
            </a:pPr>
            <a:r>
              <a:rPr lang="en-IN" dirty="0"/>
              <a:t>			UNION</a:t>
            </a:r>
          </a:p>
          <a:p>
            <a:pPr marL="0" indent="0">
              <a:buNone/>
            </a:pPr>
            <a:r>
              <a:rPr lang="en-IN" dirty="0"/>
              <a:t>			SELECT </a:t>
            </a:r>
            <a:r>
              <a:rPr lang="en-IN" dirty="0" err="1"/>
              <a:t>col_name</a:t>
            </a:r>
            <a:r>
              <a:rPr lang="en-IN" dirty="0"/>
              <a:t>(s) FROM table2;</a:t>
            </a:r>
          </a:p>
        </p:txBody>
      </p:sp>
    </p:spTree>
    <p:extLst>
      <p:ext uri="{BB962C8B-B14F-4D97-AF65-F5344CB8AC3E}">
        <p14:creationId xmlns:p14="http://schemas.microsoft.com/office/powerpoint/2010/main" val="384350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627E-385D-4CC4-A6E6-C02C42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203203-3853-4C42-9E81-875F730F9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141814"/>
              </p:ext>
            </p:extLst>
          </p:nvPr>
        </p:nvGraphicFramePr>
        <p:xfrm>
          <a:off x="677336" y="1761343"/>
          <a:ext cx="42681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717">
                  <a:extLst>
                    <a:ext uri="{9D8B030D-6E8A-4147-A177-3AD203B41FA5}">
                      <a16:colId xmlns:a16="http://schemas.microsoft.com/office/drawing/2014/main" val="3356258173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2635669730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133818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7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1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9352EE-9CA7-4562-8CD1-703F7C9CC907}"/>
              </a:ext>
            </a:extLst>
          </p:cNvPr>
          <p:cNvSpPr txBox="1"/>
          <p:nvPr/>
        </p:nvSpPr>
        <p:spPr>
          <a:xfrm>
            <a:off x="579550" y="1392011"/>
            <a:ext cx="231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Table1: </a:t>
            </a:r>
            <a:r>
              <a:rPr lang="en-US" dirty="0" err="1"/>
              <a:t>Student_SQL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F609D9-04BD-4F84-8810-F3FF947DE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664454"/>
              </p:ext>
            </p:extLst>
          </p:nvPr>
        </p:nvGraphicFramePr>
        <p:xfrm>
          <a:off x="5543409" y="1759195"/>
          <a:ext cx="42681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717">
                  <a:extLst>
                    <a:ext uri="{9D8B030D-6E8A-4147-A177-3AD203B41FA5}">
                      <a16:colId xmlns:a16="http://schemas.microsoft.com/office/drawing/2014/main" val="3356258173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2635669730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133818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7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8966643210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1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73CFE3-5D50-45D7-8150-CD9B0E06D7D3}"/>
              </a:ext>
            </a:extLst>
          </p:cNvPr>
          <p:cNvSpPr txBox="1"/>
          <p:nvPr/>
        </p:nvSpPr>
        <p:spPr>
          <a:xfrm>
            <a:off x="5497138" y="1402742"/>
            <a:ext cx="278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Table2: </a:t>
            </a:r>
            <a:r>
              <a:rPr lang="en-US" dirty="0" err="1"/>
              <a:t>Student_MANUAL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4CCD8-747C-4422-8F4B-6C6DE2885BF6}"/>
              </a:ext>
            </a:extLst>
          </p:cNvPr>
          <p:cNvSpPr txBox="1"/>
          <p:nvPr/>
        </p:nvSpPr>
        <p:spPr>
          <a:xfrm>
            <a:off x="677334" y="3060808"/>
            <a:ext cx="4248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SNAME FROM </a:t>
            </a:r>
            <a:r>
              <a:rPr lang="en-US" dirty="0" err="1"/>
              <a:t>Student_SQL</a:t>
            </a:r>
            <a:endParaRPr lang="en-US" dirty="0"/>
          </a:p>
          <a:p>
            <a:r>
              <a:rPr lang="en-US" dirty="0"/>
              <a:t>UNION</a:t>
            </a:r>
          </a:p>
          <a:p>
            <a:r>
              <a:rPr lang="en-US" dirty="0"/>
              <a:t>SELECT SNAME FROM </a:t>
            </a:r>
            <a:r>
              <a:rPr lang="en-US" dirty="0" err="1"/>
              <a:t>Student_MANUAL</a:t>
            </a:r>
            <a:r>
              <a:rPr lang="en-US" dirty="0"/>
              <a:t>;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40080CF-A2B3-418B-91CE-ED3E8F92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68116"/>
              </p:ext>
            </p:extLst>
          </p:nvPr>
        </p:nvGraphicFramePr>
        <p:xfrm>
          <a:off x="795628" y="4171083"/>
          <a:ext cx="14622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260">
                  <a:extLst>
                    <a:ext uri="{9D8B030D-6E8A-4147-A177-3AD203B41FA5}">
                      <a16:colId xmlns:a16="http://schemas.microsoft.com/office/drawing/2014/main" val="318416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9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8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3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590962"/>
                  </a:ext>
                </a:extLst>
              </a:tr>
            </a:tbl>
          </a:graphicData>
        </a:graphic>
      </p:graphicFrame>
      <p:sp>
        <p:nvSpPr>
          <p:cNvPr id="12" name="Right Brace 11">
            <a:extLst>
              <a:ext uri="{FF2B5EF4-FFF2-40B4-BE49-F238E27FC236}">
                <a16:creationId xmlns:a16="http://schemas.microsoft.com/office/drawing/2014/main" id="{6CA57521-8796-4582-8E02-7DE68F60290A}"/>
              </a:ext>
            </a:extLst>
          </p:cNvPr>
          <p:cNvSpPr/>
          <p:nvPr/>
        </p:nvSpPr>
        <p:spPr>
          <a:xfrm>
            <a:off x="2331076" y="4559121"/>
            <a:ext cx="450761" cy="10818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132EE-C9CF-4219-BB0F-49EADF105B5B}"/>
              </a:ext>
            </a:extLst>
          </p:cNvPr>
          <p:cNvSpPr txBox="1"/>
          <p:nvPr/>
        </p:nvSpPr>
        <p:spPr>
          <a:xfrm>
            <a:off x="2753933" y="490579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values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6BE8B-C0A1-4FE5-B890-3E4F83571FF8}"/>
              </a:ext>
            </a:extLst>
          </p:cNvPr>
          <p:cNvSpPr txBox="1"/>
          <p:nvPr/>
        </p:nvSpPr>
        <p:spPr>
          <a:xfrm>
            <a:off x="5543408" y="3045782"/>
            <a:ext cx="4248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SNAME FROM </a:t>
            </a:r>
            <a:r>
              <a:rPr lang="en-US" dirty="0" err="1"/>
              <a:t>Student_SQL</a:t>
            </a:r>
            <a:endParaRPr lang="en-US" dirty="0"/>
          </a:p>
          <a:p>
            <a:r>
              <a:rPr lang="en-US" dirty="0"/>
              <a:t>UNION ALL</a:t>
            </a:r>
          </a:p>
          <a:p>
            <a:r>
              <a:rPr lang="en-US" dirty="0"/>
              <a:t>SELECT SNAME FROM </a:t>
            </a:r>
            <a:r>
              <a:rPr lang="en-US" dirty="0" err="1"/>
              <a:t>Student_MANUAL</a:t>
            </a:r>
            <a:r>
              <a:rPr lang="en-US" dirty="0"/>
              <a:t>;</a:t>
            </a:r>
            <a:endParaRPr lang="en-IN" dirty="0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5E8176D8-EB7F-48D6-8EEB-06F89879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04140"/>
              </p:ext>
            </p:extLst>
          </p:nvPr>
        </p:nvGraphicFramePr>
        <p:xfrm>
          <a:off x="5543408" y="4143179"/>
          <a:ext cx="144100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003">
                  <a:extLst>
                    <a:ext uri="{9D8B030D-6E8A-4147-A177-3AD203B41FA5}">
                      <a16:colId xmlns:a16="http://schemas.microsoft.com/office/drawing/2014/main" val="3547213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6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65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08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4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018149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943415ED-2E2A-4001-B594-F90C5B81B61A}"/>
              </a:ext>
            </a:extLst>
          </p:cNvPr>
          <p:cNvSpPr/>
          <p:nvPr/>
        </p:nvSpPr>
        <p:spPr>
          <a:xfrm>
            <a:off x="7023048" y="4507605"/>
            <a:ext cx="521833" cy="143825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054EEA-7F4C-4B02-A176-40E4DB6A627C}"/>
              </a:ext>
            </a:extLst>
          </p:cNvPr>
          <p:cNvSpPr txBox="1"/>
          <p:nvPr/>
        </p:nvSpPr>
        <p:spPr>
          <a:xfrm>
            <a:off x="7568493" y="5058199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66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C9AB-C8C4-4AC5-A4AF-D6764BCB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7076"/>
          </a:xfrm>
        </p:spPr>
        <p:txBody>
          <a:bodyPr/>
          <a:lstStyle/>
          <a:p>
            <a:r>
              <a:rPr lang="en-US" dirty="0"/>
              <a:t>Intersect: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0955-7E27-4709-B679-13367200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Intersect clause in SQL is used to combine two SELECT statements but the dataset returned by the INTERSECT statement will be the intersection of the data-sets of the two SELECT statements.</a:t>
            </a:r>
          </a:p>
          <a:p>
            <a:r>
              <a:rPr lang="en-US" dirty="0"/>
              <a:t>In simple words, INTERSECT statement will return only those rows which will be common for both of the SELECT statements.</a:t>
            </a:r>
          </a:p>
          <a:p>
            <a:r>
              <a:rPr lang="en-US" dirty="0"/>
              <a:t>Syntax:	SELECT </a:t>
            </a:r>
            <a:r>
              <a:rPr lang="en-US" dirty="0" err="1"/>
              <a:t>col_name</a:t>
            </a:r>
            <a:r>
              <a:rPr lang="en-US" dirty="0"/>
              <a:t>(s) FROM table1 WHERE condition(s)</a:t>
            </a:r>
          </a:p>
          <a:p>
            <a:pPr marL="0" indent="0">
              <a:buNone/>
            </a:pPr>
            <a:r>
              <a:rPr lang="en-US" dirty="0"/>
              <a:t>			INTERSECT</a:t>
            </a:r>
          </a:p>
          <a:p>
            <a:pPr marL="0" indent="0">
              <a:buNone/>
            </a:pPr>
            <a:r>
              <a:rPr lang="en-US" dirty="0"/>
              <a:t>			SELECT </a:t>
            </a:r>
            <a:r>
              <a:rPr lang="en-US" dirty="0" err="1"/>
              <a:t>col_name</a:t>
            </a:r>
            <a:r>
              <a:rPr lang="en-US" dirty="0"/>
              <a:t>(s) FROM table2 WHERE condition(s);</a:t>
            </a:r>
          </a:p>
          <a:p>
            <a:r>
              <a:rPr lang="en-US" dirty="0"/>
              <a:t>Each SELECT statement must have same number of column names with same data types and written in same order.</a:t>
            </a:r>
          </a:p>
        </p:txBody>
      </p:sp>
    </p:spTree>
    <p:extLst>
      <p:ext uri="{BB962C8B-B14F-4D97-AF65-F5344CB8AC3E}">
        <p14:creationId xmlns:p14="http://schemas.microsoft.com/office/powerpoint/2010/main" val="200832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627E-385D-4CC4-A6E6-C02C42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203203-3853-4C42-9E81-875F730F9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409141"/>
              </p:ext>
            </p:extLst>
          </p:nvPr>
        </p:nvGraphicFramePr>
        <p:xfrm>
          <a:off x="677336" y="1761343"/>
          <a:ext cx="42681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717">
                  <a:extLst>
                    <a:ext uri="{9D8B030D-6E8A-4147-A177-3AD203B41FA5}">
                      <a16:colId xmlns:a16="http://schemas.microsoft.com/office/drawing/2014/main" val="3356258173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2635669730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133818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7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1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9352EE-9CA7-4562-8CD1-703F7C9CC907}"/>
              </a:ext>
            </a:extLst>
          </p:cNvPr>
          <p:cNvSpPr txBox="1"/>
          <p:nvPr/>
        </p:nvSpPr>
        <p:spPr>
          <a:xfrm>
            <a:off x="579550" y="1392011"/>
            <a:ext cx="231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Table1: </a:t>
            </a:r>
            <a:r>
              <a:rPr lang="en-US" dirty="0" err="1"/>
              <a:t>Student_SQL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F609D9-04BD-4F84-8810-F3FF947DE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41822"/>
              </p:ext>
            </p:extLst>
          </p:nvPr>
        </p:nvGraphicFramePr>
        <p:xfrm>
          <a:off x="5543409" y="1759195"/>
          <a:ext cx="42681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717">
                  <a:extLst>
                    <a:ext uri="{9D8B030D-6E8A-4147-A177-3AD203B41FA5}">
                      <a16:colId xmlns:a16="http://schemas.microsoft.com/office/drawing/2014/main" val="3356258173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2635669730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133818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7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8966643210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1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73CFE3-5D50-45D7-8150-CD9B0E06D7D3}"/>
              </a:ext>
            </a:extLst>
          </p:cNvPr>
          <p:cNvSpPr txBox="1"/>
          <p:nvPr/>
        </p:nvSpPr>
        <p:spPr>
          <a:xfrm>
            <a:off x="5497138" y="1402742"/>
            <a:ext cx="278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Table2: </a:t>
            </a:r>
            <a:r>
              <a:rPr lang="en-US" dirty="0" err="1"/>
              <a:t>Student_MANUAL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4CCD8-747C-4422-8F4B-6C6DE2885BF6}"/>
              </a:ext>
            </a:extLst>
          </p:cNvPr>
          <p:cNvSpPr txBox="1"/>
          <p:nvPr/>
        </p:nvSpPr>
        <p:spPr>
          <a:xfrm>
            <a:off x="677334" y="3060808"/>
            <a:ext cx="4248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SNAME FROM </a:t>
            </a:r>
            <a:r>
              <a:rPr lang="en-US" dirty="0" err="1"/>
              <a:t>Student_SQL</a:t>
            </a:r>
            <a:endParaRPr lang="en-US" dirty="0"/>
          </a:p>
          <a:p>
            <a:r>
              <a:rPr lang="en-US" dirty="0"/>
              <a:t>INTERSECT</a:t>
            </a:r>
          </a:p>
          <a:p>
            <a:r>
              <a:rPr lang="en-US" dirty="0"/>
              <a:t>SELECT SNAME FROM </a:t>
            </a:r>
            <a:r>
              <a:rPr lang="en-US" dirty="0" err="1"/>
              <a:t>Student_MANUAL</a:t>
            </a:r>
            <a:r>
              <a:rPr lang="en-US" dirty="0"/>
              <a:t>;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40080CF-A2B3-418B-91CE-ED3E8F92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39541"/>
              </p:ext>
            </p:extLst>
          </p:nvPr>
        </p:nvGraphicFramePr>
        <p:xfrm>
          <a:off x="795628" y="4171083"/>
          <a:ext cx="14622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260">
                  <a:extLst>
                    <a:ext uri="{9D8B030D-6E8A-4147-A177-3AD203B41FA5}">
                      <a16:colId xmlns:a16="http://schemas.microsoft.com/office/drawing/2014/main" val="318416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9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8326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ED6EF-89D6-4977-B3C3-141346547FCE}"/>
              </a:ext>
            </a:extLst>
          </p:cNvPr>
          <p:cNvCxnSpPr>
            <a:cxnSpLocks/>
          </p:cNvCxnSpPr>
          <p:nvPr/>
        </p:nvCxnSpPr>
        <p:spPr>
          <a:xfrm>
            <a:off x="2257888" y="4726546"/>
            <a:ext cx="638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0970FB-5EF4-47F3-BDD4-E9D8FA18D19F}"/>
              </a:ext>
            </a:extLst>
          </p:cNvPr>
          <p:cNvSpPr txBox="1"/>
          <p:nvPr/>
        </p:nvSpPr>
        <p:spPr>
          <a:xfrm>
            <a:off x="2851902" y="4541880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common 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66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A24B-7076-4276-A369-B2703B30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Minus:-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F40B-9B54-4D52-84A1-C7338F7E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SQL MINUS operator is used to return all rows in the first SELECT statement that are not returned by the second SELECT statement.</a:t>
            </a:r>
          </a:p>
          <a:p>
            <a:r>
              <a:rPr lang="en-US" dirty="0"/>
              <a:t>Each SELECT statement defines a data-set. The MINUS operator will retrieve all records from the first data-set and then remove from the results all records from second data-set.</a:t>
            </a:r>
          </a:p>
          <a:p>
            <a:r>
              <a:rPr lang="en-US" dirty="0"/>
              <a:t>Syntax:	SELECT </a:t>
            </a:r>
            <a:r>
              <a:rPr lang="en-US" dirty="0" err="1"/>
              <a:t>col_name</a:t>
            </a:r>
            <a:r>
              <a:rPr lang="en-US" dirty="0"/>
              <a:t>(s)/expression(s) FROM table1 WHERE condition(s)</a:t>
            </a:r>
          </a:p>
          <a:p>
            <a:pPr marL="0" indent="0">
              <a:buNone/>
            </a:pPr>
            <a:r>
              <a:rPr lang="en-US" dirty="0"/>
              <a:t>			MINUS</a:t>
            </a:r>
          </a:p>
          <a:p>
            <a:pPr marL="0" indent="0">
              <a:buNone/>
            </a:pPr>
            <a:r>
              <a:rPr lang="en-US" dirty="0"/>
              <a:t>			SELECT </a:t>
            </a:r>
            <a:r>
              <a:rPr lang="en-US" dirty="0" err="1"/>
              <a:t>col_name</a:t>
            </a:r>
            <a:r>
              <a:rPr lang="en-US" dirty="0"/>
              <a:t>(s)/expression(s) FROM table2 WHERE condition(s);</a:t>
            </a:r>
          </a:p>
          <a:p>
            <a:r>
              <a:rPr lang="en-IN" dirty="0"/>
              <a:t>Each SELECT statement must have same number of columns with similar data-types and should be in same order.</a:t>
            </a:r>
          </a:p>
        </p:txBody>
      </p:sp>
    </p:spTree>
    <p:extLst>
      <p:ext uri="{BB962C8B-B14F-4D97-AF65-F5344CB8AC3E}">
        <p14:creationId xmlns:p14="http://schemas.microsoft.com/office/powerpoint/2010/main" val="206981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627E-385D-4CC4-A6E6-C02C423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203203-3853-4C42-9E81-875F730F91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6" y="1761343"/>
          <a:ext cx="42681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717">
                  <a:extLst>
                    <a:ext uri="{9D8B030D-6E8A-4147-A177-3AD203B41FA5}">
                      <a16:colId xmlns:a16="http://schemas.microsoft.com/office/drawing/2014/main" val="3356258173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2635669730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133818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7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1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9352EE-9CA7-4562-8CD1-703F7C9CC907}"/>
              </a:ext>
            </a:extLst>
          </p:cNvPr>
          <p:cNvSpPr txBox="1"/>
          <p:nvPr/>
        </p:nvSpPr>
        <p:spPr>
          <a:xfrm>
            <a:off x="579550" y="1392011"/>
            <a:ext cx="231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Table1: </a:t>
            </a:r>
            <a:r>
              <a:rPr lang="en-US" dirty="0" err="1"/>
              <a:t>Student_SQL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F609D9-04BD-4F84-8810-F3FF947DE504}"/>
              </a:ext>
            </a:extLst>
          </p:cNvPr>
          <p:cNvGraphicFramePr>
            <a:graphicFrameLocks/>
          </p:cNvGraphicFramePr>
          <p:nvPr/>
        </p:nvGraphicFramePr>
        <p:xfrm>
          <a:off x="5543409" y="1759195"/>
          <a:ext cx="426815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717">
                  <a:extLst>
                    <a:ext uri="{9D8B030D-6E8A-4147-A177-3AD203B41FA5}">
                      <a16:colId xmlns:a16="http://schemas.microsoft.com/office/drawing/2014/main" val="3356258173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2635669730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133818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7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SUNDRA</a:t>
                      </a:r>
                      <a:endParaRPr lang="en-IN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9876543210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4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8966643210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90188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73CFE3-5D50-45D7-8150-CD9B0E06D7D3}"/>
              </a:ext>
            </a:extLst>
          </p:cNvPr>
          <p:cNvSpPr txBox="1"/>
          <p:nvPr/>
        </p:nvSpPr>
        <p:spPr>
          <a:xfrm>
            <a:off x="5497138" y="1402742"/>
            <a:ext cx="278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Table2: </a:t>
            </a:r>
            <a:r>
              <a:rPr lang="en-US" dirty="0" err="1"/>
              <a:t>Student_MANUAL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4CCD8-747C-4422-8F4B-6C6DE2885BF6}"/>
              </a:ext>
            </a:extLst>
          </p:cNvPr>
          <p:cNvSpPr txBox="1"/>
          <p:nvPr/>
        </p:nvSpPr>
        <p:spPr>
          <a:xfrm>
            <a:off x="677334" y="3060808"/>
            <a:ext cx="4248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SNAME FROM </a:t>
            </a:r>
            <a:r>
              <a:rPr lang="en-US" dirty="0" err="1"/>
              <a:t>Student_SQL</a:t>
            </a:r>
            <a:endParaRPr lang="en-US" dirty="0"/>
          </a:p>
          <a:p>
            <a:r>
              <a:rPr lang="en-US" dirty="0"/>
              <a:t>MINUS</a:t>
            </a:r>
          </a:p>
          <a:p>
            <a:r>
              <a:rPr lang="en-US" dirty="0"/>
              <a:t>SELECT SNAME FROM </a:t>
            </a:r>
            <a:r>
              <a:rPr lang="en-US" dirty="0" err="1"/>
              <a:t>Student_MANUAL</a:t>
            </a:r>
            <a:r>
              <a:rPr lang="en-US" dirty="0"/>
              <a:t>;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40080CF-A2B3-418B-91CE-ED3E8F926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39336"/>
              </p:ext>
            </p:extLst>
          </p:nvPr>
        </p:nvGraphicFramePr>
        <p:xfrm>
          <a:off x="795628" y="4171083"/>
          <a:ext cx="14622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2260">
                  <a:extLst>
                    <a:ext uri="{9D8B030D-6E8A-4147-A177-3AD203B41FA5}">
                      <a16:colId xmlns:a16="http://schemas.microsoft.com/office/drawing/2014/main" val="318416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9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SUNDRI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18326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3ED6EF-89D6-4977-B3C3-141346547FCE}"/>
              </a:ext>
            </a:extLst>
          </p:cNvPr>
          <p:cNvCxnSpPr>
            <a:cxnSpLocks/>
          </p:cNvCxnSpPr>
          <p:nvPr/>
        </p:nvCxnSpPr>
        <p:spPr>
          <a:xfrm>
            <a:off x="2257888" y="4726546"/>
            <a:ext cx="6384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0970FB-5EF4-47F3-BDD4-E9D8FA18D19F}"/>
              </a:ext>
            </a:extLst>
          </p:cNvPr>
          <p:cNvSpPr txBox="1"/>
          <p:nvPr/>
        </p:nvSpPr>
        <p:spPr>
          <a:xfrm>
            <a:off x="2851902" y="4541880"/>
            <a:ext cx="3261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record that is from </a:t>
            </a:r>
          </a:p>
          <a:p>
            <a:r>
              <a:rPr lang="en-US" dirty="0"/>
              <a:t>SELECT statement 1 data-set</a:t>
            </a:r>
          </a:p>
          <a:p>
            <a:r>
              <a:rPr lang="en-US" dirty="0"/>
              <a:t>And which is not from </a:t>
            </a:r>
          </a:p>
          <a:p>
            <a:r>
              <a:rPr lang="en-US" dirty="0"/>
              <a:t>SELECT statement 2 data-set.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1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B46D-F824-4180-AFFB-D1578778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Limit,Top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CC2D-3171-46C2-9C59-5B27EBCF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LIMIT statement is used to retrieve records from one or more tables in a database and limit the number of records/rows returned based on a limit value.</a:t>
            </a:r>
          </a:p>
          <a:p>
            <a:r>
              <a:rPr lang="en-US" dirty="0"/>
              <a:t>Syntax:	SELECT </a:t>
            </a:r>
            <a:r>
              <a:rPr lang="en-US" dirty="0" err="1"/>
              <a:t>col_name</a:t>
            </a:r>
            <a:r>
              <a:rPr lang="en-US" dirty="0"/>
              <a:t>(s)/expression(s) FROM table1 WHERE condition(s)</a:t>
            </a:r>
          </a:p>
          <a:p>
            <a:pPr marL="0" indent="0">
              <a:buNone/>
            </a:pPr>
            <a:r>
              <a:rPr lang="en-US" dirty="0"/>
              <a:t>			LIMIT </a:t>
            </a:r>
            <a:r>
              <a:rPr lang="en-US" dirty="0" err="1"/>
              <a:t>number_rows</a:t>
            </a:r>
            <a:r>
              <a:rPr lang="en-US" dirty="0"/>
              <a:t>[OFFSET </a:t>
            </a:r>
            <a:r>
              <a:rPr lang="en-US" dirty="0" err="1"/>
              <a:t>offset_value</a:t>
            </a:r>
            <a:r>
              <a:rPr lang="en-US" dirty="0"/>
              <a:t>];(used only in MySQL)</a:t>
            </a:r>
          </a:p>
          <a:p>
            <a:r>
              <a:rPr lang="en-US" dirty="0"/>
              <a:t>It specifies a limited number of rows in the result set to be returned based on the </a:t>
            </a:r>
            <a:r>
              <a:rPr lang="en-US" dirty="0" err="1"/>
              <a:t>number_rows</a:t>
            </a:r>
            <a:r>
              <a:rPr lang="en-US" dirty="0"/>
              <a:t>.</a:t>
            </a:r>
          </a:p>
          <a:p>
            <a:r>
              <a:rPr lang="en-US" dirty="0"/>
              <a:t>For example, LIMIT 10 would return the first 10 rows matching the SELECT statement criteria.</a:t>
            </a:r>
          </a:p>
          <a:p>
            <a:r>
              <a:rPr lang="en-US" dirty="0"/>
              <a:t>So to be sure, Use of ORDER BY clause is suggested.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33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C79F-FF68-4F40-8A56-E584B076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6" y="718155"/>
            <a:ext cx="8596668" cy="5656887"/>
          </a:xfrm>
        </p:spPr>
        <p:txBody>
          <a:bodyPr/>
          <a:lstStyle/>
          <a:p>
            <a:r>
              <a:rPr lang="en-US" dirty="0"/>
              <a:t>Syntax:	SELECT TOP </a:t>
            </a:r>
            <a:r>
              <a:rPr lang="en-US" dirty="0" err="1"/>
              <a:t>number_rows</a:t>
            </a:r>
            <a:r>
              <a:rPr lang="en-US" dirty="0"/>
              <a:t> </a:t>
            </a:r>
            <a:r>
              <a:rPr lang="en-US" dirty="0" err="1"/>
              <a:t>col_name</a:t>
            </a:r>
            <a:r>
              <a:rPr lang="en-US" dirty="0"/>
              <a:t>(s)/expression(s)</a:t>
            </a:r>
          </a:p>
          <a:p>
            <a:pPr marL="0" indent="0">
              <a:buNone/>
            </a:pPr>
            <a:r>
              <a:rPr lang="en-US" dirty="0"/>
              <a:t>			FROM table1 WHERE condition(s)</a:t>
            </a:r>
          </a:p>
          <a:p>
            <a:pPr marL="0" indent="0">
              <a:buNone/>
            </a:pPr>
            <a:r>
              <a:rPr lang="en-US" dirty="0"/>
              <a:t>			ORDER BY </a:t>
            </a:r>
            <a:r>
              <a:rPr lang="en-US" dirty="0" err="1"/>
              <a:t>col_name</a:t>
            </a:r>
            <a:r>
              <a:rPr lang="en-US" dirty="0"/>
              <a:t>(s) ASC/DESC;(Used only in MS Access System)</a:t>
            </a:r>
          </a:p>
          <a:p>
            <a:r>
              <a:rPr lang="en-US" dirty="0"/>
              <a:t>For example, TOP10 would return the first 10 rows matching the SELECT statement criteria.</a:t>
            </a:r>
          </a:p>
          <a:p>
            <a:r>
              <a:rPr lang="en-US" dirty="0"/>
              <a:t>Syntax:	SELECT </a:t>
            </a:r>
            <a:r>
              <a:rPr lang="en-US" dirty="0" err="1"/>
              <a:t>col_name</a:t>
            </a:r>
            <a:r>
              <a:rPr lang="en-US" dirty="0"/>
              <a:t>(s)/expression(s) FROM table1 WHERE condition(s)</a:t>
            </a:r>
          </a:p>
          <a:p>
            <a:pPr marL="0" indent="0">
              <a:buNone/>
            </a:pPr>
            <a:r>
              <a:rPr lang="en-US" dirty="0"/>
              <a:t>			ORDER BY </a:t>
            </a:r>
            <a:r>
              <a:rPr lang="en-US" dirty="0" err="1"/>
              <a:t>col_name</a:t>
            </a:r>
            <a:r>
              <a:rPr lang="en-US" dirty="0"/>
              <a:t>(s) ASC/DESC</a:t>
            </a:r>
          </a:p>
          <a:p>
            <a:pPr marL="0" indent="0">
              <a:buNone/>
            </a:pPr>
            <a:r>
              <a:rPr lang="en-US" dirty="0"/>
              <a:t>			FETCH FIRST number ROWS ONLY;</a:t>
            </a:r>
          </a:p>
          <a:p>
            <a:r>
              <a:rPr lang="en-US" dirty="0"/>
              <a:t>For example, FETCH FIRST 10 would return the first 10 rows matching the SELECT statement criteria.</a:t>
            </a:r>
          </a:p>
          <a:p>
            <a:r>
              <a:rPr lang="en-US" dirty="0"/>
              <a:t>Syntax:	SELECT </a:t>
            </a:r>
            <a:r>
              <a:rPr lang="en-US" dirty="0" err="1"/>
              <a:t>col_name</a:t>
            </a:r>
            <a:r>
              <a:rPr lang="en-US" dirty="0"/>
              <a:t>(s)/expression(s) FROM table1 </a:t>
            </a:r>
          </a:p>
          <a:p>
            <a:pPr marL="0" indent="0">
              <a:buNone/>
            </a:pPr>
            <a:r>
              <a:rPr lang="en-US" dirty="0"/>
              <a:t>			WHERE condition(s) AND ROWNUM&lt;condition&gt;</a:t>
            </a:r>
          </a:p>
          <a:p>
            <a:pPr marL="0" indent="0">
              <a:buNone/>
            </a:pPr>
            <a:r>
              <a:rPr lang="en-US" dirty="0"/>
              <a:t>			ORDER BY </a:t>
            </a:r>
            <a:r>
              <a:rPr lang="en-US" dirty="0" err="1"/>
              <a:t>col_name</a:t>
            </a:r>
            <a:r>
              <a:rPr lang="en-US" dirty="0"/>
              <a:t>(s) ASC/DESC;</a:t>
            </a:r>
          </a:p>
          <a:p>
            <a:r>
              <a:rPr lang="en-US" dirty="0"/>
              <a:t>For example, ROWNUM&lt;= 10 would return the first 10 rows matching the SELECT statement criteria.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2472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978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SQL</vt:lpstr>
      <vt:lpstr>Union:-</vt:lpstr>
      <vt:lpstr>Example:</vt:lpstr>
      <vt:lpstr>Intersect:</vt:lpstr>
      <vt:lpstr>Example:</vt:lpstr>
      <vt:lpstr>Minus:-</vt:lpstr>
      <vt:lpstr>Example:</vt:lpstr>
      <vt:lpstr>Limit,Top:</vt:lpstr>
      <vt:lpstr>PowerPoint Presentation</vt:lpstr>
      <vt:lpstr>Case: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– Grooming</dc:title>
  <dc:creator>Shivshankar Mathapati</dc:creator>
  <cp:lastModifiedBy>Shivshankar Mathapati</cp:lastModifiedBy>
  <cp:revision>12</cp:revision>
  <dcterms:created xsi:type="dcterms:W3CDTF">2021-11-21T18:02:54Z</dcterms:created>
  <dcterms:modified xsi:type="dcterms:W3CDTF">2021-11-21T19:40:13Z</dcterms:modified>
</cp:coreProperties>
</file>