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4" r:id="rId18"/>
    <p:sldId id="275" r:id="rId19"/>
    <p:sldId id="276" r:id="rId20"/>
    <p:sldId id="277" r:id="rId21"/>
    <p:sldId id="278" r:id="rId22"/>
    <p:sldId id="280" r:id="rId23"/>
    <p:sldId id="26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Work Sans" pitchFamily="2" charset="0"/>
      <p:regular r:id="rId30"/>
      <p:bold r:id="rId31"/>
      <p:italic r:id="rId32"/>
      <p:boldItalic r:id="rId33"/>
    </p:embeddedFont>
    <p:embeddedFont>
      <p:font typeface="Work Sans Light"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NPFpHroBzX+5/9YlLfoFKN8A3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extLst>
      <p:ext uri="{BB962C8B-B14F-4D97-AF65-F5344CB8AC3E}">
        <p14:creationId xmlns:p14="http://schemas.microsoft.com/office/powerpoint/2010/main" val="4127219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8cdceab8e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8cdceab8e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8cdceab8e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8cdceab8e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13</a:t>
            </a:fld>
            <a:endParaRPr/>
          </a:p>
        </p:txBody>
      </p:sp>
    </p:spTree>
    <p:extLst>
      <p:ext uri="{BB962C8B-B14F-4D97-AF65-F5344CB8AC3E}">
        <p14:creationId xmlns:p14="http://schemas.microsoft.com/office/powerpoint/2010/main" val="55191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80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38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084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21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106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4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672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71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66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9955e70f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c9955e70f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8cdceab8e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8cdceab8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23" descr="Interfaz de usuario gráfica, Texto, Aplicación&#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3"/>
        <p:cNvGrpSpPr/>
        <p:nvPr/>
      </p:nvGrpSpPr>
      <p:grpSpPr>
        <a:xfrm>
          <a:off x="0" y="0"/>
          <a:ext cx="0" cy="0"/>
          <a:chOff x="0" y="0"/>
          <a:chExt cx="0" cy="0"/>
        </a:xfrm>
      </p:grpSpPr>
      <p:sp>
        <p:nvSpPr>
          <p:cNvPr id="64" name="Google Shape;64;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3"/>
          <p:cNvSpPr>
            <a:spLocks noGrp="1"/>
          </p:cNvSpPr>
          <p:nvPr>
            <p:ph type="pic" idx="2"/>
          </p:nvPr>
        </p:nvSpPr>
        <p:spPr>
          <a:xfrm>
            <a:off x="5183188" y="987425"/>
            <a:ext cx="6172200" cy="4873625"/>
          </a:xfrm>
          <a:prstGeom prst="rect">
            <a:avLst/>
          </a:prstGeom>
          <a:noFill/>
          <a:ln>
            <a:noFill/>
          </a:ln>
        </p:spPr>
      </p:sp>
      <p:sp>
        <p:nvSpPr>
          <p:cNvPr id="73" name="Google Shape;73;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7"/>
        <p:cNvGrpSpPr/>
        <p:nvPr/>
      </p:nvGrpSpPr>
      <p:grpSpPr>
        <a:xfrm>
          <a:off x="0" y="0"/>
          <a:ext cx="0" cy="0"/>
          <a:chOff x="0" y="0"/>
          <a:chExt cx="0" cy="0"/>
        </a:xfrm>
      </p:grpSpPr>
      <p:sp>
        <p:nvSpPr>
          <p:cNvPr id="78" name="Google Shape;7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24" descr="Patrón de fondo&#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9" name="Google Shape;19;p24"/>
          <p:cNvPicPr preferRelativeResize="0"/>
          <p:nvPr/>
        </p:nvPicPr>
        <p:blipFill rotWithShape="1">
          <a:blip r:embed="rId3">
            <a:alphaModFix/>
          </a:blip>
          <a:src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0"/>
        <p:cNvGrpSpPr/>
        <p:nvPr/>
      </p:nvGrpSpPr>
      <p:grpSpPr>
        <a:xfrm>
          <a:off x="0" y="0"/>
          <a:ext cx="0" cy="0"/>
          <a:chOff x="0" y="0"/>
          <a:chExt cx="0" cy="0"/>
        </a:xfrm>
      </p:grpSpPr>
      <p:sp>
        <p:nvSpPr>
          <p:cNvPr id="21" name="Google Shape;2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752541" y="2967355"/>
            <a:ext cx="1034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dirty="0">
                <a:solidFill>
                  <a:srgbClr val="3F3F3F"/>
                </a:solidFill>
                <a:latin typeface="Work Sans"/>
                <a:ea typeface="Work Sans"/>
                <a:cs typeface="Work Sans"/>
                <a:sym typeface="Work Sans"/>
              </a:rPr>
              <a:t>Trimestre #1</a:t>
            </a:r>
            <a:endParaRPr sz="4000" b="1" dirty="0">
              <a:solidFill>
                <a:srgbClr val="3F3F3F"/>
              </a:solidFill>
              <a:latin typeface="Work Sans"/>
              <a:ea typeface="Work Sans"/>
              <a:cs typeface="Work Sans"/>
              <a:sym typeface="Work Sans"/>
            </a:endParaRPr>
          </a:p>
        </p:txBody>
      </p:sp>
    </p:spTree>
    <p:extLst>
      <p:ext uri="{BB962C8B-B14F-4D97-AF65-F5344CB8AC3E}">
        <p14:creationId xmlns:p14="http://schemas.microsoft.com/office/powerpoint/2010/main" val="335457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c8cdceab8e_0_23"/>
          <p:cNvSpPr txBox="1"/>
          <p:nvPr/>
        </p:nvSpPr>
        <p:spPr>
          <a:xfrm>
            <a:off x="687220" y="2047875"/>
            <a:ext cx="106488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El proyecto se enfocará en implementar un sistema integral para mejorar la gestión de inventario y producción en Buzos MT. Se abordarán los siguientes componentes: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de Materias Primas: </a:t>
            </a:r>
            <a:r>
              <a:rPr lang="es-MX" sz="2200">
                <a:solidFill>
                  <a:schemeClr val="dk1"/>
                </a:solidFill>
                <a:latin typeface="Calibri"/>
                <a:ea typeface="Calibri"/>
                <a:cs typeface="Calibri"/>
                <a:sym typeface="Calibri"/>
              </a:rPr>
              <a:t>Registro y seguimiento de las existencias de telas, hilos, cremalleras, cordones y otros materiales utilizados en la fabricación de buzos.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en Proceso: </a:t>
            </a:r>
            <a:r>
              <a:rPr lang="es-MX" sz="2200">
                <a:solidFill>
                  <a:schemeClr val="dk1"/>
                </a:solidFill>
                <a:latin typeface="Calibri"/>
                <a:ea typeface="Calibri"/>
                <a:cs typeface="Calibri"/>
                <a:sym typeface="Calibri"/>
              </a:rPr>
              <a:t>Seguimiento detallado de los productos en diferentes etapas del proceso de producción, desde la adquisición de materias primas hasta la fabricación de los buzos.</a:t>
            </a:r>
            <a:endParaRPr sz="2200">
              <a:solidFill>
                <a:schemeClr val="dk1"/>
              </a:solidFill>
              <a:latin typeface="Calibri"/>
              <a:ea typeface="Calibri"/>
              <a:cs typeface="Calibri"/>
              <a:sym typeface="Calibri"/>
            </a:endParaRPr>
          </a:p>
        </p:txBody>
      </p:sp>
      <p:sp>
        <p:nvSpPr>
          <p:cNvPr id="156" name="Google Shape;156;g2c8cdceab8e_0_23"/>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g2c8cdceab8e_0_23"/>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c8cdceab8e_0_30"/>
          <p:cNvSpPr txBox="1"/>
          <p:nvPr/>
        </p:nvSpPr>
        <p:spPr>
          <a:xfrm>
            <a:off x="687220" y="2047875"/>
            <a:ext cx="106488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de Productos Terminados:</a:t>
            </a:r>
            <a:r>
              <a:rPr lang="es-MX" sz="2200">
                <a:solidFill>
                  <a:schemeClr val="dk1"/>
                </a:solidFill>
                <a:latin typeface="Calibri"/>
                <a:ea typeface="Calibri"/>
                <a:cs typeface="Calibri"/>
                <a:sym typeface="Calibri"/>
              </a:rPr>
              <a:t> Control de los buzos completos y listos para la venta almacenados en el almacén de la empresa.</a:t>
            </a:r>
            <a:endParaRPr sz="2200">
              <a:solidFill>
                <a:schemeClr val="dk1"/>
              </a:solidFill>
              <a:latin typeface="Calibri"/>
              <a:ea typeface="Calibri"/>
              <a:cs typeface="Calibri"/>
              <a:sym typeface="Calibri"/>
            </a:endParaRPr>
          </a:p>
          <a:p>
            <a:pPr marL="45720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Planificación y Control de la Producción: </a:t>
            </a:r>
            <a:r>
              <a:rPr lang="es-MX" sz="2200">
                <a:solidFill>
                  <a:schemeClr val="dk1"/>
                </a:solidFill>
                <a:latin typeface="Calibri"/>
                <a:ea typeface="Calibri"/>
                <a:cs typeface="Calibri"/>
                <a:sym typeface="Calibri"/>
              </a:rPr>
              <a:t>Planificación de la producción, seguimiento de las órdenes de trabajo, asignación de recursos y optimización de los tiempos de entrega.</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El proyecto se desarrollará e implementará en un plazo de 6 trimestres y se enfocará exclusivamente en los módulos básicos del software necesarios para la optimización de la gestión de inventario y producción. Cabe destacar que la gestión financiera y contable de la empresa no será parte del alcance de este proyecto.</a:t>
            </a:r>
            <a:endParaRPr sz="2200">
              <a:solidFill>
                <a:schemeClr val="dk1"/>
              </a:solidFill>
              <a:latin typeface="Calibri"/>
              <a:ea typeface="Calibri"/>
              <a:cs typeface="Calibri"/>
              <a:sym typeface="Calibri"/>
            </a:endParaRPr>
          </a:p>
        </p:txBody>
      </p:sp>
      <p:sp>
        <p:nvSpPr>
          <p:cNvPr id="163" name="Google Shape;163;g2c8cdceab8e_0_30"/>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g2c8cdceab8e_0_30"/>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4687325" y="25550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6. BPMN</a:t>
            </a:r>
            <a:endParaRPr sz="3200" b="1">
              <a:solidFill>
                <a:srgbClr val="38AA00"/>
              </a:solidFill>
              <a:latin typeface="Calibri"/>
              <a:ea typeface="Calibri"/>
              <a:cs typeface="Calibri"/>
              <a:sym typeface="Calibri"/>
            </a:endParaRPr>
          </a:p>
        </p:txBody>
      </p:sp>
      <p:pic>
        <p:nvPicPr>
          <p:cNvPr id="171" name="Google Shape;171;g2c99557fc93_0_0"/>
          <p:cNvPicPr preferRelativeResize="0"/>
          <p:nvPr/>
        </p:nvPicPr>
        <p:blipFill>
          <a:blip r:embed="rId3">
            <a:alphaModFix/>
          </a:blip>
          <a:stretch>
            <a:fillRect/>
          </a:stretch>
        </p:blipFill>
        <p:spPr>
          <a:xfrm>
            <a:off x="676775" y="1328100"/>
            <a:ext cx="10838451" cy="527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752541" y="2967355"/>
            <a:ext cx="1034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dirty="0">
                <a:solidFill>
                  <a:srgbClr val="3F3F3F"/>
                </a:solidFill>
                <a:latin typeface="Work Sans"/>
                <a:ea typeface="Work Sans"/>
                <a:cs typeface="Work Sans"/>
                <a:sym typeface="Work Sans"/>
              </a:rPr>
              <a:t>Trimestre #2</a:t>
            </a:r>
            <a:endParaRPr sz="4000" b="1" dirty="0">
              <a:solidFill>
                <a:srgbClr val="3F3F3F"/>
              </a:solidFill>
              <a:latin typeface="Work Sans"/>
              <a:ea typeface="Work Sans"/>
              <a:cs typeface="Work Sans"/>
              <a:sym typeface="Work Sans"/>
            </a:endParaRPr>
          </a:p>
        </p:txBody>
      </p:sp>
    </p:spTree>
    <p:extLst>
      <p:ext uri="{BB962C8B-B14F-4D97-AF65-F5344CB8AC3E}">
        <p14:creationId xmlns:p14="http://schemas.microsoft.com/office/powerpoint/2010/main" val="423506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4439161" y="270375"/>
            <a:ext cx="331367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1. Fichas Técnicas</a:t>
            </a:r>
            <a:endParaRPr sz="3200" b="1" dirty="0">
              <a:solidFill>
                <a:srgbClr val="38AA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48544865-CA63-F318-7A9D-5DFAE2B4AC4A}"/>
              </a:ext>
            </a:extLst>
          </p:cNvPr>
          <p:cNvPicPr>
            <a:picLocks noChangeAspect="1"/>
          </p:cNvPicPr>
          <p:nvPr/>
        </p:nvPicPr>
        <p:blipFill rotWithShape="1">
          <a:blip r:embed="rId3"/>
          <a:srcRect t="1097" b="1097"/>
          <a:stretch/>
        </p:blipFill>
        <p:spPr>
          <a:xfrm>
            <a:off x="3125071" y="955545"/>
            <a:ext cx="5941854" cy="5545752"/>
          </a:xfrm>
          <a:prstGeom prst="rect">
            <a:avLst/>
          </a:prstGeom>
        </p:spPr>
      </p:pic>
    </p:spTree>
    <p:extLst>
      <p:ext uri="{BB962C8B-B14F-4D97-AF65-F5344CB8AC3E}">
        <p14:creationId xmlns:p14="http://schemas.microsoft.com/office/powerpoint/2010/main" val="287262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3947798" y="270375"/>
            <a:ext cx="4296404"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2. Estimación De Costos</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58B60AED-019C-AE21-F595-23777E783268}"/>
              </a:ext>
            </a:extLst>
          </p:cNvPr>
          <p:cNvPicPr>
            <a:picLocks noChangeAspect="1"/>
          </p:cNvPicPr>
          <p:nvPr/>
        </p:nvPicPr>
        <p:blipFill>
          <a:blip r:embed="rId3"/>
          <a:stretch>
            <a:fillRect/>
          </a:stretch>
        </p:blipFill>
        <p:spPr>
          <a:xfrm>
            <a:off x="795761" y="1992635"/>
            <a:ext cx="10600477" cy="2872729"/>
          </a:xfrm>
          <a:prstGeom prst="rect">
            <a:avLst/>
          </a:prstGeom>
        </p:spPr>
      </p:pic>
    </p:spTree>
    <p:extLst>
      <p:ext uri="{BB962C8B-B14F-4D97-AF65-F5344CB8AC3E}">
        <p14:creationId xmlns:p14="http://schemas.microsoft.com/office/powerpoint/2010/main" val="84507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Imagen 2" descr="Diagrama&#10;&#10;Descripción generada automáticamente">
            <a:extLst>
              <a:ext uri="{FF2B5EF4-FFF2-40B4-BE49-F238E27FC236}">
                <a16:creationId xmlns:a16="http://schemas.microsoft.com/office/drawing/2014/main" id="{2A87E297-39D6-5929-EFB8-C7F3F1449AA0}"/>
              </a:ext>
            </a:extLst>
          </p:cNvPr>
          <p:cNvPicPr>
            <a:picLocks noChangeAspect="1"/>
          </p:cNvPicPr>
          <p:nvPr/>
        </p:nvPicPr>
        <p:blipFill>
          <a:blip r:embed="rId3"/>
          <a:stretch>
            <a:fillRect/>
          </a:stretch>
        </p:blipFill>
        <p:spPr>
          <a:xfrm>
            <a:off x="1123950" y="852487"/>
            <a:ext cx="9944100" cy="5153025"/>
          </a:xfrm>
          <a:prstGeom prst="rect">
            <a:avLst/>
          </a:prstGeom>
        </p:spPr>
      </p:pic>
      <p:sp>
        <p:nvSpPr>
          <p:cNvPr id="5" name="Google Shape;170;g2c99557fc93_0_0">
            <a:extLst>
              <a:ext uri="{FF2B5EF4-FFF2-40B4-BE49-F238E27FC236}">
                <a16:creationId xmlns:a16="http://schemas.microsoft.com/office/drawing/2014/main" id="{FB0AA70B-C58A-1DA3-F999-33ACAE72ABE5}"/>
              </a:ext>
            </a:extLst>
          </p:cNvPr>
          <p:cNvSpPr/>
          <p:nvPr/>
        </p:nvSpPr>
        <p:spPr>
          <a:xfrm>
            <a:off x="3767647" y="267787"/>
            <a:ext cx="4656706"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3. Diagrama Casos de Uso</a:t>
            </a:r>
            <a:endParaRPr sz="3200" b="1" dirty="0">
              <a:solidFill>
                <a:srgbClr val="38AA00"/>
              </a:solidFill>
              <a:latin typeface="Calibri"/>
              <a:ea typeface="Calibri"/>
              <a:cs typeface="Calibri"/>
              <a:sym typeface="Calibri"/>
            </a:endParaRPr>
          </a:p>
        </p:txBody>
      </p:sp>
    </p:spTree>
    <p:extLst>
      <p:ext uri="{BB962C8B-B14F-4D97-AF65-F5344CB8AC3E}">
        <p14:creationId xmlns:p14="http://schemas.microsoft.com/office/powerpoint/2010/main" val="400281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4. Diagrama Casos de Uso Extendido</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AAC383A9-C6AA-FBA5-6FC4-B2E50D51EBEB}"/>
              </a:ext>
            </a:extLst>
          </p:cNvPr>
          <p:cNvPicPr>
            <a:picLocks noChangeAspect="1"/>
          </p:cNvPicPr>
          <p:nvPr/>
        </p:nvPicPr>
        <p:blipFill rotWithShape="1">
          <a:blip r:embed="rId3"/>
          <a:srcRect t="1" b="561"/>
          <a:stretch/>
        </p:blipFill>
        <p:spPr>
          <a:xfrm>
            <a:off x="3497616" y="1031053"/>
            <a:ext cx="5196766" cy="5653212"/>
          </a:xfrm>
          <a:prstGeom prst="rect">
            <a:avLst/>
          </a:prstGeom>
        </p:spPr>
      </p:pic>
    </p:spTree>
    <p:extLst>
      <p:ext uri="{BB962C8B-B14F-4D97-AF65-F5344CB8AC3E}">
        <p14:creationId xmlns:p14="http://schemas.microsoft.com/office/powerpoint/2010/main" val="30795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4. Modelo Entidad Relación </a:t>
            </a:r>
            <a:endParaRPr sz="3200" b="1" dirty="0">
              <a:solidFill>
                <a:srgbClr val="38AA00"/>
              </a:solidFill>
              <a:latin typeface="Calibri"/>
              <a:ea typeface="Calibri"/>
              <a:cs typeface="Calibri"/>
              <a:sym typeface="Calibri"/>
            </a:endParaRPr>
          </a:p>
        </p:txBody>
      </p:sp>
      <p:pic>
        <p:nvPicPr>
          <p:cNvPr id="7" name="Imagen 6" descr="Diagrama&#10;&#10;Descripción generada automáticamente">
            <a:extLst>
              <a:ext uri="{FF2B5EF4-FFF2-40B4-BE49-F238E27FC236}">
                <a16:creationId xmlns:a16="http://schemas.microsoft.com/office/drawing/2014/main" id="{B3270281-3BB1-A0BA-EADE-A3A3C578B091}"/>
              </a:ext>
            </a:extLst>
          </p:cNvPr>
          <p:cNvPicPr>
            <a:picLocks noChangeAspect="1"/>
          </p:cNvPicPr>
          <p:nvPr/>
        </p:nvPicPr>
        <p:blipFill rotWithShape="1">
          <a:blip r:embed="rId3"/>
          <a:srcRect r="2086"/>
          <a:stretch/>
        </p:blipFill>
        <p:spPr>
          <a:xfrm>
            <a:off x="2325052" y="1147425"/>
            <a:ext cx="7541895" cy="5076236"/>
          </a:xfrm>
          <a:prstGeom prst="rect">
            <a:avLst/>
          </a:prstGeom>
        </p:spPr>
      </p:pic>
    </p:spTree>
    <p:extLst>
      <p:ext uri="{BB962C8B-B14F-4D97-AF65-F5344CB8AC3E}">
        <p14:creationId xmlns:p14="http://schemas.microsoft.com/office/powerpoint/2010/main" val="322108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5. Normalización (3NF) </a:t>
            </a:r>
            <a:endParaRPr sz="3200" b="1" dirty="0">
              <a:solidFill>
                <a:srgbClr val="38AA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1B46D9C9-3C93-4A91-3528-EE6279CEC29D}"/>
              </a:ext>
            </a:extLst>
          </p:cNvPr>
          <p:cNvPicPr>
            <a:picLocks noChangeAspect="1"/>
          </p:cNvPicPr>
          <p:nvPr/>
        </p:nvPicPr>
        <p:blipFill>
          <a:blip r:embed="rId3"/>
          <a:stretch>
            <a:fillRect/>
          </a:stretch>
        </p:blipFill>
        <p:spPr>
          <a:xfrm>
            <a:off x="694944" y="1956460"/>
            <a:ext cx="10802111" cy="3233056"/>
          </a:xfrm>
          <a:prstGeom prst="rect">
            <a:avLst/>
          </a:prstGeom>
        </p:spPr>
      </p:pic>
    </p:spTree>
    <p:extLst>
      <p:ext uri="{BB962C8B-B14F-4D97-AF65-F5344CB8AC3E}">
        <p14:creationId xmlns:p14="http://schemas.microsoft.com/office/powerpoint/2010/main" val="423244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853125" y="2352625"/>
            <a:ext cx="10344600" cy="258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a:solidFill>
                  <a:srgbClr val="3F3F3F"/>
                </a:solidFill>
                <a:latin typeface="Work Sans"/>
                <a:ea typeface="Work Sans"/>
                <a:cs typeface="Work Sans"/>
                <a:sym typeface="Work Sans"/>
              </a:rPr>
              <a:t>Implementación de un Sistema de Gestión para la Empresa Buzos MT</a:t>
            </a:r>
            <a:endParaRPr sz="4000" b="1">
              <a:solidFill>
                <a:srgbClr val="3F3F3F"/>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6. Diccionario De Datos</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05A39EC7-2EA7-A9A0-AA60-414C6222D2DF}"/>
              </a:ext>
            </a:extLst>
          </p:cNvPr>
          <p:cNvPicPr>
            <a:picLocks noChangeAspect="1"/>
          </p:cNvPicPr>
          <p:nvPr/>
        </p:nvPicPr>
        <p:blipFill rotWithShape="1">
          <a:blip r:embed="rId3"/>
          <a:srcRect t="1980"/>
          <a:stretch/>
        </p:blipFill>
        <p:spPr>
          <a:xfrm>
            <a:off x="1057655" y="1123348"/>
            <a:ext cx="10076688" cy="4611304"/>
          </a:xfrm>
          <a:prstGeom prst="rect">
            <a:avLst/>
          </a:prstGeom>
        </p:spPr>
      </p:pic>
    </p:spTree>
    <p:extLst>
      <p:ext uri="{BB962C8B-B14F-4D97-AF65-F5344CB8AC3E}">
        <p14:creationId xmlns:p14="http://schemas.microsoft.com/office/powerpoint/2010/main" val="238763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7. Diagrama De Clases</a:t>
            </a:r>
            <a:endParaRPr sz="3200" b="1" dirty="0">
              <a:solidFill>
                <a:srgbClr val="38AA00"/>
              </a:solidFill>
              <a:latin typeface="Calibri"/>
              <a:ea typeface="Calibri"/>
              <a:cs typeface="Calibri"/>
              <a:sym typeface="Calibri"/>
            </a:endParaRPr>
          </a:p>
        </p:txBody>
      </p:sp>
      <p:pic>
        <p:nvPicPr>
          <p:cNvPr id="3" name="Imagen 2" descr="Texto&#10;&#10;Descripción generada automáticamente con confianza baja">
            <a:extLst>
              <a:ext uri="{FF2B5EF4-FFF2-40B4-BE49-F238E27FC236}">
                <a16:creationId xmlns:a16="http://schemas.microsoft.com/office/drawing/2014/main" id="{8224DE8B-6767-E4F2-338C-7EFB2D5E24BB}"/>
              </a:ext>
            </a:extLst>
          </p:cNvPr>
          <p:cNvPicPr>
            <a:picLocks noChangeAspect="1"/>
          </p:cNvPicPr>
          <p:nvPr/>
        </p:nvPicPr>
        <p:blipFill>
          <a:blip r:embed="rId3"/>
          <a:stretch>
            <a:fillRect/>
          </a:stretch>
        </p:blipFill>
        <p:spPr>
          <a:xfrm>
            <a:off x="928686" y="1547812"/>
            <a:ext cx="10334625" cy="3762375"/>
          </a:xfrm>
          <a:prstGeom prst="rect">
            <a:avLst/>
          </a:prstGeom>
        </p:spPr>
      </p:pic>
    </p:spTree>
    <p:extLst>
      <p:ext uri="{BB962C8B-B14F-4D97-AF65-F5344CB8AC3E}">
        <p14:creationId xmlns:p14="http://schemas.microsoft.com/office/powerpoint/2010/main" val="391841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8. Diagrama De Despliegue</a:t>
            </a:r>
            <a:endParaRPr sz="3200" b="1" dirty="0">
              <a:solidFill>
                <a:srgbClr val="38AA00"/>
              </a:solidFill>
              <a:latin typeface="Calibri"/>
              <a:ea typeface="Calibri"/>
              <a:cs typeface="Calibri"/>
              <a:sym typeface="Calibri"/>
            </a:endParaRPr>
          </a:p>
        </p:txBody>
      </p:sp>
      <p:pic>
        <p:nvPicPr>
          <p:cNvPr id="4" name="Imagen 3" descr="Diagrama&#10;&#10;Descripción generada automáticamente">
            <a:extLst>
              <a:ext uri="{FF2B5EF4-FFF2-40B4-BE49-F238E27FC236}">
                <a16:creationId xmlns:a16="http://schemas.microsoft.com/office/drawing/2014/main" id="{779450F2-5155-07CB-7D57-E16173C18EAB}"/>
              </a:ext>
            </a:extLst>
          </p:cNvPr>
          <p:cNvPicPr>
            <a:picLocks noChangeAspect="1"/>
          </p:cNvPicPr>
          <p:nvPr/>
        </p:nvPicPr>
        <p:blipFill>
          <a:blip r:embed="rId3"/>
          <a:stretch>
            <a:fillRect/>
          </a:stretch>
        </p:blipFill>
        <p:spPr>
          <a:xfrm>
            <a:off x="1576386" y="1485900"/>
            <a:ext cx="9039225" cy="3886200"/>
          </a:xfrm>
          <a:prstGeom prst="rect">
            <a:avLst/>
          </a:prstGeom>
        </p:spPr>
      </p:pic>
    </p:spTree>
    <p:extLst>
      <p:ext uri="{BB962C8B-B14F-4D97-AF65-F5344CB8AC3E}">
        <p14:creationId xmlns:p14="http://schemas.microsoft.com/office/powerpoint/2010/main" val="488898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descr="Imagen que contiene Interfaz de usuario gráfica&#10;&#10;Descripción generada automáticamente"/>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5"/>
          <p:cNvSpPr/>
          <p:nvPr/>
        </p:nvSpPr>
        <p:spPr>
          <a:xfrm>
            <a:off x="1854687" y="1254075"/>
            <a:ext cx="79770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5"/>
          <p:cNvSpPr txBox="1"/>
          <p:nvPr/>
        </p:nvSpPr>
        <p:spPr>
          <a:xfrm>
            <a:off x="1557925" y="831050"/>
            <a:ext cx="8380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1. Problemática del Proyecto</a:t>
            </a:r>
            <a:endParaRPr b="1"/>
          </a:p>
        </p:txBody>
      </p:sp>
      <p:sp>
        <p:nvSpPr>
          <p:cNvPr id="106" name="Google Shape;106;p5"/>
          <p:cNvSpPr txBox="1"/>
          <p:nvPr/>
        </p:nvSpPr>
        <p:spPr>
          <a:xfrm>
            <a:off x="981000" y="1903400"/>
            <a:ext cx="102300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En Buzos MT, la ausencia de un software de gestión para sus procesos de producción y almacenamiento de materias primas y productos finales se presenta como una necesidad crítica. Al no contar con información precisa sobre el inventario se  dificulta la planificación de la producción y la gestión de los materiales.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Este vacío en la infraestructura afecta directamente al dueño de la empresa y a sus empleados, quienes se ven obligados a realizar registros manuales (stock de materia prima como las telas, hilos, cremalleras y gomas, stock de buzos fabricados clasificados por sus tallas y colores) en libretas, un proceso laborioso y propenso a errores, esto imposibilita la escalabilidad de la empresa. Desde la fundación de la empresa hace aproximadamente 5 años, esta práctica arcaica persiste, obstaculizando la eficiencia operativa y limitando el potencial de crecimiento de la organización.</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6"/>
          <p:cNvSpPr/>
          <p:nvPr/>
        </p:nvSpPr>
        <p:spPr>
          <a:xfrm>
            <a:off x="3576280" y="1656050"/>
            <a:ext cx="51030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6"/>
          <p:cNvSpPr txBox="1"/>
          <p:nvPr/>
        </p:nvSpPr>
        <p:spPr>
          <a:xfrm>
            <a:off x="3154500" y="1260825"/>
            <a:ext cx="58830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Calibri"/>
              <a:buNone/>
            </a:pPr>
            <a:r>
              <a:rPr lang="es-MX" sz="4400" b="1">
                <a:solidFill>
                  <a:srgbClr val="38AA00"/>
                </a:solidFill>
                <a:latin typeface="Calibri"/>
                <a:ea typeface="Calibri"/>
                <a:cs typeface="Calibri"/>
                <a:sym typeface="Calibri"/>
              </a:rPr>
              <a:t>2. Pregunta Problema</a:t>
            </a:r>
            <a:endParaRPr/>
          </a:p>
          <a:p>
            <a:pPr marL="0" marR="0" lvl="0" indent="0" algn="ctr" rtl="0">
              <a:lnSpc>
                <a:spcPct val="90000"/>
              </a:lnSpc>
              <a:spcBef>
                <a:spcPts val="0"/>
              </a:spcBef>
              <a:spcAft>
                <a:spcPts val="0"/>
              </a:spcAft>
              <a:buClr>
                <a:srgbClr val="38AA00"/>
              </a:buClr>
              <a:buSzPts val="4400"/>
              <a:buFont typeface="Work Sans Light"/>
              <a:buNone/>
            </a:pPr>
            <a:endParaRPr sz="4400">
              <a:solidFill>
                <a:srgbClr val="38AA00"/>
              </a:solidFill>
              <a:latin typeface="Work Sans Light"/>
              <a:ea typeface="Work Sans Light"/>
              <a:cs typeface="Work Sans Light"/>
              <a:sym typeface="Work Sans Light"/>
            </a:endParaRPr>
          </a:p>
        </p:txBody>
      </p:sp>
      <p:sp>
        <p:nvSpPr>
          <p:cNvPr id="113" name="Google Shape;113;p6" descr="▷ Top 5 herramientas gratis de recuperación de datos » Window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6"/>
          <p:cNvSpPr txBox="1"/>
          <p:nvPr/>
        </p:nvSpPr>
        <p:spPr>
          <a:xfrm>
            <a:off x="1834925" y="2705550"/>
            <a:ext cx="8585700" cy="144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¿Cómo puede un sistema de gestión mejorar el control de inventario de materias primas, la producción y el stock de productos fabricados en Buzos MT, con el objetivo de optimizar los procesos y aumentar la eficiencia en la fabricación de buzos?</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7"/>
          <p:cNvSpPr/>
          <p:nvPr/>
        </p:nvSpPr>
        <p:spPr>
          <a:xfrm>
            <a:off x="3374850" y="1268150"/>
            <a:ext cx="54423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7"/>
          <p:cNvSpPr txBox="1"/>
          <p:nvPr/>
        </p:nvSpPr>
        <p:spPr>
          <a:xfrm>
            <a:off x="3374850" y="847750"/>
            <a:ext cx="54423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3. Objetivo General</a:t>
            </a:r>
            <a:endParaRPr sz="4400" b="1">
              <a:solidFill>
                <a:srgbClr val="38AA00"/>
              </a:solidFill>
              <a:latin typeface="Work Sans"/>
              <a:ea typeface="Work Sans"/>
              <a:cs typeface="Work Sans"/>
              <a:sym typeface="Work Sans"/>
            </a:endParaRPr>
          </a:p>
        </p:txBody>
      </p:sp>
      <p:sp>
        <p:nvSpPr>
          <p:cNvPr id="121" name="Google Shape;121;p7"/>
          <p:cNvSpPr txBox="1"/>
          <p:nvPr/>
        </p:nvSpPr>
        <p:spPr>
          <a:xfrm>
            <a:off x="1073400" y="2563300"/>
            <a:ext cx="10045200" cy="212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Diseñar e implementar un sistema de información que abarque los procesos clave de la empresa Buzos MT, desde la administración de usuarios hasta la gestión de productos fabricados, con el fin de optimizar la eficiencia operativa, mejorar el control de inventario y aumentar la calidad de los productos, contribuyendo así al crecimiento y desarrollo sostenible del negocio.</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9"/>
          <p:cNvSpPr/>
          <p:nvPr/>
        </p:nvSpPr>
        <p:spPr>
          <a:xfrm>
            <a:off x="2793734" y="1285275"/>
            <a:ext cx="66681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9"/>
          <p:cNvSpPr txBox="1"/>
          <p:nvPr/>
        </p:nvSpPr>
        <p:spPr>
          <a:xfrm>
            <a:off x="2624250" y="955875"/>
            <a:ext cx="6943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4. Objetivos Específicos</a:t>
            </a:r>
            <a:endParaRPr sz="4400" b="1">
              <a:solidFill>
                <a:srgbClr val="38AA00"/>
              </a:solidFill>
              <a:latin typeface="Work Sans"/>
              <a:ea typeface="Work Sans"/>
              <a:cs typeface="Work Sans"/>
              <a:sym typeface="Work Sans"/>
            </a:endParaRPr>
          </a:p>
        </p:txBody>
      </p:sp>
      <p:sp>
        <p:nvSpPr>
          <p:cNvPr id="128" name="Google Shape;128;p9"/>
          <p:cNvSpPr/>
          <p:nvPr/>
        </p:nvSpPr>
        <p:spPr>
          <a:xfrm>
            <a:off x="735275" y="2497275"/>
            <a:ext cx="10785000" cy="3990600"/>
          </a:xfrm>
          <a:prstGeom prst="rect">
            <a:avLst/>
          </a:prstGeom>
          <a:noFill/>
          <a:ln>
            <a:noFill/>
          </a:ln>
        </p:spPr>
        <p:txBody>
          <a:bodyPr spcFirstLastPara="1" wrap="square" lIns="91425" tIns="45700" rIns="91425" bIns="45700" anchor="t" anchorCtr="0">
            <a:spAutoFit/>
          </a:bodyPr>
          <a:lstStyle/>
          <a:p>
            <a:pPr marL="457200" marR="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de autenticación seguro que permita a los usuarios registrarse e iniciar sesión de manera eficiente y confiable. Implementar roles de usuario y permisos adecuados que limiten el acceso a las funciones del sistema según las responsabilidades de cada usuario. </a:t>
            </a:r>
            <a:endParaRPr sz="2200">
              <a:solidFill>
                <a:schemeClr val="dk1"/>
              </a:solidFill>
              <a:latin typeface="Calibri"/>
              <a:ea typeface="Calibri"/>
              <a:cs typeface="Calibri"/>
              <a:sym typeface="Calibri"/>
            </a:endParaRPr>
          </a:p>
          <a:p>
            <a:pPr marL="45720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Diseñar un sistema de seguimiento de inventario que permita registrar y mantener actualizado el stock de materias primas disponibles en el almacén.</a:t>
            </a:r>
            <a:endParaRPr sz="2200">
              <a:solidFill>
                <a:schemeClr val="dk1"/>
              </a:solidFill>
              <a:latin typeface="Calibri"/>
              <a:ea typeface="Calibri"/>
              <a:cs typeface="Calibri"/>
              <a:sym typeface="Calibri"/>
            </a:endParaRPr>
          </a:p>
          <a:p>
            <a:pPr marL="0" lvl="0" indent="0" algn="l" rtl="0">
              <a:spcBef>
                <a:spcPts val="0"/>
              </a:spcBef>
              <a:spcAft>
                <a:spcPts val="0"/>
              </a:spcAft>
              <a:buNone/>
            </a:pP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Crear un módulo de planificación de la producción que permita programar y asignar   tareas de manera eficiente, teniendo en cuenta la disponibilidad de recursos y los plazos de entrega.</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g2c9955e70fc_0_0"/>
          <p:cNvSpPr/>
          <p:nvPr/>
        </p:nvSpPr>
        <p:spPr>
          <a:xfrm>
            <a:off x="2793734" y="1285275"/>
            <a:ext cx="66681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g2c9955e70fc_0_0"/>
          <p:cNvSpPr txBox="1"/>
          <p:nvPr/>
        </p:nvSpPr>
        <p:spPr>
          <a:xfrm>
            <a:off x="2624250" y="955875"/>
            <a:ext cx="6943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4. Objetivos Específicos</a:t>
            </a:r>
            <a:endParaRPr sz="4400" b="1">
              <a:solidFill>
                <a:srgbClr val="38AA00"/>
              </a:solidFill>
              <a:latin typeface="Work Sans"/>
              <a:ea typeface="Work Sans"/>
              <a:cs typeface="Work Sans"/>
              <a:sym typeface="Work Sans"/>
            </a:endParaRPr>
          </a:p>
        </p:txBody>
      </p:sp>
      <p:sp>
        <p:nvSpPr>
          <p:cNvPr id="135" name="Google Shape;135;g2c9955e70fc_0_0"/>
          <p:cNvSpPr/>
          <p:nvPr/>
        </p:nvSpPr>
        <p:spPr>
          <a:xfrm>
            <a:off x="703500" y="955875"/>
            <a:ext cx="10785000" cy="53316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Clr>
                <a:schemeClr val="dk1"/>
              </a:buClr>
              <a:buSzPts val="2200"/>
              <a:buFont typeface="Calibri"/>
              <a:buAutoNum type="arabicPeriod"/>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Gestión de proveedores, que incluya la creación de perfiles de proveedores, registro de contactos, seguimiento de pedidos y pagos, y evaluación de desempeño.</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para la generación automatizada de informes y reportes estadísticos sobre diferentes aspectos del negocio, como ventas, inventario, producción y recursos humanos.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s-MX" sz="2200">
                <a:solidFill>
                  <a:schemeClr val="dk1"/>
                </a:solidFill>
                <a:latin typeface="Calibri"/>
                <a:ea typeface="Calibri"/>
                <a:cs typeface="Calibri"/>
                <a:sym typeface="Calibri"/>
              </a:rPr>
              <a:t>Desarrollar un sistema de registro y control de empleados que permita establecer roles y permisos para cada usuario empleado, asegurando que tengan acceso solo a las funciones y áreas de información relevantes para sus responsabilidades laborales.</a:t>
            </a:r>
            <a:endParaRPr sz="2200">
              <a:solidFill>
                <a:schemeClr val="dk1"/>
              </a:solidFill>
              <a:latin typeface="Calibri"/>
              <a:ea typeface="Calibri"/>
              <a:cs typeface="Calibri"/>
              <a:sym typeface="Calibri"/>
            </a:endParaRPr>
          </a:p>
          <a:p>
            <a:pPr marL="457200" lvl="0" indent="0" algn="l" rtl="0">
              <a:spcBef>
                <a:spcPts val="0"/>
              </a:spcBef>
              <a:spcAft>
                <a:spcPts val="0"/>
              </a:spcAft>
              <a:buNone/>
            </a:pPr>
            <a:r>
              <a:rPr lang="es-MX" sz="2200">
                <a:solidFill>
                  <a:schemeClr val="dk1"/>
                </a:solidFill>
                <a:latin typeface="Calibri"/>
                <a:ea typeface="Calibri"/>
                <a:cs typeface="Calibri"/>
                <a:sym typeface="Calibri"/>
              </a:rPr>
              <a:t>Implementar eliminación de perfiles de empleados por parte de los administradores del sistema, con el fin de mantener actualizada la base de datos de personal.</a:t>
            </a:r>
            <a:endParaRPr sz="2200">
              <a:solidFill>
                <a:schemeClr val="dk1"/>
              </a:solidFill>
              <a:latin typeface="Calibri"/>
              <a:ea typeface="Calibri"/>
              <a:cs typeface="Calibri"/>
              <a:sym typeface="Calibri"/>
            </a:endParaRPr>
          </a:p>
        </p:txBody>
      </p:sp>
      <p:sp>
        <p:nvSpPr>
          <p:cNvPr id="136" name="Google Shape;136;g2c9955e70fc_0_0"/>
          <p:cNvSpPr/>
          <p:nvPr/>
        </p:nvSpPr>
        <p:spPr>
          <a:xfrm>
            <a:off x="621150" y="888375"/>
            <a:ext cx="608400" cy="114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p:nvPr/>
        </p:nvSpPr>
        <p:spPr>
          <a:xfrm>
            <a:off x="687220" y="2047875"/>
            <a:ext cx="106488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La relevancia de este proyecto radica en la necesidad imperiosa de la empresa de optimizar su gestión de inventario y producción. La implementación de un sistema automatizado garantizará una gestión más precisa y ágil, lo que se traducirá en una mejora significativa en la satisfacción del cliente y en la reducción de costos operativos.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Además, el proyecto aportará valiosa información en tiempo real sobre el inventario, incluyendo niveles de stock, pedidos y almacenamiento de materias primas. Esta información será crucial para la toma de decisiones estratégicas en áreas como compras, ventas y planificación de la producción.</a:t>
            </a:r>
            <a:endParaRPr sz="2200">
              <a:solidFill>
                <a:schemeClr val="dk1"/>
              </a:solidFill>
              <a:latin typeface="Calibri"/>
              <a:ea typeface="Calibri"/>
              <a:cs typeface="Calibri"/>
              <a:sym typeface="Calibri"/>
            </a:endParaRPr>
          </a:p>
        </p:txBody>
      </p:sp>
      <p:sp>
        <p:nvSpPr>
          <p:cNvPr id="142" name="Google Shape;142;p10"/>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0"/>
          <p:cNvSpPr/>
          <p:nvPr/>
        </p:nvSpPr>
        <p:spPr>
          <a:xfrm>
            <a:off x="4687325" y="990750"/>
            <a:ext cx="2817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8cdceab8e_0_3"/>
          <p:cNvSpPr txBox="1"/>
          <p:nvPr/>
        </p:nvSpPr>
        <p:spPr>
          <a:xfrm>
            <a:off x="687220" y="2047875"/>
            <a:ext cx="106488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La problemática central que aborda el proyecto es la ineficiencia inherente a la gestión manual del inventario. Al automatizar este proceso, se eliminarán errores humanos, se reducirá el tiempo dedicado a tareas repetitivas y se mejorará la precisión en el seguimiento de los productos. Asimismo, el proyecto busca modernizar y optimizar las operaciones empresariales, especialmente en lo que respecta a la gestión de inventario de materias primas y productos terminados, así como la gestión de la producción.</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En última instancia, la eficacia del proyecto se evidencia en su capacidad para aumentar la productividad y competitividad de la empresa en un entorno empresarial dinámico. Esto permitirá una respuesta más ágil a las demandas del mercado y una ventaja competitiva sostenible a largo plazo.</a:t>
            </a:r>
            <a:endParaRPr sz="2200">
              <a:solidFill>
                <a:schemeClr val="dk1"/>
              </a:solidFill>
              <a:latin typeface="Calibri"/>
              <a:ea typeface="Calibri"/>
              <a:cs typeface="Calibri"/>
              <a:sym typeface="Calibri"/>
            </a:endParaRPr>
          </a:p>
        </p:txBody>
      </p:sp>
      <p:sp>
        <p:nvSpPr>
          <p:cNvPr id="149" name="Google Shape;149;g2c8cdceab8e_0_3"/>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g2c8cdceab8e_0_3"/>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1021</Words>
  <Application>Microsoft Office PowerPoint</Application>
  <PresentationFormat>Panorámica</PresentationFormat>
  <Paragraphs>61</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Work Sans Light</vt:lpstr>
      <vt:lpstr>Work Sans</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SENA</cp:lastModifiedBy>
  <cp:revision>2</cp:revision>
  <dcterms:created xsi:type="dcterms:W3CDTF">2020-10-01T23:51:28Z</dcterms:created>
  <dcterms:modified xsi:type="dcterms:W3CDTF">2024-06-17T11:33:56Z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