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Work Sans"/>
      <p:regular r:id="rId17"/>
      <p:bold r:id="rId18"/>
      <p:italic r:id="rId19"/>
      <p:boldItalic r:id="rId20"/>
    </p:embeddedFont>
    <p:embeddedFont>
      <p:font typeface="Work Sans Ligh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hNPFpHroBzX+5/9YlLfoFKN8A3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WorkSans-boldItalic.fntdata"/><Relationship Id="rId22" Type="http://schemas.openxmlformats.org/officeDocument/2006/relationships/font" Target="fonts/WorkSansLight-bold.fntdata"/><Relationship Id="rId21" Type="http://schemas.openxmlformats.org/officeDocument/2006/relationships/font" Target="fonts/WorkSansLight-regular.fntdata"/><Relationship Id="rId24" Type="http://schemas.openxmlformats.org/officeDocument/2006/relationships/font" Target="fonts/WorkSansLight-boldItalic.fntdata"/><Relationship Id="rId23" Type="http://schemas.openxmlformats.org/officeDocument/2006/relationships/font" Target="fonts/WorkSansLigh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WorkSans-regular.fntdata"/><Relationship Id="rId16" Type="http://schemas.openxmlformats.org/officeDocument/2006/relationships/slide" Target="slides/slide12.xml"/><Relationship Id="rId19" Type="http://schemas.openxmlformats.org/officeDocument/2006/relationships/font" Target="fonts/WorkSans-italic.fntdata"/><Relationship Id="rId18" Type="http://schemas.openxmlformats.org/officeDocument/2006/relationships/font" Target="fonts/Work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8cdceab8e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2c8cdceab8e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99557fc9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c99557fc9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9955e70f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c9955e70f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8cdceab8e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2c8cdceab8e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8cdceab8e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2c8cdceab8e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5" name="Shape 15"/>
        <p:cNvGrpSpPr/>
        <p:nvPr/>
      </p:nvGrpSpPr>
      <p:grpSpPr>
        <a:xfrm>
          <a:off x="0" y="0"/>
          <a:ext cx="0" cy="0"/>
          <a:chOff x="0" y="0"/>
          <a:chExt cx="0" cy="0"/>
        </a:xfrm>
      </p:grpSpPr>
      <p:pic>
        <p:nvPicPr>
          <p:cNvPr descr="Interfaz de usuario gráfica, Texto, Aplicación&#10;&#10;Descripción generada automáticamente" id="16" name="Google Shape;16;p23"/>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3" name="Shape 63"/>
        <p:cNvGrpSpPr/>
        <p:nvPr/>
      </p:nvGrpSpPr>
      <p:grpSpPr>
        <a:xfrm>
          <a:off x="0" y="0"/>
          <a:ext cx="0" cy="0"/>
          <a:chOff x="0" y="0"/>
          <a:chExt cx="0" cy="0"/>
        </a:xfrm>
      </p:grpSpPr>
      <p:sp>
        <p:nvSpPr>
          <p:cNvPr id="64" name="Google Shape;64;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0" name="Shape 70"/>
        <p:cNvGrpSpPr/>
        <p:nvPr/>
      </p:nvGrpSpPr>
      <p:grpSpPr>
        <a:xfrm>
          <a:off x="0" y="0"/>
          <a:ext cx="0" cy="0"/>
          <a:chOff x="0" y="0"/>
          <a:chExt cx="0" cy="0"/>
        </a:xfrm>
      </p:grpSpPr>
      <p:sp>
        <p:nvSpPr>
          <p:cNvPr id="71" name="Google Shape;71;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3"/>
          <p:cNvSpPr/>
          <p:nvPr>
            <p:ph idx="2" type="pic"/>
          </p:nvPr>
        </p:nvSpPr>
        <p:spPr>
          <a:xfrm>
            <a:off x="5183188" y="987425"/>
            <a:ext cx="6172200" cy="4873625"/>
          </a:xfrm>
          <a:prstGeom prst="rect">
            <a:avLst/>
          </a:prstGeom>
          <a:noFill/>
          <a:ln>
            <a:noFill/>
          </a:ln>
        </p:spPr>
      </p:sp>
      <p:sp>
        <p:nvSpPr>
          <p:cNvPr id="73" name="Google Shape;73;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7" name="Shape 77"/>
        <p:cNvGrpSpPr/>
        <p:nvPr/>
      </p:nvGrpSpPr>
      <p:grpSpPr>
        <a:xfrm>
          <a:off x="0" y="0"/>
          <a:ext cx="0" cy="0"/>
          <a:chOff x="0" y="0"/>
          <a:chExt cx="0" cy="0"/>
        </a:xfrm>
      </p:grpSpPr>
      <p:sp>
        <p:nvSpPr>
          <p:cNvPr id="78" name="Google Shape;7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3" name="Shape 83"/>
        <p:cNvGrpSpPr/>
        <p:nvPr/>
      </p:nvGrpSpPr>
      <p:grpSpPr>
        <a:xfrm>
          <a:off x="0" y="0"/>
          <a:ext cx="0" cy="0"/>
          <a:chOff x="0" y="0"/>
          <a:chExt cx="0" cy="0"/>
        </a:xfrm>
      </p:grpSpPr>
      <p:sp>
        <p:nvSpPr>
          <p:cNvPr id="84" name="Google Shape;84;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89" name="Shape 89"/>
        <p:cNvGrpSpPr/>
        <p:nvPr/>
      </p:nvGrpSpPr>
      <p:grpSpPr>
        <a:xfrm>
          <a:off x="0" y="0"/>
          <a:ext cx="0" cy="0"/>
          <a:chOff x="0" y="0"/>
          <a:chExt cx="0" cy="0"/>
        </a:xfrm>
      </p:grpSpPr>
      <p:sp>
        <p:nvSpPr>
          <p:cNvPr id="90" name="Google Shape;9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cabezado de sección">
  <p:cSld name="2_Encabezado de sección">
    <p:spTree>
      <p:nvGrpSpPr>
        <p:cNvPr id="17" name="Shape 17"/>
        <p:cNvGrpSpPr/>
        <p:nvPr/>
      </p:nvGrpSpPr>
      <p:grpSpPr>
        <a:xfrm>
          <a:off x="0" y="0"/>
          <a:ext cx="0" cy="0"/>
          <a:chOff x="0" y="0"/>
          <a:chExt cx="0" cy="0"/>
        </a:xfrm>
      </p:grpSpPr>
      <p:pic>
        <p:nvPicPr>
          <p:cNvPr descr="Patrón de fondo&#10;&#10;Descripción generada automáticamente" id="18" name="Google Shape;18;p24"/>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9" name="Google Shape;19;p24"/>
          <p:cNvPicPr preferRelativeResize="0"/>
          <p:nvPr/>
        </p:nvPicPr>
        <p:blipFill rotWithShape="1">
          <a:blip r:embed="rId3">
            <a:alphaModFix/>
          </a:blip>
          <a:srcRect b="0" l="0" r="0" t="0"/>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0" name="Shape 20"/>
        <p:cNvGrpSpPr/>
        <p:nvPr/>
      </p:nvGrpSpPr>
      <p:grpSpPr>
        <a:xfrm>
          <a:off x="0" y="0"/>
          <a:ext cx="0" cy="0"/>
          <a:chOff x="0" y="0"/>
          <a:chExt cx="0" cy="0"/>
        </a:xfrm>
      </p:grpSpPr>
      <p:sp>
        <p:nvSpPr>
          <p:cNvPr id="21" name="Google Shape;2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4" name="Shape 24"/>
        <p:cNvGrpSpPr/>
        <p:nvPr/>
      </p:nvGrpSpPr>
      <p:grpSpPr>
        <a:xfrm>
          <a:off x="0" y="0"/>
          <a:ext cx="0" cy="0"/>
          <a:chOff x="0" y="0"/>
          <a:chExt cx="0" cy="0"/>
        </a:xfrm>
      </p:grpSpPr>
      <p:sp>
        <p:nvSpPr>
          <p:cNvPr id="25" name="Google Shape;25;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 name="Google Shape;2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0" name="Shape 30"/>
        <p:cNvGrpSpPr/>
        <p:nvPr/>
      </p:nvGrpSpPr>
      <p:grpSpPr>
        <a:xfrm>
          <a:off x="0" y="0"/>
          <a:ext cx="0" cy="0"/>
          <a:chOff x="0" y="0"/>
          <a:chExt cx="0" cy="0"/>
        </a:xfrm>
      </p:grpSpPr>
      <p:sp>
        <p:nvSpPr>
          <p:cNvPr id="31" name="Google Shape;3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6" name="Shape 36"/>
        <p:cNvGrpSpPr/>
        <p:nvPr/>
      </p:nvGrpSpPr>
      <p:grpSpPr>
        <a:xfrm>
          <a:off x="0" y="0"/>
          <a:ext cx="0" cy="0"/>
          <a:chOff x="0" y="0"/>
          <a:chExt cx="0" cy="0"/>
        </a:xfrm>
      </p:grpSpPr>
      <p:sp>
        <p:nvSpPr>
          <p:cNvPr id="37" name="Google Shape;37;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2" name="Shape 42"/>
        <p:cNvGrpSpPr/>
        <p:nvPr/>
      </p:nvGrpSpPr>
      <p:grpSpPr>
        <a:xfrm>
          <a:off x="0" y="0"/>
          <a:ext cx="0" cy="0"/>
          <a:chOff x="0" y="0"/>
          <a:chExt cx="0" cy="0"/>
        </a:xfrm>
      </p:grpSpPr>
      <p:sp>
        <p:nvSpPr>
          <p:cNvPr id="43" name="Google Shape;4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9" name="Shape 49"/>
        <p:cNvGrpSpPr/>
        <p:nvPr/>
      </p:nvGrpSpPr>
      <p:grpSpPr>
        <a:xfrm>
          <a:off x="0" y="0"/>
          <a:ext cx="0" cy="0"/>
          <a:chOff x="0" y="0"/>
          <a:chExt cx="0" cy="0"/>
        </a:xfrm>
      </p:grpSpPr>
      <p:sp>
        <p:nvSpPr>
          <p:cNvPr id="50" name="Google Shape;50;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8" name="Shape 58"/>
        <p:cNvGrpSpPr/>
        <p:nvPr/>
      </p:nvGrpSpPr>
      <p:grpSpPr>
        <a:xfrm>
          <a:off x="0" y="0"/>
          <a:ext cx="0" cy="0"/>
          <a:chOff x="0" y="0"/>
          <a:chExt cx="0" cy="0"/>
        </a:xfrm>
      </p:grpSpPr>
      <p:sp>
        <p:nvSpPr>
          <p:cNvPr id="59" name="Google Shape;5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nvSpPr>
        <p:spPr>
          <a:xfrm>
            <a:off x="853125" y="2352625"/>
            <a:ext cx="10344600" cy="2586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Font typeface="Arial"/>
              <a:buNone/>
            </a:pPr>
            <a:r>
              <a:rPr b="1" lang="es-MX" sz="5400">
                <a:solidFill>
                  <a:srgbClr val="3F3F3F"/>
                </a:solidFill>
                <a:latin typeface="Work Sans"/>
                <a:ea typeface="Work Sans"/>
                <a:cs typeface="Work Sans"/>
                <a:sym typeface="Work Sans"/>
              </a:rPr>
              <a:t>Implementación de un Sistema de Gestión para la Empresa Buzos MT</a:t>
            </a:r>
            <a:endParaRPr b="1" sz="4000">
              <a:solidFill>
                <a:srgbClr val="3F3F3F"/>
              </a:solidFill>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c8cdceab8e_0_30"/>
          <p:cNvSpPr txBox="1"/>
          <p:nvPr/>
        </p:nvSpPr>
        <p:spPr>
          <a:xfrm>
            <a:off x="687220" y="2047875"/>
            <a:ext cx="10648800" cy="381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368300" lvl="0" marL="457200" marR="0" rtl="0" algn="l">
              <a:spcBef>
                <a:spcPts val="0"/>
              </a:spcBef>
              <a:spcAft>
                <a:spcPts val="0"/>
              </a:spcAft>
              <a:buClr>
                <a:schemeClr val="dk1"/>
              </a:buClr>
              <a:buSzPts val="2200"/>
              <a:buFont typeface="Calibri"/>
              <a:buChar char="●"/>
            </a:pPr>
            <a:r>
              <a:rPr b="1" lang="es-MX" sz="2200">
                <a:solidFill>
                  <a:schemeClr val="dk1"/>
                </a:solidFill>
                <a:latin typeface="Calibri"/>
                <a:ea typeface="Calibri"/>
                <a:cs typeface="Calibri"/>
                <a:sym typeface="Calibri"/>
              </a:rPr>
              <a:t>Gestión de Inventario de Productos Terminados:</a:t>
            </a:r>
            <a:r>
              <a:rPr lang="es-MX" sz="2200">
                <a:solidFill>
                  <a:schemeClr val="dk1"/>
                </a:solidFill>
                <a:latin typeface="Calibri"/>
                <a:ea typeface="Calibri"/>
                <a:cs typeface="Calibri"/>
                <a:sym typeface="Calibri"/>
              </a:rPr>
              <a:t> Control de los buzos completos y listos para la venta almacenados en el almacén de la empresa.</a:t>
            </a:r>
            <a:endParaRPr sz="22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200">
              <a:solidFill>
                <a:schemeClr val="dk1"/>
              </a:solidFill>
              <a:latin typeface="Calibri"/>
              <a:ea typeface="Calibri"/>
              <a:cs typeface="Calibri"/>
              <a:sym typeface="Calibri"/>
            </a:endParaRPr>
          </a:p>
          <a:p>
            <a:pPr indent="-368300" lvl="0" marL="457200" marR="0" rtl="0" algn="l">
              <a:spcBef>
                <a:spcPts val="0"/>
              </a:spcBef>
              <a:spcAft>
                <a:spcPts val="0"/>
              </a:spcAft>
              <a:buClr>
                <a:schemeClr val="dk1"/>
              </a:buClr>
              <a:buSzPts val="2200"/>
              <a:buFont typeface="Calibri"/>
              <a:buChar char="●"/>
            </a:pPr>
            <a:r>
              <a:rPr b="1" lang="es-MX" sz="2200">
                <a:solidFill>
                  <a:schemeClr val="dk1"/>
                </a:solidFill>
                <a:latin typeface="Calibri"/>
                <a:ea typeface="Calibri"/>
                <a:cs typeface="Calibri"/>
                <a:sym typeface="Calibri"/>
              </a:rPr>
              <a:t>Planificación y Control de la Producción: </a:t>
            </a:r>
            <a:r>
              <a:rPr lang="es-MX" sz="2200">
                <a:solidFill>
                  <a:schemeClr val="dk1"/>
                </a:solidFill>
                <a:latin typeface="Calibri"/>
                <a:ea typeface="Calibri"/>
                <a:cs typeface="Calibri"/>
                <a:sym typeface="Calibri"/>
              </a:rPr>
              <a:t>Planificación de la producción, seguimiento de las órdenes de trabajo, asignación de recursos y optimización de los tiempos de entrega.</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s-MX" sz="2200">
                <a:solidFill>
                  <a:schemeClr val="dk1"/>
                </a:solidFill>
                <a:latin typeface="Calibri"/>
                <a:ea typeface="Calibri"/>
                <a:cs typeface="Calibri"/>
                <a:sym typeface="Calibri"/>
              </a:rPr>
              <a:t>El proyecto se desarrollará e implementará en un plazo de 6 trimestres y se enfocará exclusivamente en los módulos básicos del software necesarios para la optimización de la gestión de inventario y producción. Cabe destacar que la gestión financiera y contable de la empresa no será parte del alcance de este proyecto.</a:t>
            </a:r>
            <a:endParaRPr sz="2200">
              <a:solidFill>
                <a:schemeClr val="dk1"/>
              </a:solidFill>
              <a:latin typeface="Calibri"/>
              <a:ea typeface="Calibri"/>
              <a:cs typeface="Calibri"/>
              <a:sym typeface="Calibri"/>
            </a:endParaRPr>
          </a:p>
        </p:txBody>
      </p:sp>
      <p:sp>
        <p:nvSpPr>
          <p:cNvPr id="163" name="Google Shape;163;g2c8cdceab8e_0_30"/>
          <p:cNvSpPr/>
          <p:nvPr/>
        </p:nvSpPr>
        <p:spPr>
          <a:xfrm>
            <a:off x="4687326" y="1285275"/>
            <a:ext cx="2817600" cy="3471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g2c8cdceab8e_0_30"/>
          <p:cNvSpPr/>
          <p:nvPr/>
        </p:nvSpPr>
        <p:spPr>
          <a:xfrm>
            <a:off x="4687325" y="990750"/>
            <a:ext cx="28176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MX" sz="3200">
                <a:solidFill>
                  <a:srgbClr val="38AA00"/>
                </a:solidFill>
                <a:latin typeface="Calibri"/>
                <a:ea typeface="Calibri"/>
                <a:cs typeface="Calibri"/>
                <a:sym typeface="Calibri"/>
              </a:rPr>
              <a:t>5. Justificación</a:t>
            </a:r>
            <a:endParaRPr b="1" sz="3200">
              <a:solidFill>
                <a:srgbClr val="38AA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c99557fc93_0_0"/>
          <p:cNvSpPr/>
          <p:nvPr/>
        </p:nvSpPr>
        <p:spPr>
          <a:xfrm>
            <a:off x="4687326" y="562725"/>
            <a:ext cx="2817600" cy="3471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g2c99557fc93_0_0"/>
          <p:cNvSpPr/>
          <p:nvPr/>
        </p:nvSpPr>
        <p:spPr>
          <a:xfrm>
            <a:off x="4687325" y="255500"/>
            <a:ext cx="28176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MX" sz="3200">
                <a:solidFill>
                  <a:srgbClr val="38AA00"/>
                </a:solidFill>
                <a:latin typeface="Calibri"/>
                <a:ea typeface="Calibri"/>
                <a:cs typeface="Calibri"/>
                <a:sym typeface="Calibri"/>
              </a:rPr>
              <a:t>6</a:t>
            </a:r>
            <a:r>
              <a:rPr b="1" lang="es-MX" sz="3200">
                <a:solidFill>
                  <a:srgbClr val="38AA00"/>
                </a:solidFill>
                <a:latin typeface="Calibri"/>
                <a:ea typeface="Calibri"/>
                <a:cs typeface="Calibri"/>
                <a:sym typeface="Calibri"/>
              </a:rPr>
              <a:t>. BPMN</a:t>
            </a:r>
            <a:endParaRPr b="1" sz="3200">
              <a:solidFill>
                <a:srgbClr val="38AA00"/>
              </a:solidFill>
              <a:latin typeface="Calibri"/>
              <a:ea typeface="Calibri"/>
              <a:cs typeface="Calibri"/>
              <a:sym typeface="Calibri"/>
            </a:endParaRPr>
          </a:p>
        </p:txBody>
      </p:sp>
      <p:pic>
        <p:nvPicPr>
          <p:cNvPr id="171" name="Google Shape;171;g2c99557fc93_0_0"/>
          <p:cNvPicPr preferRelativeResize="0"/>
          <p:nvPr/>
        </p:nvPicPr>
        <p:blipFill>
          <a:blip r:embed="rId3">
            <a:alphaModFix/>
          </a:blip>
          <a:stretch>
            <a:fillRect/>
          </a:stretch>
        </p:blipFill>
        <p:spPr>
          <a:xfrm>
            <a:off x="676775" y="1328100"/>
            <a:ext cx="10838451" cy="5276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descr="Imagen que contiene Interfaz de usuario gráfica&#10;&#10;Descripción generada automáticamente" id="176" name="Google Shape;176;p21"/>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5"/>
          <p:cNvSpPr/>
          <p:nvPr/>
        </p:nvSpPr>
        <p:spPr>
          <a:xfrm>
            <a:off x="1854687" y="1254075"/>
            <a:ext cx="7977000" cy="3471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5"/>
          <p:cNvSpPr txBox="1"/>
          <p:nvPr/>
        </p:nvSpPr>
        <p:spPr>
          <a:xfrm>
            <a:off x="1557925" y="831050"/>
            <a:ext cx="8380500" cy="6765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38AA00"/>
              </a:buClr>
              <a:buSzPts val="4400"/>
              <a:buFont typeface="Work Sans Light"/>
              <a:buNone/>
            </a:pPr>
            <a:r>
              <a:rPr b="1" lang="es-MX" sz="4400">
                <a:solidFill>
                  <a:srgbClr val="38AA00"/>
                </a:solidFill>
                <a:latin typeface="Work Sans"/>
                <a:ea typeface="Work Sans"/>
                <a:cs typeface="Work Sans"/>
                <a:sym typeface="Work Sans"/>
              </a:rPr>
              <a:t>1. </a:t>
            </a:r>
            <a:r>
              <a:rPr b="1" lang="es-MX" sz="4400">
                <a:solidFill>
                  <a:srgbClr val="38AA00"/>
                </a:solidFill>
                <a:latin typeface="Work Sans"/>
                <a:ea typeface="Work Sans"/>
                <a:cs typeface="Work Sans"/>
                <a:sym typeface="Work Sans"/>
              </a:rPr>
              <a:t>Problemática del Proyecto</a:t>
            </a:r>
            <a:endParaRPr b="1"/>
          </a:p>
        </p:txBody>
      </p:sp>
      <p:sp>
        <p:nvSpPr>
          <p:cNvPr id="106" name="Google Shape;106;p5"/>
          <p:cNvSpPr txBox="1"/>
          <p:nvPr/>
        </p:nvSpPr>
        <p:spPr>
          <a:xfrm>
            <a:off x="981000" y="1903400"/>
            <a:ext cx="10230000" cy="4155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2200">
                <a:solidFill>
                  <a:schemeClr val="dk1"/>
                </a:solidFill>
                <a:latin typeface="Calibri"/>
                <a:ea typeface="Calibri"/>
                <a:cs typeface="Calibri"/>
                <a:sym typeface="Calibri"/>
              </a:rPr>
              <a:t>En Buzos MT, la ausencia de un software de gestión para sus procesos de producción y almacenamiento de materias primas y productos finales se presenta como una necesidad crítica. Al no contar con información precisa sobre el inventario se  dificulta la planificación de la producción y la gestión de los materiales.</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s-MX" sz="2200">
                <a:solidFill>
                  <a:schemeClr val="dk1"/>
                </a:solidFill>
                <a:latin typeface="Calibri"/>
                <a:ea typeface="Calibri"/>
                <a:cs typeface="Calibri"/>
                <a:sym typeface="Calibri"/>
              </a:rPr>
              <a:t>Este vacío en la infraestructura afecta directamente al dueño de la empresa y a sus empleados, quienes se ven obligados a realizar registros manuales (stock de materia prima como las telas, hilos, cremalleras y gomas, stock de buzos fabricados clasificados por sus tallas y colores) en libretas, un proceso laborioso y propenso a errores, esto imposibilita la escalabilidad de la empresa. Desde la fundación de la empresa hace aproximadamente 5 años, esta práctica arcaica persiste, obstaculizando la eficiencia operativa y limitando el potencial de crecimiento de la organización.</a:t>
            </a:r>
            <a:endParaRPr sz="2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6"/>
          <p:cNvSpPr/>
          <p:nvPr/>
        </p:nvSpPr>
        <p:spPr>
          <a:xfrm>
            <a:off x="3576280" y="1656050"/>
            <a:ext cx="5103000" cy="3471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6"/>
          <p:cNvSpPr txBox="1"/>
          <p:nvPr/>
        </p:nvSpPr>
        <p:spPr>
          <a:xfrm>
            <a:off x="3154500" y="1260825"/>
            <a:ext cx="5883000" cy="6765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38AA00"/>
              </a:buClr>
              <a:buSzPts val="4400"/>
              <a:buFont typeface="Calibri"/>
              <a:buNone/>
            </a:pPr>
            <a:r>
              <a:rPr b="1" lang="es-MX" sz="4400">
                <a:solidFill>
                  <a:srgbClr val="38AA00"/>
                </a:solidFill>
                <a:latin typeface="Calibri"/>
                <a:ea typeface="Calibri"/>
                <a:cs typeface="Calibri"/>
                <a:sym typeface="Calibri"/>
              </a:rPr>
              <a:t>2. Pregunta Problema</a:t>
            </a:r>
            <a:endParaRPr/>
          </a:p>
          <a:p>
            <a:pPr indent="0" lvl="0" marL="0" marR="0" rtl="0" algn="ctr">
              <a:lnSpc>
                <a:spcPct val="90000"/>
              </a:lnSpc>
              <a:spcBef>
                <a:spcPts val="0"/>
              </a:spcBef>
              <a:spcAft>
                <a:spcPts val="0"/>
              </a:spcAft>
              <a:buClr>
                <a:srgbClr val="38AA00"/>
              </a:buClr>
              <a:buSzPts val="4400"/>
              <a:buFont typeface="Work Sans Light"/>
              <a:buNone/>
            </a:pPr>
            <a:r>
              <a:t/>
            </a:r>
            <a:endParaRPr sz="4400">
              <a:solidFill>
                <a:srgbClr val="38AA00"/>
              </a:solidFill>
              <a:latin typeface="Work Sans Light"/>
              <a:ea typeface="Work Sans Light"/>
              <a:cs typeface="Work Sans Light"/>
              <a:sym typeface="Work Sans Light"/>
            </a:endParaRPr>
          </a:p>
        </p:txBody>
      </p:sp>
      <p:sp>
        <p:nvSpPr>
          <p:cNvPr descr="▷ Top 5 herramientas gratis de recuperación de datos » Windows" id="113" name="Google Shape;113;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6"/>
          <p:cNvSpPr txBox="1"/>
          <p:nvPr/>
        </p:nvSpPr>
        <p:spPr>
          <a:xfrm>
            <a:off x="1834925" y="2705550"/>
            <a:ext cx="8585700" cy="144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2200">
                <a:solidFill>
                  <a:schemeClr val="dk1"/>
                </a:solidFill>
                <a:latin typeface="Calibri"/>
                <a:ea typeface="Calibri"/>
                <a:cs typeface="Calibri"/>
                <a:sym typeface="Calibri"/>
              </a:rPr>
              <a:t>¿Cómo puede un sistema de gestión mejorar el control de inventario de materias primas, la producción y el stock de productos fabricados en Buzos MT, con el objetivo de optimizar los procesos y aumentar la eficiencia en la fabricación de buzos?</a:t>
            </a:r>
            <a:endParaRPr sz="2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7"/>
          <p:cNvSpPr/>
          <p:nvPr/>
        </p:nvSpPr>
        <p:spPr>
          <a:xfrm>
            <a:off x="3374850" y="1268150"/>
            <a:ext cx="5442300" cy="3471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7"/>
          <p:cNvSpPr txBox="1"/>
          <p:nvPr/>
        </p:nvSpPr>
        <p:spPr>
          <a:xfrm>
            <a:off x="3374850" y="847750"/>
            <a:ext cx="5442300" cy="6765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38AA00"/>
              </a:buClr>
              <a:buSzPts val="4400"/>
              <a:buFont typeface="Work Sans Light"/>
              <a:buNone/>
            </a:pPr>
            <a:r>
              <a:rPr b="1" lang="es-MX" sz="4400">
                <a:solidFill>
                  <a:srgbClr val="38AA00"/>
                </a:solidFill>
                <a:latin typeface="Work Sans"/>
                <a:ea typeface="Work Sans"/>
                <a:cs typeface="Work Sans"/>
                <a:sym typeface="Work Sans"/>
              </a:rPr>
              <a:t>3. Objetivo General</a:t>
            </a:r>
            <a:endParaRPr b="1" sz="4400">
              <a:solidFill>
                <a:srgbClr val="38AA00"/>
              </a:solidFill>
              <a:latin typeface="Work Sans"/>
              <a:ea typeface="Work Sans"/>
              <a:cs typeface="Work Sans"/>
              <a:sym typeface="Work Sans"/>
            </a:endParaRPr>
          </a:p>
        </p:txBody>
      </p:sp>
      <p:sp>
        <p:nvSpPr>
          <p:cNvPr id="121" name="Google Shape;121;p7"/>
          <p:cNvSpPr txBox="1"/>
          <p:nvPr/>
        </p:nvSpPr>
        <p:spPr>
          <a:xfrm>
            <a:off x="1073400" y="2563300"/>
            <a:ext cx="10045200" cy="212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2200">
                <a:solidFill>
                  <a:schemeClr val="dk1"/>
                </a:solidFill>
                <a:latin typeface="Calibri"/>
                <a:ea typeface="Calibri"/>
                <a:cs typeface="Calibri"/>
                <a:sym typeface="Calibri"/>
              </a:rPr>
              <a:t>Diseñar e implementar un sistema de información que abarque los procesos clave de la empresa Buzos MT, desde la administración de usuarios hasta la gestión de productos fabricados, con el fin de optimizar la eficiencia operativa, mejorar el control de inventario y aumentar la calidad de los productos, contribuyendo así al crecimiento y desarrollo sostenible del negocio.</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9"/>
          <p:cNvSpPr/>
          <p:nvPr/>
        </p:nvSpPr>
        <p:spPr>
          <a:xfrm>
            <a:off x="2793734" y="1285275"/>
            <a:ext cx="6668100" cy="3471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9"/>
          <p:cNvSpPr txBox="1"/>
          <p:nvPr/>
        </p:nvSpPr>
        <p:spPr>
          <a:xfrm>
            <a:off x="2624250" y="955875"/>
            <a:ext cx="6943500" cy="6765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38AA00"/>
              </a:buClr>
              <a:buSzPts val="4400"/>
              <a:buFont typeface="Work Sans Light"/>
              <a:buNone/>
            </a:pPr>
            <a:r>
              <a:rPr b="1" lang="es-MX" sz="4400">
                <a:solidFill>
                  <a:srgbClr val="38AA00"/>
                </a:solidFill>
                <a:latin typeface="Work Sans"/>
                <a:ea typeface="Work Sans"/>
                <a:cs typeface="Work Sans"/>
                <a:sym typeface="Work Sans"/>
              </a:rPr>
              <a:t>4. </a:t>
            </a:r>
            <a:r>
              <a:rPr b="1" lang="es-MX" sz="4400">
                <a:solidFill>
                  <a:srgbClr val="38AA00"/>
                </a:solidFill>
                <a:latin typeface="Work Sans"/>
                <a:ea typeface="Work Sans"/>
                <a:cs typeface="Work Sans"/>
                <a:sym typeface="Work Sans"/>
              </a:rPr>
              <a:t>Objetivos Específicos</a:t>
            </a:r>
            <a:endParaRPr b="1" sz="4400">
              <a:solidFill>
                <a:srgbClr val="38AA00"/>
              </a:solidFill>
              <a:latin typeface="Work Sans"/>
              <a:ea typeface="Work Sans"/>
              <a:cs typeface="Work Sans"/>
              <a:sym typeface="Work Sans"/>
            </a:endParaRPr>
          </a:p>
        </p:txBody>
      </p:sp>
      <p:sp>
        <p:nvSpPr>
          <p:cNvPr id="128" name="Google Shape;128;p9"/>
          <p:cNvSpPr/>
          <p:nvPr/>
        </p:nvSpPr>
        <p:spPr>
          <a:xfrm>
            <a:off x="735275" y="2497275"/>
            <a:ext cx="10785000" cy="3990600"/>
          </a:xfrm>
          <a:prstGeom prst="rect">
            <a:avLst/>
          </a:prstGeom>
          <a:noFill/>
          <a:ln>
            <a:noFill/>
          </a:ln>
        </p:spPr>
        <p:txBody>
          <a:bodyPr anchorCtr="0" anchor="t" bIns="45700" lIns="91425" spcFirstLastPara="1" rIns="91425" wrap="square" tIns="45700">
            <a:spAutoFit/>
          </a:bodyPr>
          <a:lstStyle/>
          <a:p>
            <a:pPr indent="-368300" lvl="0" marL="457200" marR="0" rtl="0" algn="l">
              <a:spcBef>
                <a:spcPts val="0"/>
              </a:spcBef>
              <a:spcAft>
                <a:spcPts val="0"/>
              </a:spcAft>
              <a:buClr>
                <a:schemeClr val="dk1"/>
              </a:buClr>
              <a:buSzPts val="2200"/>
              <a:buFont typeface="Calibri"/>
              <a:buAutoNum type="arabicPeriod"/>
            </a:pPr>
            <a:r>
              <a:rPr lang="es-MX" sz="2200">
                <a:solidFill>
                  <a:schemeClr val="dk1"/>
                </a:solidFill>
                <a:latin typeface="Calibri"/>
                <a:ea typeface="Calibri"/>
                <a:cs typeface="Calibri"/>
                <a:sym typeface="Calibri"/>
              </a:rPr>
              <a:t>Desarrollar un sistema de autenticación seguro que permita a los usuarios registrarse e iniciar sesión de manera eficiente y confiable. Implementar roles de usuario y permisos adecuados que limiten el acceso a las funciones del sistema según las responsabilidades de cada usuario. </a:t>
            </a:r>
            <a:endParaRPr sz="22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AutoNum type="arabicPeriod"/>
            </a:pPr>
            <a:r>
              <a:rPr lang="es-MX" sz="2200">
                <a:solidFill>
                  <a:schemeClr val="dk1"/>
                </a:solidFill>
                <a:latin typeface="Calibri"/>
                <a:ea typeface="Calibri"/>
                <a:cs typeface="Calibri"/>
                <a:sym typeface="Calibri"/>
              </a:rPr>
              <a:t>Diseñar un sistema de seguimiento de inventario que permita registrar y mantener actualizado el stock de materias primas disponibles en el almacén.</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AutoNum type="arabicPeriod"/>
            </a:pPr>
            <a:r>
              <a:rPr lang="es-MX" sz="2200">
                <a:solidFill>
                  <a:schemeClr val="dk1"/>
                </a:solidFill>
                <a:latin typeface="Calibri"/>
                <a:ea typeface="Calibri"/>
                <a:cs typeface="Calibri"/>
                <a:sym typeface="Calibri"/>
              </a:rPr>
              <a:t>Crear un módulo de planificación de la producción que permita programar y asignar   tareas de manera eficiente, teniendo en cuenta la disponibilidad de recursos y los plazos de entrega.</a:t>
            </a:r>
            <a:endParaRPr sz="2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g2c9955e70fc_0_0"/>
          <p:cNvSpPr/>
          <p:nvPr/>
        </p:nvSpPr>
        <p:spPr>
          <a:xfrm>
            <a:off x="2793734" y="1285275"/>
            <a:ext cx="6668100" cy="3471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g2c9955e70fc_0_0"/>
          <p:cNvSpPr txBox="1"/>
          <p:nvPr/>
        </p:nvSpPr>
        <p:spPr>
          <a:xfrm>
            <a:off x="2624250" y="955875"/>
            <a:ext cx="6943500" cy="6765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38AA00"/>
              </a:buClr>
              <a:buSzPts val="4400"/>
              <a:buFont typeface="Work Sans Light"/>
              <a:buNone/>
            </a:pPr>
            <a:r>
              <a:rPr b="1" lang="es-MX" sz="4400">
                <a:solidFill>
                  <a:srgbClr val="38AA00"/>
                </a:solidFill>
                <a:latin typeface="Work Sans"/>
                <a:ea typeface="Work Sans"/>
                <a:cs typeface="Work Sans"/>
                <a:sym typeface="Work Sans"/>
              </a:rPr>
              <a:t>4. Objetivos Específicos</a:t>
            </a:r>
            <a:endParaRPr b="1" sz="4400">
              <a:solidFill>
                <a:srgbClr val="38AA00"/>
              </a:solidFill>
              <a:latin typeface="Work Sans"/>
              <a:ea typeface="Work Sans"/>
              <a:cs typeface="Work Sans"/>
              <a:sym typeface="Work Sans"/>
            </a:endParaRPr>
          </a:p>
        </p:txBody>
      </p:sp>
      <p:sp>
        <p:nvSpPr>
          <p:cNvPr id="135" name="Google Shape;135;g2c9955e70fc_0_0"/>
          <p:cNvSpPr/>
          <p:nvPr/>
        </p:nvSpPr>
        <p:spPr>
          <a:xfrm>
            <a:off x="703500" y="955875"/>
            <a:ext cx="10785000" cy="5331600"/>
          </a:xfrm>
          <a:prstGeom prst="rect">
            <a:avLst/>
          </a:prstGeom>
          <a:noFill/>
          <a:ln>
            <a:noFill/>
          </a:ln>
        </p:spPr>
        <p:txBody>
          <a:bodyPr anchorCtr="0" anchor="t" bIns="45700" lIns="91425" spcFirstLastPara="1" rIns="91425" wrap="square" tIns="45700">
            <a:noAutofit/>
          </a:bodyPr>
          <a:lstStyle/>
          <a:p>
            <a:pPr indent="-368300" lvl="0" marL="457200" marR="0" rtl="0" algn="l">
              <a:spcBef>
                <a:spcPts val="0"/>
              </a:spcBef>
              <a:spcAft>
                <a:spcPts val="0"/>
              </a:spcAft>
              <a:buClr>
                <a:schemeClr val="dk1"/>
              </a:buClr>
              <a:buSzPts val="2200"/>
              <a:buFont typeface="Calibri"/>
              <a:buAutoNum type="arabicPeriod"/>
            </a:pPr>
            <a:r>
              <a:t/>
            </a:r>
            <a:endParaRPr sz="2200">
              <a:solidFill>
                <a:schemeClr val="dk1"/>
              </a:solidFill>
              <a:latin typeface="Calibri"/>
              <a:ea typeface="Calibri"/>
              <a:cs typeface="Calibri"/>
              <a:sym typeface="Calibri"/>
            </a:endParaRPr>
          </a:p>
          <a:p>
            <a:pPr indent="-368300" lvl="0" marL="457200" marR="0" rtl="0" algn="l">
              <a:spcBef>
                <a:spcPts val="0"/>
              </a:spcBef>
              <a:spcAft>
                <a:spcPts val="0"/>
              </a:spcAft>
              <a:buClr>
                <a:schemeClr val="dk1"/>
              </a:buClr>
              <a:buSzPts val="2200"/>
              <a:buFont typeface="Calibri"/>
              <a:buAutoNum type="arabicPeriod"/>
            </a:pPr>
            <a:r>
              <a:t/>
            </a:r>
            <a:endParaRPr sz="2200">
              <a:solidFill>
                <a:schemeClr val="dk1"/>
              </a:solidFill>
              <a:latin typeface="Calibri"/>
              <a:ea typeface="Calibri"/>
              <a:cs typeface="Calibri"/>
              <a:sym typeface="Calibri"/>
            </a:endParaRPr>
          </a:p>
          <a:p>
            <a:pPr indent="-368300" lvl="0" marL="457200" marR="0" rtl="0" algn="l">
              <a:spcBef>
                <a:spcPts val="0"/>
              </a:spcBef>
              <a:spcAft>
                <a:spcPts val="0"/>
              </a:spcAft>
              <a:buClr>
                <a:schemeClr val="dk1"/>
              </a:buClr>
              <a:buSzPts val="2200"/>
              <a:buFont typeface="Calibri"/>
              <a:buAutoNum type="arabicPeriod"/>
            </a:pPr>
            <a:r>
              <a:t/>
            </a:r>
            <a:endParaRPr sz="2200">
              <a:solidFill>
                <a:schemeClr val="dk1"/>
              </a:solidFill>
              <a:latin typeface="Calibri"/>
              <a:ea typeface="Calibri"/>
              <a:cs typeface="Calibri"/>
              <a:sym typeface="Calibri"/>
            </a:endParaRPr>
          </a:p>
          <a:p>
            <a:pPr indent="-368300" lvl="0" marL="457200" marR="0" rtl="0" algn="l">
              <a:spcBef>
                <a:spcPts val="0"/>
              </a:spcBef>
              <a:spcAft>
                <a:spcPts val="0"/>
              </a:spcAft>
              <a:buClr>
                <a:schemeClr val="dk1"/>
              </a:buClr>
              <a:buSzPts val="2200"/>
              <a:buFont typeface="Calibri"/>
              <a:buAutoNum type="arabicPeriod"/>
            </a:pPr>
            <a:r>
              <a:rPr lang="es-MX" sz="2200">
                <a:solidFill>
                  <a:schemeClr val="dk1"/>
                </a:solidFill>
                <a:latin typeface="Calibri"/>
                <a:ea typeface="Calibri"/>
                <a:cs typeface="Calibri"/>
                <a:sym typeface="Calibri"/>
              </a:rPr>
              <a:t>G</a:t>
            </a:r>
            <a:r>
              <a:rPr lang="es-MX" sz="2200">
                <a:solidFill>
                  <a:schemeClr val="dk1"/>
                </a:solidFill>
                <a:latin typeface="Calibri"/>
                <a:ea typeface="Calibri"/>
                <a:cs typeface="Calibri"/>
                <a:sym typeface="Calibri"/>
              </a:rPr>
              <a:t>estión de proveedores, que incluya la creación de perfiles de proveedores, registro de contactos, seguimiento de pedidos y pagos, y evaluación de desempeño.</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368300" lvl="0" marL="457200" marR="0" rtl="0" algn="l">
              <a:spcBef>
                <a:spcPts val="0"/>
              </a:spcBef>
              <a:spcAft>
                <a:spcPts val="0"/>
              </a:spcAft>
              <a:buClr>
                <a:schemeClr val="dk1"/>
              </a:buClr>
              <a:buSzPts val="2200"/>
              <a:buFont typeface="Calibri"/>
              <a:buAutoNum type="arabicPeriod"/>
            </a:pPr>
            <a:r>
              <a:rPr lang="es-MX" sz="2200">
                <a:solidFill>
                  <a:schemeClr val="dk1"/>
                </a:solidFill>
                <a:latin typeface="Calibri"/>
                <a:ea typeface="Calibri"/>
                <a:cs typeface="Calibri"/>
                <a:sym typeface="Calibri"/>
              </a:rPr>
              <a:t>Desarrollar un sistema para la generación automatizada de informes y reportes estadísticos sobre diferentes aspectos del negocio, como ventas, inventario, producción y recursos humanos.</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AutoNum type="arabicPeriod"/>
            </a:pPr>
            <a:r>
              <a:rPr lang="es-MX" sz="2200">
                <a:solidFill>
                  <a:schemeClr val="dk1"/>
                </a:solidFill>
                <a:latin typeface="Calibri"/>
                <a:ea typeface="Calibri"/>
                <a:cs typeface="Calibri"/>
                <a:sym typeface="Calibri"/>
              </a:rPr>
              <a:t>Desarrollar un sistema de registro y control de empleados que permita establecer roles y permisos para cada usuario empleado, asegurando que tengan acceso solo a las funciones y áreas de información relevantes para sus responsabilidades laborales.</a:t>
            </a:r>
            <a:endParaRPr sz="2200">
              <a:solidFill>
                <a:schemeClr val="dk1"/>
              </a:solidFill>
              <a:latin typeface="Calibri"/>
              <a:ea typeface="Calibri"/>
              <a:cs typeface="Calibri"/>
              <a:sym typeface="Calibri"/>
            </a:endParaRPr>
          </a:p>
          <a:p>
            <a:pPr indent="0" lvl="0" marL="457200" rtl="0" algn="l">
              <a:spcBef>
                <a:spcPts val="0"/>
              </a:spcBef>
              <a:spcAft>
                <a:spcPts val="0"/>
              </a:spcAft>
              <a:buNone/>
            </a:pPr>
            <a:r>
              <a:rPr lang="es-MX" sz="2200">
                <a:solidFill>
                  <a:schemeClr val="dk1"/>
                </a:solidFill>
                <a:latin typeface="Calibri"/>
                <a:ea typeface="Calibri"/>
                <a:cs typeface="Calibri"/>
                <a:sym typeface="Calibri"/>
              </a:rPr>
              <a:t>Implementar eliminación de perfiles de empleados por parte de los administradores del sistema, con el fin de mantener actualizada la base de datos de personal.</a:t>
            </a:r>
            <a:endParaRPr sz="2200">
              <a:solidFill>
                <a:schemeClr val="dk1"/>
              </a:solidFill>
              <a:latin typeface="Calibri"/>
              <a:ea typeface="Calibri"/>
              <a:cs typeface="Calibri"/>
              <a:sym typeface="Calibri"/>
            </a:endParaRPr>
          </a:p>
        </p:txBody>
      </p:sp>
      <p:sp>
        <p:nvSpPr>
          <p:cNvPr id="136" name="Google Shape;136;g2c9955e70fc_0_0"/>
          <p:cNvSpPr/>
          <p:nvPr/>
        </p:nvSpPr>
        <p:spPr>
          <a:xfrm>
            <a:off x="621150" y="888375"/>
            <a:ext cx="608400" cy="1140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nvSpPr>
        <p:spPr>
          <a:xfrm>
            <a:off x="687220" y="2047875"/>
            <a:ext cx="10648800" cy="314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2200">
                <a:solidFill>
                  <a:schemeClr val="dk1"/>
                </a:solidFill>
                <a:latin typeface="Calibri"/>
                <a:ea typeface="Calibri"/>
                <a:cs typeface="Calibri"/>
                <a:sym typeface="Calibri"/>
              </a:rPr>
              <a:t>La relevancia de este proyecto radica en la necesidad imperiosa de la empresa de optimizar su gestión de inventario y producción. La implementación de un sistema automatizado garantizará una gestión más precisa y ágil, lo que se traducirá en una mejora significativa en la satisfacción del cliente y en la reducción de costos operativos.</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s-MX" sz="2200">
                <a:solidFill>
                  <a:schemeClr val="dk1"/>
                </a:solidFill>
                <a:latin typeface="Calibri"/>
                <a:ea typeface="Calibri"/>
                <a:cs typeface="Calibri"/>
                <a:sym typeface="Calibri"/>
              </a:rPr>
              <a:t>Además, el proyecto aportará valiosa información en tiempo real sobre el inventario, incluyendo niveles de stock, pedidos y almacenamiento de materias primas. Esta información será crucial para la toma de decisiones estratégicas en áreas como compras, ventas y planificación de la producción.</a:t>
            </a:r>
            <a:endParaRPr sz="2200">
              <a:solidFill>
                <a:schemeClr val="dk1"/>
              </a:solidFill>
              <a:latin typeface="Calibri"/>
              <a:ea typeface="Calibri"/>
              <a:cs typeface="Calibri"/>
              <a:sym typeface="Calibri"/>
            </a:endParaRPr>
          </a:p>
        </p:txBody>
      </p:sp>
      <p:sp>
        <p:nvSpPr>
          <p:cNvPr id="142" name="Google Shape;142;p10"/>
          <p:cNvSpPr/>
          <p:nvPr/>
        </p:nvSpPr>
        <p:spPr>
          <a:xfrm>
            <a:off x="4687326" y="1285275"/>
            <a:ext cx="2817600" cy="3471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10"/>
          <p:cNvSpPr/>
          <p:nvPr/>
        </p:nvSpPr>
        <p:spPr>
          <a:xfrm>
            <a:off x="4687325" y="990750"/>
            <a:ext cx="2817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MX" sz="3200">
                <a:solidFill>
                  <a:srgbClr val="38AA00"/>
                </a:solidFill>
                <a:latin typeface="Calibri"/>
                <a:ea typeface="Calibri"/>
                <a:cs typeface="Calibri"/>
                <a:sym typeface="Calibri"/>
              </a:rPr>
              <a:t>5. Justificación</a:t>
            </a:r>
            <a:endParaRPr b="1" sz="3200">
              <a:solidFill>
                <a:srgbClr val="38AA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c8cdceab8e_0_3"/>
          <p:cNvSpPr txBox="1"/>
          <p:nvPr/>
        </p:nvSpPr>
        <p:spPr>
          <a:xfrm>
            <a:off x="687220" y="2047875"/>
            <a:ext cx="10648800" cy="381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2200">
                <a:solidFill>
                  <a:schemeClr val="dk1"/>
                </a:solidFill>
                <a:latin typeface="Calibri"/>
                <a:ea typeface="Calibri"/>
                <a:cs typeface="Calibri"/>
                <a:sym typeface="Calibri"/>
              </a:rPr>
              <a:t>La problemática central que aborda el proyecto es la ineficiencia inherente a la gestión manual del inventario. Al automatizar este proceso, se eliminarán errores humanos, se reducirá el tiempo dedicado a tareas repetitivas y se mejorará la precisión en el seguimiento de los productos. Asimismo, el proyecto busca modernizar y optimizar las operaciones empresariales, especialmente en lo que respecta a la gestión de inventario de materias primas y productos terminados, así como la gestión de la producción.</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s-MX" sz="2200">
                <a:solidFill>
                  <a:schemeClr val="dk1"/>
                </a:solidFill>
                <a:latin typeface="Calibri"/>
                <a:ea typeface="Calibri"/>
                <a:cs typeface="Calibri"/>
                <a:sym typeface="Calibri"/>
              </a:rPr>
              <a:t>En última instancia, la eficacia del proyecto se evidencia en su capacidad para aumentar la productividad y competitividad de la empresa en un entorno empresarial dinámico. Esto permitirá una respuesta más ágil a las demandas del mercado y una ventaja competitiva sostenible a largo plazo.</a:t>
            </a:r>
            <a:endParaRPr sz="2200">
              <a:solidFill>
                <a:schemeClr val="dk1"/>
              </a:solidFill>
              <a:latin typeface="Calibri"/>
              <a:ea typeface="Calibri"/>
              <a:cs typeface="Calibri"/>
              <a:sym typeface="Calibri"/>
            </a:endParaRPr>
          </a:p>
        </p:txBody>
      </p:sp>
      <p:sp>
        <p:nvSpPr>
          <p:cNvPr id="149" name="Google Shape;149;g2c8cdceab8e_0_3"/>
          <p:cNvSpPr/>
          <p:nvPr/>
        </p:nvSpPr>
        <p:spPr>
          <a:xfrm>
            <a:off x="4687326" y="1285275"/>
            <a:ext cx="2817600" cy="3471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g2c8cdceab8e_0_3"/>
          <p:cNvSpPr/>
          <p:nvPr/>
        </p:nvSpPr>
        <p:spPr>
          <a:xfrm>
            <a:off x="4687325" y="990750"/>
            <a:ext cx="28176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MX" sz="3200">
                <a:solidFill>
                  <a:srgbClr val="38AA00"/>
                </a:solidFill>
                <a:latin typeface="Calibri"/>
                <a:ea typeface="Calibri"/>
                <a:cs typeface="Calibri"/>
                <a:sym typeface="Calibri"/>
              </a:rPr>
              <a:t>5. Justificación</a:t>
            </a:r>
            <a:endParaRPr b="1" sz="3200">
              <a:solidFill>
                <a:srgbClr val="38AA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c8cdceab8e_0_23"/>
          <p:cNvSpPr txBox="1"/>
          <p:nvPr/>
        </p:nvSpPr>
        <p:spPr>
          <a:xfrm>
            <a:off x="687220" y="2047875"/>
            <a:ext cx="10648800" cy="3478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2200">
                <a:solidFill>
                  <a:schemeClr val="dk1"/>
                </a:solidFill>
                <a:latin typeface="Calibri"/>
                <a:ea typeface="Calibri"/>
                <a:cs typeface="Calibri"/>
                <a:sym typeface="Calibri"/>
              </a:rPr>
              <a:t>El proyecto se enfocará en implementar un sistema integral para mejorar la gestión de inventario y producción en Buzos MT. Se abordarán los siguientes componentes:</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368300" lvl="0" marL="457200" marR="0" rtl="0" algn="l">
              <a:spcBef>
                <a:spcPts val="0"/>
              </a:spcBef>
              <a:spcAft>
                <a:spcPts val="0"/>
              </a:spcAft>
              <a:buClr>
                <a:schemeClr val="dk1"/>
              </a:buClr>
              <a:buSzPts val="2200"/>
              <a:buFont typeface="Calibri"/>
              <a:buChar char="●"/>
            </a:pPr>
            <a:r>
              <a:rPr b="1" lang="es-MX" sz="2200">
                <a:solidFill>
                  <a:schemeClr val="dk1"/>
                </a:solidFill>
                <a:latin typeface="Calibri"/>
                <a:ea typeface="Calibri"/>
                <a:cs typeface="Calibri"/>
                <a:sym typeface="Calibri"/>
              </a:rPr>
              <a:t>Gestión de Inventario de Materias Primas: </a:t>
            </a:r>
            <a:r>
              <a:rPr lang="es-MX" sz="2200">
                <a:solidFill>
                  <a:schemeClr val="dk1"/>
                </a:solidFill>
                <a:latin typeface="Calibri"/>
                <a:ea typeface="Calibri"/>
                <a:cs typeface="Calibri"/>
                <a:sym typeface="Calibri"/>
              </a:rPr>
              <a:t>Registro y seguimiento de las existencias de telas, hilos, cremalleras, cordones y otros materiales utilizados en la fabricación de buzos.</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368300" lvl="0" marL="457200" marR="0" rtl="0" algn="l">
              <a:spcBef>
                <a:spcPts val="0"/>
              </a:spcBef>
              <a:spcAft>
                <a:spcPts val="0"/>
              </a:spcAft>
              <a:buClr>
                <a:schemeClr val="dk1"/>
              </a:buClr>
              <a:buSzPts val="2200"/>
              <a:buFont typeface="Calibri"/>
              <a:buChar char="●"/>
            </a:pPr>
            <a:r>
              <a:rPr b="1" lang="es-MX" sz="2200">
                <a:solidFill>
                  <a:schemeClr val="dk1"/>
                </a:solidFill>
                <a:latin typeface="Calibri"/>
                <a:ea typeface="Calibri"/>
                <a:cs typeface="Calibri"/>
                <a:sym typeface="Calibri"/>
              </a:rPr>
              <a:t>Gestión de Inventario en Proceso: </a:t>
            </a:r>
            <a:r>
              <a:rPr lang="es-MX" sz="2200">
                <a:solidFill>
                  <a:schemeClr val="dk1"/>
                </a:solidFill>
                <a:latin typeface="Calibri"/>
                <a:ea typeface="Calibri"/>
                <a:cs typeface="Calibri"/>
                <a:sym typeface="Calibri"/>
              </a:rPr>
              <a:t>Seguimiento detallado de los productos en diferentes etapas del proceso de producción, desde la adquisición de materias primas hasta la fabricación de los buzos.</a:t>
            </a:r>
            <a:endParaRPr sz="2200">
              <a:solidFill>
                <a:schemeClr val="dk1"/>
              </a:solidFill>
              <a:latin typeface="Calibri"/>
              <a:ea typeface="Calibri"/>
              <a:cs typeface="Calibri"/>
              <a:sym typeface="Calibri"/>
            </a:endParaRPr>
          </a:p>
        </p:txBody>
      </p:sp>
      <p:sp>
        <p:nvSpPr>
          <p:cNvPr id="156" name="Google Shape;156;g2c8cdceab8e_0_23"/>
          <p:cNvSpPr/>
          <p:nvPr/>
        </p:nvSpPr>
        <p:spPr>
          <a:xfrm>
            <a:off x="4687326" y="1285275"/>
            <a:ext cx="2817600" cy="3471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g2c8cdceab8e_0_23"/>
          <p:cNvSpPr/>
          <p:nvPr/>
        </p:nvSpPr>
        <p:spPr>
          <a:xfrm>
            <a:off x="4687325" y="990750"/>
            <a:ext cx="28176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MX" sz="3200">
                <a:solidFill>
                  <a:srgbClr val="38AA00"/>
                </a:solidFill>
                <a:latin typeface="Calibri"/>
                <a:ea typeface="Calibri"/>
                <a:cs typeface="Calibri"/>
                <a:sym typeface="Calibri"/>
              </a:rPr>
              <a:t>5. Justificación</a:t>
            </a:r>
            <a:endParaRPr b="1" sz="3200">
              <a:solidFill>
                <a:srgbClr val="38AA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2020-10-01T23:51:28Z</dcterms:created>
  <dc:creator>Jorge Enrique Pedraza Sanchez</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