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60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463A-BC7C-46EE-9F1E-7F377CCA4891}" type="datetimeFigureOut">
              <a:rPr lang="en-US" smtClean="0"/>
              <a:pPr/>
              <a:t>11/11/2021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066800"/>
            <a:ext cx="7772400" cy="1470025"/>
          </a:xfrm>
        </p:spPr>
        <p:txBody>
          <a:bodyPr/>
          <a:lstStyle/>
          <a:p>
            <a:r>
              <a:rPr lang="en-US" dirty="0" smtClean="0">
                <a:latin typeface="Times New Roman" pitchFamily="18" charset="0"/>
                <a:cs typeface="Times New Roman" pitchFamily="18" charset="0"/>
              </a:rPr>
              <a:t>AA Trees</a:t>
            </a:r>
            <a:endParaRPr lang="ru-RU"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5943600" y="4267200"/>
            <a:ext cx="2667000" cy="1143000"/>
          </a:xfrm>
        </p:spPr>
        <p:txBody>
          <a:bodyPr>
            <a:normAutofit/>
          </a:bodyPr>
          <a:lstStyle/>
          <a:p>
            <a:r>
              <a:rPr lang="ru-RU" sz="1600" dirty="0" smtClean="0">
                <a:solidFill>
                  <a:schemeClr val="tx1"/>
                </a:solidFill>
                <a:latin typeface="Times New Roman" pitchFamily="18" charset="0"/>
                <a:cs typeface="Times New Roman" pitchFamily="18" charset="0"/>
              </a:rPr>
              <a:t>ИВ-021 </a:t>
            </a:r>
            <a:r>
              <a:rPr lang="ru-RU" sz="1600" dirty="0" err="1" smtClean="0">
                <a:solidFill>
                  <a:schemeClr val="tx1"/>
                </a:solidFill>
                <a:latin typeface="Times New Roman" pitchFamily="18" charset="0"/>
                <a:cs typeface="Times New Roman" pitchFamily="18" charset="0"/>
              </a:rPr>
              <a:t>Ниевин</a:t>
            </a:r>
            <a:r>
              <a:rPr lang="ru-RU" sz="1600" dirty="0" smtClean="0">
                <a:solidFill>
                  <a:schemeClr val="tx1"/>
                </a:solidFill>
                <a:latin typeface="Times New Roman" pitchFamily="18" charset="0"/>
                <a:cs typeface="Times New Roman" pitchFamily="18" charset="0"/>
              </a:rPr>
              <a:t> Е.В.</a:t>
            </a:r>
            <a:endParaRPr lang="ru-RU" sz="1600" dirty="0">
              <a:solidFill>
                <a:schemeClr val="tx1"/>
              </a:solidFill>
              <a:latin typeface="Times New Roman" pitchFamily="18" charset="0"/>
              <a:cs typeface="Times New Roman" pitchFamily="18" charset="0"/>
            </a:endParaRPr>
          </a:p>
        </p:txBody>
      </p:sp>
      <p:sp>
        <p:nvSpPr>
          <p:cNvPr id="4" name="TextBox 3"/>
          <p:cNvSpPr txBox="1"/>
          <p:nvPr/>
        </p:nvSpPr>
        <p:spPr>
          <a:xfrm>
            <a:off x="3581400" y="6477000"/>
            <a:ext cx="2286000" cy="307777"/>
          </a:xfrm>
          <a:prstGeom prst="rect">
            <a:avLst/>
          </a:prstGeom>
          <a:noFill/>
        </p:spPr>
        <p:txBody>
          <a:bodyPr wrap="square" rtlCol="0">
            <a:spAutoFit/>
          </a:bodyPr>
          <a:lstStyle/>
          <a:p>
            <a:pPr algn="ctr"/>
            <a:r>
              <a:rPr lang="ru-RU" sz="1400" dirty="0" smtClean="0">
                <a:latin typeface="Times New Roman" pitchFamily="18" charset="0"/>
                <a:cs typeface="Times New Roman" pitchFamily="18" charset="0"/>
              </a:rPr>
              <a:t>Новосибирск, 2021</a:t>
            </a:r>
            <a:endParaRPr lang="ru-RU" sz="1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914400" y="1752600"/>
            <a:ext cx="7102475" cy="1846206"/>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cstate="print"/>
          <a:srcRect/>
          <a:stretch>
            <a:fillRect/>
          </a:stretch>
        </p:blipFill>
        <p:spPr bwMode="auto">
          <a:xfrm>
            <a:off x="1371600" y="3886200"/>
            <a:ext cx="6635750" cy="2331316"/>
          </a:xfrm>
          <a:prstGeom prst="rect">
            <a:avLst/>
          </a:prstGeom>
          <a:noFill/>
          <a:ln w="9525">
            <a:noFill/>
            <a:miter lim="800000"/>
            <a:headEnd/>
            <a:tailEnd/>
          </a:ln>
          <a:effectLst/>
        </p:spPr>
      </p:pic>
      <p:sp>
        <p:nvSpPr>
          <p:cNvPr id="2" name="Заголовок 1"/>
          <p:cNvSpPr>
            <a:spLocks noGrp="1"/>
          </p:cNvSpPr>
          <p:nvPr>
            <p:ph type="title"/>
          </p:nvPr>
        </p:nvSpPr>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4" name="TextBox 3"/>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sp>
        <p:nvSpPr>
          <p:cNvPr id="6" name="TextBox 5"/>
          <p:cNvSpPr txBox="1"/>
          <p:nvPr/>
        </p:nvSpPr>
        <p:spPr>
          <a:xfrm>
            <a:off x="381000" y="36576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1 - Вставим в данное дерево узел с ключом </a:t>
            </a:r>
            <a:r>
              <a:rPr lang="en-US" sz="1600" i="1" dirty="0" smtClean="0">
                <a:latin typeface="Times New Roman" pitchFamily="18" charset="0"/>
                <a:cs typeface="Times New Roman" pitchFamily="18" charset="0"/>
              </a:rPr>
              <a:t>“45”</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(как в </a:t>
            </a:r>
            <a:r>
              <a:rPr lang="en-US" sz="1600" dirty="0" smtClean="0">
                <a:latin typeface="Times New Roman" pitchFamily="18" charset="0"/>
                <a:cs typeface="Times New Roman" pitchFamily="18" charset="0"/>
              </a:rPr>
              <a:t>BS-tree)</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
        <p:nvSpPr>
          <p:cNvPr id="8" name="TextBox 7"/>
          <p:cNvSpPr txBox="1"/>
          <p:nvPr/>
        </p:nvSpPr>
        <p:spPr>
          <a:xfrm>
            <a:off x="381000" y="62484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2</a:t>
            </a:r>
            <a:r>
              <a:rPr lang="ru-RU" sz="1600" dirty="0" smtClean="0">
                <a:latin typeface="Times New Roman" pitchFamily="18" charset="0"/>
                <a:cs typeface="Times New Roman" pitchFamily="18" charset="0"/>
              </a:rPr>
              <a:t> – Нарушено 4-ое свойство </a:t>
            </a:r>
            <a:r>
              <a:rPr lang="en-US" sz="1600" dirty="0" smtClean="0">
                <a:latin typeface="Times New Roman" pitchFamily="18" charset="0"/>
                <a:cs typeface="Times New Roman" pitchFamily="18" charset="0"/>
              </a:rPr>
              <a:t>AA-tree</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(2 красных узла справа), делаем </a:t>
            </a:r>
            <a:r>
              <a:rPr lang="en-US" sz="1600" b="1" i="1" dirty="0" smtClean="0">
                <a:latin typeface="Times New Roman" pitchFamily="18" charset="0"/>
                <a:cs typeface="Times New Roman" pitchFamily="18" charset="0"/>
              </a:rPr>
              <a:t>“split”</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5" name="TextBox 4"/>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pic>
        <p:nvPicPr>
          <p:cNvPr id="23554" name="Picture 2"/>
          <p:cNvPicPr>
            <a:picLocks noChangeAspect="1" noChangeArrowheads="1"/>
          </p:cNvPicPr>
          <p:nvPr/>
        </p:nvPicPr>
        <p:blipFill>
          <a:blip r:embed="rId2" cstate="print"/>
          <a:srcRect/>
          <a:stretch>
            <a:fillRect/>
          </a:stretch>
        </p:blipFill>
        <p:spPr bwMode="auto">
          <a:xfrm>
            <a:off x="609600" y="1828800"/>
            <a:ext cx="7650163" cy="2667146"/>
          </a:xfrm>
          <a:prstGeom prst="rect">
            <a:avLst/>
          </a:prstGeom>
          <a:noFill/>
          <a:ln w="9525">
            <a:noFill/>
            <a:miter lim="800000"/>
            <a:headEnd/>
            <a:tailEnd/>
          </a:ln>
          <a:effectLst/>
        </p:spPr>
      </p:pic>
      <p:sp>
        <p:nvSpPr>
          <p:cNvPr id="9" name="TextBox 8"/>
          <p:cNvSpPr txBox="1"/>
          <p:nvPr/>
        </p:nvSpPr>
        <p:spPr>
          <a:xfrm>
            <a:off x="609600" y="47244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3 – Нарушено 2-ое свойство </a:t>
            </a:r>
            <a:r>
              <a:rPr lang="en-US" sz="1600" dirty="0" smtClean="0">
                <a:latin typeface="Times New Roman" pitchFamily="18" charset="0"/>
                <a:cs typeface="Times New Roman" pitchFamily="18" charset="0"/>
              </a:rPr>
              <a:t>AA-tree</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(красный узел слева), делаем </a:t>
            </a:r>
            <a:r>
              <a:rPr lang="en-US" sz="1600" b="1" i="1" dirty="0" smtClean="0">
                <a:latin typeface="Times New Roman" pitchFamily="18" charset="0"/>
                <a:cs typeface="Times New Roman" pitchFamily="18" charset="0"/>
              </a:rPr>
              <a:t>“skew”</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914400" y="2133600"/>
            <a:ext cx="7078663" cy="2209799"/>
          </a:xfrm>
          <a:prstGeom prst="rect">
            <a:avLst/>
          </a:prstGeom>
          <a:noFill/>
          <a:ln w="9525">
            <a:noFill/>
            <a:miter lim="800000"/>
            <a:headEnd/>
            <a:tailEnd/>
          </a:ln>
          <a:effectLst/>
        </p:spPr>
      </p:pic>
      <p:sp>
        <p:nvSpPr>
          <p:cNvPr id="4" name="Заголовок 1"/>
          <p:cNvSpPr>
            <a:spLocks noGrp="1"/>
          </p:cNvSpPr>
          <p:nvPr>
            <p:ph type="title"/>
          </p:nvPr>
        </p:nvSpPr>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5" name="TextBox 4"/>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sp>
        <p:nvSpPr>
          <p:cNvPr id="10" name="TextBox 9"/>
          <p:cNvSpPr txBox="1"/>
          <p:nvPr/>
        </p:nvSpPr>
        <p:spPr>
          <a:xfrm>
            <a:off x="609600" y="46482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4 – Нарушено 4-ое свойство </a:t>
            </a:r>
            <a:r>
              <a:rPr lang="en-US" sz="1600" dirty="0" smtClean="0">
                <a:latin typeface="Times New Roman" pitchFamily="18" charset="0"/>
                <a:cs typeface="Times New Roman" pitchFamily="18" charset="0"/>
              </a:rPr>
              <a:t>AA-tree</a:t>
            </a:r>
            <a:r>
              <a:rPr lang="ru-RU" sz="1600" dirty="0" smtClean="0">
                <a:latin typeface="Times New Roman" pitchFamily="18" charset="0"/>
                <a:cs typeface="Times New Roman" pitchFamily="18" charset="0"/>
              </a:rPr>
              <a:t>, делаем </a:t>
            </a:r>
            <a:r>
              <a:rPr lang="en-US" sz="1600" b="1" i="1" dirty="0" smtClean="0">
                <a:latin typeface="Times New Roman" pitchFamily="18" charset="0"/>
                <a:cs typeface="Times New Roman" pitchFamily="18" charset="0"/>
              </a:rPr>
              <a:t>“split”</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7200" y="274638"/>
            <a:ext cx="8229600" cy="1143000"/>
          </a:xfrm>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5" name="TextBox 4"/>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pic>
        <p:nvPicPr>
          <p:cNvPr id="10" name="Picture 3"/>
          <p:cNvPicPr>
            <a:picLocks noChangeAspect="1" noChangeArrowheads="1"/>
          </p:cNvPicPr>
          <p:nvPr/>
        </p:nvPicPr>
        <p:blipFill>
          <a:blip r:embed="rId2" cstate="print"/>
          <a:srcRect/>
          <a:stretch>
            <a:fillRect/>
          </a:stretch>
        </p:blipFill>
        <p:spPr bwMode="auto">
          <a:xfrm>
            <a:off x="1143000" y="2057400"/>
            <a:ext cx="7153481" cy="2448670"/>
          </a:xfrm>
          <a:prstGeom prst="rect">
            <a:avLst/>
          </a:prstGeom>
          <a:noFill/>
          <a:ln w="9525">
            <a:noFill/>
            <a:miter lim="800000"/>
            <a:headEnd/>
            <a:tailEnd/>
          </a:ln>
          <a:effectLst/>
        </p:spPr>
      </p:pic>
      <p:sp>
        <p:nvSpPr>
          <p:cNvPr id="11" name="TextBox 10"/>
          <p:cNvSpPr txBox="1"/>
          <p:nvPr/>
        </p:nvSpPr>
        <p:spPr>
          <a:xfrm>
            <a:off x="609600" y="48768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5</a:t>
            </a:r>
            <a:r>
              <a:rPr lang="ru-RU" sz="1600" dirty="0" smtClean="0">
                <a:latin typeface="Times New Roman" pitchFamily="18" charset="0"/>
                <a:cs typeface="Times New Roman" pitchFamily="18" charset="0"/>
              </a:rPr>
              <a:t> – Нарушено 2-ое свойство </a:t>
            </a:r>
            <a:r>
              <a:rPr lang="en-US" sz="1600" dirty="0" smtClean="0">
                <a:latin typeface="Times New Roman" pitchFamily="18" charset="0"/>
                <a:cs typeface="Times New Roman" pitchFamily="18" charset="0"/>
              </a:rPr>
              <a:t>AA-tree</a:t>
            </a:r>
            <a:r>
              <a:rPr lang="ru-RU" sz="1600" dirty="0" smtClean="0">
                <a:latin typeface="Times New Roman" pitchFamily="18" charset="0"/>
                <a:cs typeface="Times New Roman" pitchFamily="18" charset="0"/>
              </a:rPr>
              <a:t>, делаем </a:t>
            </a:r>
            <a:r>
              <a:rPr lang="en-US" sz="1600" b="1" i="1" dirty="0" smtClean="0">
                <a:latin typeface="Times New Roman" pitchFamily="18" charset="0"/>
                <a:cs typeface="Times New Roman" pitchFamily="18" charset="0"/>
              </a:rPr>
              <a:t>“skew”</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838200" y="2057400"/>
            <a:ext cx="7391400" cy="2490170"/>
          </a:xfrm>
          <a:prstGeom prst="rect">
            <a:avLst/>
          </a:prstGeom>
          <a:noFill/>
          <a:ln w="9525">
            <a:noFill/>
            <a:miter lim="800000"/>
            <a:headEnd/>
            <a:tailEnd/>
          </a:ln>
          <a:effectLst/>
        </p:spPr>
      </p:pic>
      <p:sp>
        <p:nvSpPr>
          <p:cNvPr id="8" name="Заголовок 1"/>
          <p:cNvSpPr>
            <a:spLocks noGrp="1"/>
          </p:cNvSpPr>
          <p:nvPr>
            <p:ph type="title"/>
          </p:nvPr>
        </p:nvSpPr>
        <p:spPr>
          <a:xfrm>
            <a:off x="457200" y="274638"/>
            <a:ext cx="8229600" cy="1143000"/>
          </a:xfrm>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9" name="TextBox 8"/>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sp>
        <p:nvSpPr>
          <p:cNvPr id="10" name="TextBox 9"/>
          <p:cNvSpPr txBox="1"/>
          <p:nvPr/>
        </p:nvSpPr>
        <p:spPr>
          <a:xfrm>
            <a:off x="685800" y="5029200"/>
            <a:ext cx="7848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a:t>
            </a:r>
            <a:r>
              <a:rPr lang="ru-RU" sz="1600" dirty="0" smtClean="0">
                <a:latin typeface="Times New Roman" pitchFamily="18" charset="0"/>
                <a:cs typeface="Times New Roman" pitchFamily="18" charset="0"/>
              </a:rPr>
              <a:t> – Нарушено 4-ое свойство </a:t>
            </a:r>
            <a:r>
              <a:rPr lang="en-US" sz="1600" dirty="0" smtClean="0">
                <a:latin typeface="Times New Roman" pitchFamily="18" charset="0"/>
                <a:cs typeface="Times New Roman" pitchFamily="18" charset="0"/>
              </a:rPr>
              <a:t>AA-tree</a:t>
            </a:r>
            <a:r>
              <a:rPr lang="ru-RU" sz="1600" dirty="0" smtClean="0">
                <a:latin typeface="Times New Roman" pitchFamily="18" charset="0"/>
                <a:cs typeface="Times New Roman" pitchFamily="18" charset="0"/>
              </a:rPr>
              <a:t>, делаем </a:t>
            </a:r>
            <a:r>
              <a:rPr lang="en-US" sz="1600" b="1" i="1" dirty="0" smtClean="0">
                <a:latin typeface="Times New Roman" pitchFamily="18" charset="0"/>
                <a:cs typeface="Times New Roman" pitchFamily="18" charset="0"/>
              </a:rPr>
              <a:t>“split”</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066800" y="1981200"/>
            <a:ext cx="7112000" cy="3038320"/>
          </a:xfrm>
          <a:prstGeom prst="rect">
            <a:avLst/>
          </a:prstGeom>
          <a:noFill/>
          <a:ln w="9525">
            <a:noFill/>
            <a:miter lim="800000"/>
            <a:headEnd/>
            <a:tailEnd/>
          </a:ln>
          <a:effectLst/>
        </p:spPr>
      </p:pic>
      <p:sp>
        <p:nvSpPr>
          <p:cNvPr id="6" name="Заголовок 1"/>
          <p:cNvSpPr>
            <a:spLocks noGrp="1"/>
          </p:cNvSpPr>
          <p:nvPr>
            <p:ph type="title"/>
          </p:nvPr>
        </p:nvSpPr>
        <p:spPr>
          <a:xfrm>
            <a:off x="457200" y="274638"/>
            <a:ext cx="8229600" cy="1143000"/>
          </a:xfrm>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7" name="TextBox 6"/>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“Insert”</a:t>
            </a:r>
            <a:endParaRPr lang="ru-RU" sz="2400" dirty="0">
              <a:latin typeface="Times New Roman" pitchFamily="18" charset="0"/>
              <a:cs typeface="Times New Roman" pitchFamily="18" charset="0"/>
            </a:endParaRPr>
          </a:p>
        </p:txBody>
      </p:sp>
      <p:sp>
        <p:nvSpPr>
          <p:cNvPr id="8" name="TextBox 7"/>
          <p:cNvSpPr txBox="1"/>
          <p:nvPr/>
        </p:nvSpPr>
        <p:spPr>
          <a:xfrm>
            <a:off x="381000" y="5257800"/>
            <a:ext cx="8382000" cy="584775"/>
          </a:xfrm>
          <a:prstGeom prst="rect">
            <a:avLst/>
          </a:prstGeom>
          <a:noFill/>
        </p:spPr>
        <p:txBody>
          <a:bodyPr wrap="square" rtlCol="0">
            <a:spAutoFit/>
          </a:bodyPr>
          <a:lstStyle/>
          <a:p>
            <a:r>
              <a:rPr lang="ru-RU" sz="1600" dirty="0" smtClean="0">
                <a:latin typeface="Times New Roman" pitchFamily="18" charset="0"/>
                <a:cs typeface="Times New Roman" pitchFamily="18" charset="0"/>
              </a:rPr>
              <a:t>Алгоритм: спускаемся рекурсивно до места вставки, выполняем</a:t>
            </a:r>
            <a:r>
              <a:rPr lang="en-US" sz="16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“skew” </a:t>
            </a:r>
            <a:r>
              <a:rPr lang="ru-RU" sz="1600" dirty="0" smtClean="0">
                <a:latin typeface="Times New Roman" pitchFamily="18" charset="0"/>
                <a:cs typeface="Times New Roman" pitchFamily="18" charset="0"/>
              </a:rPr>
              <a:t>и</a:t>
            </a:r>
            <a:r>
              <a:rPr lang="en-US" sz="16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“split”</a:t>
            </a:r>
            <a:r>
              <a:rPr lang="ru-RU" sz="1600" b="1"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для каждого узла, по которому прошли.</a:t>
            </a:r>
            <a:r>
              <a:rPr lang="ru-RU" sz="1600" b="1" i="1" dirty="0" smtClean="0">
                <a:latin typeface="Times New Roman" pitchFamily="18" charset="0"/>
                <a:cs typeface="Times New Roman" pitchFamily="18" charset="0"/>
              </a:rPr>
              <a:t> </a:t>
            </a:r>
            <a:endParaRPr lang="ru-RU" sz="1600" b="1" i="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cstate="print"/>
          <a:srcRect/>
          <a:stretch>
            <a:fillRect/>
          </a:stretch>
        </p:blipFill>
        <p:spPr bwMode="auto">
          <a:xfrm>
            <a:off x="990600" y="1676400"/>
            <a:ext cx="7073900" cy="1991559"/>
          </a:xfrm>
          <a:prstGeom prst="rect">
            <a:avLst/>
          </a:prstGeom>
          <a:noFill/>
          <a:ln w="9525">
            <a:noFill/>
            <a:miter lim="800000"/>
            <a:headEnd/>
            <a:tailEnd/>
          </a:ln>
          <a:effectLst/>
        </p:spPr>
      </p:pic>
      <p:sp>
        <p:nvSpPr>
          <p:cNvPr id="4"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sp>
        <p:nvSpPr>
          <p:cNvPr id="10" name="TextBox 9"/>
          <p:cNvSpPr txBox="1"/>
          <p:nvPr/>
        </p:nvSpPr>
        <p:spPr>
          <a:xfrm>
            <a:off x="381000" y="38100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1 – удалим из дерева узел с ключом </a:t>
            </a:r>
            <a:r>
              <a:rPr lang="en-US" sz="1600" i="1" dirty="0" smtClean="0">
                <a:latin typeface="Times New Roman" pitchFamily="18" charset="0"/>
                <a:cs typeface="Times New Roman" pitchFamily="18" charset="0"/>
              </a:rPr>
              <a:t>“5”</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pic>
        <p:nvPicPr>
          <p:cNvPr id="27653" name="Picture 5"/>
          <p:cNvPicPr>
            <a:picLocks noChangeAspect="1" noChangeArrowheads="1"/>
          </p:cNvPicPr>
          <p:nvPr/>
        </p:nvPicPr>
        <p:blipFill>
          <a:blip r:embed="rId3" cstate="print"/>
          <a:srcRect/>
          <a:stretch>
            <a:fillRect/>
          </a:stretch>
        </p:blipFill>
        <p:spPr bwMode="auto">
          <a:xfrm>
            <a:off x="990600" y="4267200"/>
            <a:ext cx="6902450" cy="2209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609600" y="2743200"/>
            <a:ext cx="7650163" cy="2487757"/>
          </a:xfrm>
          <a:prstGeom prst="rect">
            <a:avLst/>
          </a:prstGeom>
          <a:noFill/>
          <a:ln w="9525">
            <a:noFill/>
            <a:miter lim="800000"/>
            <a:headEnd/>
            <a:tailEnd/>
          </a:ln>
          <a:effectLst/>
        </p:spPr>
      </p:pic>
      <p:sp>
        <p:nvSpPr>
          <p:cNvPr id="5"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sp>
        <p:nvSpPr>
          <p:cNvPr id="8" name="Прямоугольник 7"/>
          <p:cNvSpPr/>
          <p:nvPr/>
        </p:nvSpPr>
        <p:spPr>
          <a:xfrm>
            <a:off x="533400" y="2209800"/>
            <a:ext cx="4737259" cy="338554"/>
          </a:xfrm>
          <a:prstGeom prst="rect">
            <a:avLst/>
          </a:prstGeom>
        </p:spPr>
        <p:txBody>
          <a:bodyPr wrap="none">
            <a:spAutoFit/>
          </a:bodyPr>
          <a:lstStyle/>
          <a:p>
            <a:r>
              <a:rPr lang="en-US" sz="1600" dirty="0" smtClean="0">
                <a:latin typeface="Times New Roman" pitchFamily="18" charset="0"/>
                <a:cs typeface="Times New Roman" pitchFamily="18" charset="0"/>
              </a:rPr>
              <a:t>2</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уменьшим уровень вершины </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1</a:t>
            </a:r>
            <a:r>
              <a:rPr lang="en-US" sz="1600" i="1" dirty="0" smtClean="0">
                <a:latin typeface="Times New Roman" pitchFamily="18" charset="0"/>
                <a:cs typeface="Times New Roman" pitchFamily="18" charset="0"/>
              </a:rPr>
              <a:t>5”</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5):</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cstate="print"/>
          <a:srcRect/>
          <a:stretch>
            <a:fillRect/>
          </a:stretch>
        </p:blipFill>
        <p:spPr bwMode="auto">
          <a:xfrm>
            <a:off x="762000" y="2895600"/>
            <a:ext cx="7620000" cy="2448627"/>
          </a:xfrm>
          <a:prstGeom prst="rect">
            <a:avLst/>
          </a:prstGeom>
          <a:noFill/>
          <a:ln w="9525">
            <a:noFill/>
            <a:miter lim="800000"/>
            <a:headEnd/>
            <a:tailEnd/>
          </a:ln>
          <a:effectLst/>
        </p:spPr>
      </p:pic>
      <p:sp>
        <p:nvSpPr>
          <p:cNvPr id="8" name="TextBox 7"/>
          <p:cNvSpPr txBox="1"/>
          <p:nvPr/>
        </p:nvSpPr>
        <p:spPr>
          <a:xfrm>
            <a:off x="609600" y="22098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3 – </a:t>
            </a:r>
            <a:r>
              <a:rPr lang="ru-RU" sz="1600" dirty="0" smtClean="0">
                <a:latin typeface="Times New Roman" pitchFamily="18" charset="0"/>
                <a:cs typeface="Times New Roman" pitchFamily="18" charset="0"/>
              </a:rPr>
              <a:t>уменьшим уровень </a:t>
            </a:r>
            <a:r>
              <a:rPr lang="ru-RU" sz="1600" dirty="0" smtClean="0">
                <a:latin typeface="Times New Roman" pitchFamily="18" charset="0"/>
                <a:cs typeface="Times New Roman" pitchFamily="18" charset="0"/>
              </a:rPr>
              <a:t>вершин </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30</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 </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70</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2):</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2" cstate="print"/>
          <a:srcRect/>
          <a:stretch>
            <a:fillRect/>
          </a:stretch>
        </p:blipFill>
        <p:spPr bwMode="auto">
          <a:xfrm>
            <a:off x="652117" y="2895600"/>
            <a:ext cx="8174383" cy="2537828"/>
          </a:xfrm>
          <a:prstGeom prst="rect">
            <a:avLst/>
          </a:prstGeom>
          <a:noFill/>
          <a:ln w="9525">
            <a:noFill/>
            <a:miter lim="800000"/>
            <a:headEnd/>
            <a:tailEnd/>
          </a:ln>
          <a:effectLst/>
        </p:spPr>
      </p:pic>
      <p:sp>
        <p:nvSpPr>
          <p:cNvPr id="8" name="TextBox 7"/>
          <p:cNvSpPr txBox="1"/>
          <p:nvPr/>
        </p:nvSpPr>
        <p:spPr>
          <a:xfrm>
            <a:off x="609600" y="22098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4</a:t>
            </a:r>
            <a:r>
              <a:rPr lang="ru-RU" sz="1600" dirty="0" smtClean="0">
                <a:latin typeface="Times New Roman" pitchFamily="18" charset="0"/>
                <a:cs typeface="Times New Roman" pitchFamily="18" charset="0"/>
              </a:rPr>
              <a:t> – выполним операцию </a:t>
            </a:r>
            <a:r>
              <a:rPr lang="en-US" sz="1600" b="1" i="1" dirty="0" smtClean="0">
                <a:latin typeface="Times New Roman" pitchFamily="18" charset="0"/>
                <a:cs typeface="Times New Roman" pitchFamily="18" charset="0"/>
              </a:rPr>
              <a:t>“skew”</a:t>
            </a:r>
            <a:r>
              <a:rPr lang="ru-RU" sz="1600" b="1" i="1"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для узлов </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30</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 </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70</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2 и 4):</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latin typeface="Times New Roman" pitchFamily="18" charset="0"/>
                <a:cs typeface="Times New Roman" pitchFamily="18" charset="0"/>
              </a:rPr>
              <a:t>Введение</a:t>
            </a:r>
            <a:endParaRPr lang="ru-RU" sz="3600" dirty="0">
              <a:latin typeface="Times New Roman" pitchFamily="18" charset="0"/>
              <a:cs typeface="Times New Roman" pitchFamily="18" charset="0"/>
            </a:endParaRPr>
          </a:p>
        </p:txBody>
      </p:sp>
      <p:sp>
        <p:nvSpPr>
          <p:cNvPr id="4" name="TextBox 3"/>
          <p:cNvSpPr txBox="1"/>
          <p:nvPr/>
        </p:nvSpPr>
        <p:spPr>
          <a:xfrm>
            <a:off x="609600" y="1676400"/>
            <a:ext cx="7543800" cy="2800767"/>
          </a:xfrm>
          <a:prstGeom prst="rect">
            <a:avLst/>
          </a:prstGeom>
          <a:noFill/>
        </p:spPr>
        <p:txBody>
          <a:bodyPr wrap="square" rtlCol="0">
            <a:spAutoFit/>
          </a:bodyPr>
          <a:lstStyle/>
          <a:p>
            <a:pPr indent="360000"/>
            <a:r>
              <a:rPr lang="en-US" sz="1600" b="1" dirty="0" smtClean="0">
                <a:latin typeface="Times New Roman" pitchFamily="18" charset="0"/>
                <a:cs typeface="Times New Roman" pitchFamily="18" charset="0"/>
              </a:rPr>
              <a:t>AA</a:t>
            </a:r>
            <a:r>
              <a:rPr lang="ru-RU" sz="1600" b="1"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tree </a:t>
            </a:r>
            <a:r>
              <a:rPr lang="ru-RU" sz="1600" dirty="0" smtClean="0">
                <a:latin typeface="Times New Roman" pitchFamily="18" charset="0"/>
                <a:cs typeface="Times New Roman" pitchFamily="18" charset="0"/>
              </a:rPr>
              <a:t>является формой сбалансированного </a:t>
            </a:r>
            <a:r>
              <a:rPr lang="en-US" sz="1600" dirty="0" smtClean="0">
                <a:latin typeface="Times New Roman" pitchFamily="18" charset="0"/>
                <a:cs typeface="Times New Roman" pitchFamily="18" charset="0"/>
              </a:rPr>
              <a:t>BS</a:t>
            </a:r>
            <a:r>
              <a:rPr lang="ru-RU"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tree </a:t>
            </a:r>
            <a:r>
              <a:rPr lang="ru-RU" sz="1600" dirty="0" smtClean="0">
                <a:latin typeface="Times New Roman" pitchFamily="18" charset="0"/>
                <a:cs typeface="Times New Roman" pitchFamily="18" charset="0"/>
              </a:rPr>
              <a:t>и названо по первым буквам имени и фамилии изобретателя, </a:t>
            </a:r>
            <a:r>
              <a:rPr lang="ru-RU" sz="1600" dirty="0" err="1" smtClean="0">
                <a:latin typeface="Times New Roman" pitchFamily="18" charset="0"/>
                <a:cs typeface="Times New Roman" pitchFamily="18" charset="0"/>
              </a:rPr>
              <a:t>Арне</a:t>
            </a:r>
            <a:r>
              <a:rPr lang="ru-RU" sz="1600" dirty="0" smtClean="0">
                <a:latin typeface="Times New Roman" pitchFamily="18" charset="0"/>
                <a:cs typeface="Times New Roman" pitchFamily="18" charset="0"/>
              </a:rPr>
              <a:t> </a:t>
            </a:r>
            <a:r>
              <a:rPr lang="ru-RU" sz="1600" dirty="0" err="1" smtClean="0">
                <a:latin typeface="Times New Roman" pitchFamily="18" charset="0"/>
                <a:cs typeface="Times New Roman" pitchFamily="18" charset="0"/>
              </a:rPr>
              <a:t>Андерсона</a:t>
            </a:r>
            <a:r>
              <a:rPr lang="ru-RU" sz="1600" dirty="0" smtClean="0">
                <a:latin typeface="Times New Roman" pitchFamily="18" charset="0"/>
                <a:cs typeface="Times New Roman" pitchFamily="18" charset="0"/>
              </a:rPr>
              <a:t>, который впервые предложил данную модификацию </a:t>
            </a:r>
            <a:r>
              <a:rPr lang="en-US" sz="1600" dirty="0" smtClean="0">
                <a:latin typeface="Times New Roman" pitchFamily="18" charset="0"/>
                <a:cs typeface="Times New Roman" pitchFamily="18" charset="0"/>
              </a:rPr>
              <a:t>RB-tree</a:t>
            </a:r>
            <a:r>
              <a:rPr lang="ru-RU" sz="1600" dirty="0" smtClean="0">
                <a:latin typeface="Times New Roman" pitchFamily="18" charset="0"/>
                <a:cs typeface="Times New Roman" pitchFamily="18" charset="0"/>
              </a:rPr>
              <a:t> в 1993 году. В своей работе </a:t>
            </a:r>
            <a:r>
              <a:rPr lang="ru-RU" sz="1600" dirty="0" err="1" smtClean="0">
                <a:latin typeface="Times New Roman" pitchFamily="18" charset="0"/>
                <a:cs typeface="Times New Roman" pitchFamily="18" charset="0"/>
              </a:rPr>
              <a:t>Андер</a:t>
            </a:r>
            <a:r>
              <a:rPr lang="en-US" sz="1600" dirty="0" smtClean="0">
                <a:latin typeface="Times New Roman" pitchFamily="18" charset="0"/>
                <a:cs typeface="Times New Roman" pitchFamily="18" charset="0"/>
              </a:rPr>
              <a:t>c</a:t>
            </a:r>
            <a:r>
              <a:rPr lang="ru-RU" sz="1600" dirty="0" smtClean="0">
                <a:latin typeface="Times New Roman" pitchFamily="18" charset="0"/>
                <a:cs typeface="Times New Roman" pitchFamily="18" charset="0"/>
              </a:rPr>
              <a:t>он приводит простое правило: </a:t>
            </a:r>
            <a:r>
              <a:rPr lang="ru-RU" sz="1600" b="1" dirty="0" smtClean="0">
                <a:latin typeface="Times New Roman" pitchFamily="18" charset="0"/>
                <a:cs typeface="Times New Roman" pitchFamily="18" charset="0"/>
              </a:rPr>
              <a:t>“К одной вершине можно присоединить другую вершину того же уровня, но только одну и только справа”</a:t>
            </a:r>
            <a:r>
              <a:rPr lang="ru-RU" sz="1600" dirty="0" smtClean="0">
                <a:latin typeface="Times New Roman" pitchFamily="18" charset="0"/>
                <a:cs typeface="Times New Roman" pitchFamily="18" charset="0"/>
              </a:rPr>
              <a:t>.</a:t>
            </a:r>
          </a:p>
          <a:p>
            <a:pPr indent="360000"/>
            <a:r>
              <a:rPr lang="ru-RU" sz="1600" dirty="0" smtClean="0">
                <a:latin typeface="Times New Roman" pitchFamily="18" charset="0"/>
                <a:cs typeface="Times New Roman" pitchFamily="18" charset="0"/>
              </a:rPr>
              <a:t> </a:t>
            </a:r>
          </a:p>
          <a:p>
            <a:pPr indent="360000"/>
            <a:r>
              <a:rPr lang="ru-RU" sz="1600" dirty="0" smtClean="0">
                <a:latin typeface="Times New Roman" pitchFamily="18" charset="0"/>
                <a:cs typeface="Times New Roman" pitchFamily="18" charset="0"/>
              </a:rPr>
              <a:t>AA-</a:t>
            </a:r>
            <a:r>
              <a:rPr lang="en-US" sz="1600" dirty="0" smtClean="0">
                <a:latin typeface="Times New Roman" pitchFamily="18" charset="0"/>
                <a:cs typeface="Times New Roman" pitchFamily="18" charset="0"/>
              </a:rPr>
              <a:t>tree</a:t>
            </a:r>
            <a:r>
              <a:rPr lang="ru-RU" sz="1600" dirty="0" smtClean="0">
                <a:latin typeface="Times New Roman" pitchFamily="18" charset="0"/>
                <a:cs typeface="Times New Roman" pitchFamily="18" charset="0"/>
              </a:rPr>
              <a:t> можно рассматривать как RB-</a:t>
            </a:r>
            <a:r>
              <a:rPr lang="en-US" sz="1600" dirty="0" smtClean="0">
                <a:latin typeface="Times New Roman" pitchFamily="18" charset="0"/>
                <a:cs typeface="Times New Roman" pitchFamily="18" charset="0"/>
              </a:rPr>
              <a:t>tree</a:t>
            </a:r>
            <a:r>
              <a:rPr lang="ru-RU" sz="1600" dirty="0" smtClean="0">
                <a:latin typeface="Times New Roman" pitchFamily="18" charset="0"/>
                <a:cs typeface="Times New Roman" pitchFamily="18" charset="0"/>
              </a:rPr>
              <a:t> с двумя модификациями: только правый дочерний элемент может быть красным; и вместо использования красного/черного цветов каждый узел хранит целое число, обозначающее его уровень, и правый дочерний элемент концептуально считается красным, если он находится на том же уровне.</a:t>
            </a:r>
            <a:endParaRPr lang="ru-RU"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sp>
        <p:nvSpPr>
          <p:cNvPr id="5"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609600" y="22098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5 – выполним операцию </a:t>
            </a:r>
            <a:r>
              <a:rPr lang="en-US" sz="1600" b="1" i="1" dirty="0" smtClean="0">
                <a:latin typeface="Times New Roman" pitchFamily="18" charset="0"/>
                <a:cs typeface="Times New Roman" pitchFamily="18" charset="0"/>
              </a:rPr>
              <a:t>“skew”</a:t>
            </a:r>
            <a:r>
              <a:rPr lang="ru-RU" sz="1600" b="1" i="1"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для узла </a:t>
            </a:r>
            <a:r>
              <a:rPr lang="en-US" sz="1600"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70</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2):</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pic>
        <p:nvPicPr>
          <p:cNvPr id="31746" name="Picture 2"/>
          <p:cNvPicPr>
            <a:picLocks noChangeAspect="1" noChangeArrowheads="1"/>
          </p:cNvPicPr>
          <p:nvPr/>
        </p:nvPicPr>
        <p:blipFill>
          <a:blip r:embed="rId2" cstate="print"/>
          <a:srcRect/>
          <a:stretch>
            <a:fillRect/>
          </a:stretch>
        </p:blipFill>
        <p:spPr bwMode="auto">
          <a:xfrm>
            <a:off x="457200" y="2895600"/>
            <a:ext cx="8355013" cy="248832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sp>
        <p:nvSpPr>
          <p:cNvPr id="6" name="TextBox 5"/>
          <p:cNvSpPr txBox="1"/>
          <p:nvPr/>
        </p:nvSpPr>
        <p:spPr>
          <a:xfrm>
            <a:off x="609600" y="2209800"/>
            <a:ext cx="78486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6</a:t>
            </a:r>
            <a:r>
              <a:rPr lang="ru-RU" sz="1600" dirty="0" smtClean="0">
                <a:latin typeface="Times New Roman" pitchFamily="18" charset="0"/>
                <a:cs typeface="Times New Roman" pitchFamily="18" charset="0"/>
              </a:rPr>
              <a:t> – выполним операцию </a:t>
            </a:r>
            <a:r>
              <a:rPr lang="en-US" sz="1600" b="1" i="1" dirty="0" smtClean="0">
                <a:latin typeface="Times New Roman" pitchFamily="18" charset="0"/>
                <a:cs typeface="Times New Roman" pitchFamily="18" charset="0"/>
              </a:rPr>
              <a:t>“split”</a:t>
            </a:r>
            <a:r>
              <a:rPr lang="ru-RU" sz="1600" b="1" i="1"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для узла </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30”</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a:t>
            </a:r>
            <a:r>
              <a:rPr lang="en-US" sz="1600" dirty="0" smtClean="0">
                <a:latin typeface="Times New Roman" pitchFamily="18" charset="0"/>
                <a:cs typeface="Times New Roman" pitchFamily="18" charset="0"/>
              </a:rPr>
              <a:t>4</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pic>
        <p:nvPicPr>
          <p:cNvPr id="32770" name="Picture 2"/>
          <p:cNvPicPr>
            <a:picLocks noChangeAspect="1" noChangeArrowheads="1"/>
          </p:cNvPicPr>
          <p:nvPr/>
        </p:nvPicPr>
        <p:blipFill>
          <a:blip r:embed="rId2" cstate="print"/>
          <a:srcRect/>
          <a:stretch>
            <a:fillRect/>
          </a:stretch>
        </p:blipFill>
        <p:spPr bwMode="auto">
          <a:xfrm>
            <a:off x="381000" y="2819400"/>
            <a:ext cx="8445500" cy="243471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09800"/>
            <a:ext cx="7848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7</a:t>
            </a:r>
            <a:r>
              <a:rPr lang="ru-RU" sz="1600" dirty="0" smtClean="0">
                <a:latin typeface="Times New Roman" pitchFamily="18" charset="0"/>
                <a:cs typeface="Times New Roman" pitchFamily="18" charset="0"/>
              </a:rPr>
              <a:t> – выполним операцию </a:t>
            </a:r>
            <a:r>
              <a:rPr lang="en-US" sz="1600" b="1" i="1" dirty="0" smtClean="0">
                <a:latin typeface="Times New Roman" pitchFamily="18" charset="0"/>
                <a:cs typeface="Times New Roman" pitchFamily="18" charset="0"/>
              </a:rPr>
              <a:t>“split”</a:t>
            </a:r>
            <a:r>
              <a:rPr lang="ru-RU" sz="1600" b="1" i="1"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для узла </a:t>
            </a:r>
            <a:r>
              <a:rPr lang="en-US" sz="1600" dirty="0" smtClean="0">
                <a:latin typeface="Times New Roman" pitchFamily="18" charset="0"/>
                <a:cs typeface="Times New Roman" pitchFamily="18" charset="0"/>
              </a:rPr>
              <a:t>“6</a:t>
            </a:r>
            <a:r>
              <a:rPr lang="en-US" sz="1600" i="1" dirty="0" smtClean="0">
                <a:latin typeface="Times New Roman" pitchFamily="18" charset="0"/>
                <a:cs typeface="Times New Roman" pitchFamily="18" charset="0"/>
              </a:rPr>
              <a:t>0”</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(свойство </a:t>
            </a:r>
            <a:r>
              <a:rPr lang="en-US" sz="1600" dirty="0" smtClean="0">
                <a:latin typeface="Times New Roman" pitchFamily="18" charset="0"/>
                <a:cs typeface="Times New Roman" pitchFamily="18" charset="0"/>
              </a:rPr>
              <a:t>4</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 </a:t>
            </a:r>
            <a:endParaRPr lang="ru-RU" sz="1600" i="1" dirty="0">
              <a:latin typeface="Times New Roman" pitchFamily="18" charset="0"/>
              <a:cs typeface="Times New Roman" pitchFamily="18" charset="0"/>
            </a:endParaRPr>
          </a:p>
        </p:txBody>
      </p:sp>
      <p:sp>
        <p:nvSpPr>
          <p:cNvPr id="5"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Операции над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AA-tree</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2971800" y="13716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“Delete”</a:t>
            </a:r>
            <a:endParaRPr lang="ru-RU" sz="2400" dirty="0">
              <a:latin typeface="Times New Roman" pitchFamily="18" charset="0"/>
              <a:cs typeface="Times New Roman" pitchFamily="18" charset="0"/>
            </a:endParaRPr>
          </a:p>
        </p:txBody>
      </p:sp>
      <p:pic>
        <p:nvPicPr>
          <p:cNvPr id="33794" name="Picture 2"/>
          <p:cNvPicPr>
            <a:picLocks noChangeAspect="1" noChangeArrowheads="1"/>
          </p:cNvPicPr>
          <p:nvPr/>
        </p:nvPicPr>
        <p:blipFill>
          <a:blip r:embed="rId2" cstate="print"/>
          <a:srcRect/>
          <a:stretch>
            <a:fillRect/>
          </a:stretch>
        </p:blipFill>
        <p:spPr bwMode="auto">
          <a:xfrm>
            <a:off x="381000" y="2819400"/>
            <a:ext cx="8507413" cy="2517262"/>
          </a:xfrm>
          <a:prstGeom prst="rect">
            <a:avLst/>
          </a:prstGeom>
          <a:noFill/>
          <a:ln w="9525">
            <a:noFill/>
            <a:miter lim="800000"/>
            <a:headEnd/>
            <a:tailEnd/>
          </a:ln>
          <a:effectLst/>
        </p:spPr>
      </p:pic>
      <p:sp>
        <p:nvSpPr>
          <p:cNvPr id="8" name="TextBox 7"/>
          <p:cNvSpPr txBox="1"/>
          <p:nvPr/>
        </p:nvSpPr>
        <p:spPr>
          <a:xfrm>
            <a:off x="533400" y="5638800"/>
            <a:ext cx="8001000" cy="584775"/>
          </a:xfrm>
          <a:prstGeom prst="rect">
            <a:avLst/>
          </a:prstGeom>
          <a:noFill/>
        </p:spPr>
        <p:txBody>
          <a:bodyPr wrap="square" rtlCol="0">
            <a:spAutoFit/>
          </a:bodyPr>
          <a:lstStyle/>
          <a:p>
            <a:r>
              <a:rPr lang="ru-RU" sz="1600" dirty="0" smtClean="0">
                <a:latin typeface="Times New Roman" pitchFamily="18" charset="0"/>
                <a:cs typeface="Times New Roman" pitchFamily="18" charset="0"/>
              </a:rPr>
              <a:t>В худшем случае (который был разобран) понадобится 3 операции </a:t>
            </a:r>
            <a:r>
              <a:rPr lang="en-US" sz="1600" b="1" i="1" dirty="0" smtClean="0">
                <a:latin typeface="Times New Roman" pitchFamily="18" charset="0"/>
                <a:cs typeface="Times New Roman" pitchFamily="18" charset="0"/>
              </a:rPr>
              <a:t>“skew” </a:t>
            </a:r>
            <a:r>
              <a:rPr lang="ru-RU" sz="1600" dirty="0" smtClean="0">
                <a:latin typeface="Times New Roman" pitchFamily="18" charset="0"/>
                <a:cs typeface="Times New Roman" pitchFamily="18" charset="0"/>
              </a:rPr>
              <a:t>и 2 операции</a:t>
            </a:r>
            <a:r>
              <a:rPr lang="en-US" sz="16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“split” </a:t>
            </a:r>
            <a:r>
              <a:rPr lang="ru-RU" sz="1600" dirty="0" smtClean="0">
                <a:latin typeface="Times New Roman" pitchFamily="18" charset="0"/>
                <a:cs typeface="Times New Roman" pitchFamily="18" charset="0"/>
              </a:rPr>
              <a:t>для балансировки дерева. </a:t>
            </a:r>
            <a:endParaRPr lang="ru-RU"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71600" y="3505200"/>
            <a:ext cx="6260674" cy="3165277"/>
          </a:xfrm>
          <a:prstGeom prst="rect">
            <a:avLst/>
          </a:prstGeom>
          <a:noFill/>
          <a:ln w="9525">
            <a:noFill/>
            <a:miter lim="800000"/>
            <a:headEnd/>
            <a:tailEnd/>
          </a:ln>
          <a:effectLst/>
        </p:spPr>
      </p:pic>
      <p:sp>
        <p:nvSpPr>
          <p:cNvPr id="6" name="TextBox 5"/>
          <p:cNvSpPr txBox="1"/>
          <p:nvPr/>
        </p:nvSpPr>
        <p:spPr>
          <a:xfrm>
            <a:off x="2133600" y="304800"/>
            <a:ext cx="4572000" cy="646331"/>
          </a:xfrm>
          <a:prstGeom prst="rect">
            <a:avLst/>
          </a:prstGeom>
          <a:noFill/>
        </p:spPr>
        <p:txBody>
          <a:bodyPr wrap="square" rtlCol="0">
            <a:spAutoFit/>
          </a:bodyPr>
          <a:lstStyle/>
          <a:p>
            <a:pPr algn="ctr"/>
            <a:r>
              <a:rPr lang="ru-RU" sz="3600" dirty="0" smtClean="0">
                <a:latin typeface="Times New Roman" pitchFamily="18" charset="0"/>
                <a:cs typeface="Times New Roman" pitchFamily="18" charset="0"/>
              </a:rPr>
              <a:t>Свойства </a:t>
            </a:r>
            <a:r>
              <a:rPr lang="en-US" sz="3600" dirty="0" smtClean="0">
                <a:latin typeface="Times New Roman" pitchFamily="18" charset="0"/>
                <a:cs typeface="Times New Roman" pitchFamily="18" charset="0"/>
              </a:rPr>
              <a:t>RB-tree</a:t>
            </a:r>
            <a:endParaRPr lang="ru-RU" sz="3600" dirty="0">
              <a:latin typeface="Times New Roman" pitchFamily="18" charset="0"/>
              <a:cs typeface="Times New Roman" pitchFamily="18" charset="0"/>
            </a:endParaRPr>
          </a:p>
        </p:txBody>
      </p:sp>
      <p:sp>
        <p:nvSpPr>
          <p:cNvPr id="7" name="TextBox 6"/>
          <p:cNvSpPr txBox="1"/>
          <p:nvPr/>
        </p:nvSpPr>
        <p:spPr>
          <a:xfrm>
            <a:off x="533400" y="1295400"/>
            <a:ext cx="5715000" cy="1815882"/>
          </a:xfrm>
          <a:prstGeom prst="rect">
            <a:avLst/>
          </a:prstGeom>
          <a:noFill/>
          <a:ln>
            <a:solidFill>
              <a:schemeClr val="tx1"/>
            </a:solidFill>
          </a:ln>
        </p:spPr>
        <p:txBody>
          <a:bodyPr wrap="square" rtlCol="0">
            <a:spAutoFit/>
          </a:bodyPr>
          <a:lstStyle/>
          <a:p>
            <a:r>
              <a:rPr lang="ru-RU" sz="1600" dirty="0" smtClean="0">
                <a:latin typeface="Times New Roman" pitchFamily="18" charset="0"/>
                <a:cs typeface="Times New Roman" pitchFamily="18" charset="0"/>
              </a:rPr>
              <a:t>1. Каждый узел дерева является </a:t>
            </a:r>
            <a:r>
              <a:rPr lang="ru-RU" sz="1600" dirty="0" smtClean="0">
                <a:latin typeface="Times New Roman" pitchFamily="18" charset="0"/>
                <a:cs typeface="Times New Roman" pitchFamily="18" charset="0"/>
              </a:rPr>
              <a:t>либо красным </a:t>
            </a:r>
            <a:r>
              <a:rPr lang="ru-RU" sz="1600" dirty="0" smtClean="0">
                <a:latin typeface="Times New Roman" pitchFamily="18" charset="0"/>
                <a:cs typeface="Times New Roman" pitchFamily="18" charset="0"/>
              </a:rPr>
              <a:t>(</a:t>
            </a:r>
            <a:r>
              <a:rPr lang="ru-RU" sz="1600" dirty="0" err="1" smtClean="0">
                <a:latin typeface="Times New Roman" pitchFamily="18" charset="0"/>
                <a:cs typeface="Times New Roman" pitchFamily="18" charset="0"/>
              </a:rPr>
              <a:t>red</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либо чёрным </a:t>
            </a:r>
            <a:r>
              <a:rPr lang="ru-RU" sz="1600" dirty="0" smtClean="0">
                <a:latin typeface="Times New Roman" pitchFamily="18" charset="0"/>
                <a:cs typeface="Times New Roman" pitchFamily="18" charset="0"/>
              </a:rPr>
              <a:t>(</a:t>
            </a:r>
            <a:r>
              <a:rPr lang="ru-RU" sz="1600" dirty="0" err="1" smtClean="0">
                <a:latin typeface="Times New Roman" pitchFamily="18" charset="0"/>
                <a:cs typeface="Times New Roman" pitchFamily="18" charset="0"/>
              </a:rPr>
              <a:t>black</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2. Корень дерева является чёрным узлом</a:t>
            </a:r>
          </a:p>
          <a:p>
            <a:r>
              <a:rPr lang="ru-RU" sz="1600" dirty="0" smtClean="0">
                <a:latin typeface="Times New Roman" pitchFamily="18" charset="0"/>
                <a:cs typeface="Times New Roman" pitchFamily="18" charset="0"/>
              </a:rPr>
              <a:t>3. Каждый лист дерева (NULL) </a:t>
            </a:r>
            <a:r>
              <a:rPr lang="ru-RU" sz="1600" dirty="0" smtClean="0">
                <a:latin typeface="Times New Roman" pitchFamily="18" charset="0"/>
                <a:cs typeface="Times New Roman" pitchFamily="18" charset="0"/>
              </a:rPr>
              <a:t>является чёрным </a:t>
            </a:r>
            <a:r>
              <a:rPr lang="ru-RU" sz="1600" dirty="0" smtClean="0">
                <a:latin typeface="Times New Roman" pitchFamily="18" charset="0"/>
                <a:cs typeface="Times New Roman" pitchFamily="18" charset="0"/>
              </a:rPr>
              <a:t>узлом</a:t>
            </a:r>
          </a:p>
          <a:p>
            <a:r>
              <a:rPr lang="ru-RU" sz="1600" dirty="0" smtClean="0">
                <a:latin typeface="Times New Roman" pitchFamily="18" charset="0"/>
                <a:cs typeface="Times New Roman" pitchFamily="18" charset="0"/>
              </a:rPr>
              <a:t>4. У красного узла оба дочерних узла </a:t>
            </a:r>
            <a:r>
              <a:rPr lang="ru-RU" sz="1600" dirty="0" smtClean="0">
                <a:latin typeface="Times New Roman" pitchFamily="18" charset="0"/>
                <a:cs typeface="Times New Roman" pitchFamily="18" charset="0"/>
              </a:rPr>
              <a:t>— чёрные</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5. У любого узла все пути от него </a:t>
            </a:r>
            <a:r>
              <a:rPr lang="ru-RU" sz="1600" dirty="0" smtClean="0">
                <a:latin typeface="Times New Roman" pitchFamily="18" charset="0"/>
                <a:cs typeface="Times New Roman" pitchFamily="18" charset="0"/>
              </a:rPr>
              <a:t>до листьев</a:t>
            </a:r>
            <a:r>
              <a:rPr lang="ru-RU" sz="1600" dirty="0" smtClean="0">
                <a:latin typeface="Times New Roman" pitchFamily="18" charset="0"/>
                <a:cs typeface="Times New Roman" pitchFamily="18" charset="0"/>
              </a:rPr>
              <a:t>, являющихся </a:t>
            </a:r>
            <a:r>
              <a:rPr lang="ru-RU" sz="1600" dirty="0" smtClean="0">
                <a:latin typeface="Times New Roman" pitchFamily="18" charset="0"/>
                <a:cs typeface="Times New Roman" pitchFamily="18" charset="0"/>
              </a:rPr>
              <a:t>его потомками, содержат </a:t>
            </a:r>
            <a:r>
              <a:rPr lang="ru-RU" sz="1600" dirty="0" smtClean="0">
                <a:latin typeface="Times New Roman" pitchFamily="18" charset="0"/>
                <a:cs typeface="Times New Roman" pitchFamily="18" charset="0"/>
              </a:rPr>
              <a:t>одинаковое </a:t>
            </a:r>
            <a:r>
              <a:rPr lang="ru-RU" sz="1600" dirty="0" smtClean="0">
                <a:latin typeface="Times New Roman" pitchFamily="18" charset="0"/>
                <a:cs typeface="Times New Roman" pitchFamily="18" charset="0"/>
              </a:rPr>
              <a:t>количество чёрных </a:t>
            </a:r>
            <a:r>
              <a:rPr lang="ru-RU" sz="1600" dirty="0" smtClean="0">
                <a:latin typeface="Times New Roman" pitchFamily="18" charset="0"/>
                <a:cs typeface="Times New Roman" pitchFamily="18" charset="0"/>
              </a:rPr>
              <a:t>узлов</a:t>
            </a:r>
            <a:endParaRPr lang="ru-RU" sz="1600" dirty="0">
              <a:latin typeface="Times New Roman" pitchFamily="18" charset="0"/>
              <a:cs typeface="Times New Roman" pitchFamily="18" charset="0"/>
            </a:endParaRPr>
          </a:p>
        </p:txBody>
      </p:sp>
      <p:sp>
        <p:nvSpPr>
          <p:cNvPr id="8" name="TextBox 7"/>
          <p:cNvSpPr txBox="1"/>
          <p:nvPr/>
        </p:nvSpPr>
        <p:spPr>
          <a:xfrm>
            <a:off x="838200" y="3657600"/>
            <a:ext cx="1905000" cy="369332"/>
          </a:xfrm>
          <a:prstGeom prst="rect">
            <a:avLst/>
          </a:prstGeom>
          <a:noFill/>
        </p:spPr>
        <p:txBody>
          <a:bodyPr wrap="square" rtlCol="0">
            <a:spAutoFit/>
          </a:bodyPr>
          <a:lstStyle/>
          <a:p>
            <a:r>
              <a:rPr lang="ru-RU" b="1" dirty="0" smtClean="0"/>
              <a:t>Пример </a:t>
            </a:r>
            <a:r>
              <a:rPr lang="en-US" b="1" dirty="0" smtClean="0"/>
              <a:t>RB-tree</a:t>
            </a:r>
            <a:r>
              <a:rPr lang="ru-RU" b="1" dirty="0" smtClean="0"/>
              <a:t>:</a:t>
            </a:r>
            <a:endParaRPr lang="ru-RU"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txBox="1">
            <a:spLocks noGrp="1"/>
          </p:cNvSpPr>
          <p:nvPr>
            <p:ph type="title"/>
          </p:nvPr>
        </p:nvSpPr>
        <p:spPr>
          <a:xfrm>
            <a:off x="457200" y="533400"/>
            <a:ext cx="8229600" cy="646331"/>
          </a:xfrm>
          <a:prstGeom prst="rect">
            <a:avLst/>
          </a:prstGeom>
          <a:noFill/>
        </p:spPr>
        <p:txBody>
          <a:bodyPr wrap="square" rtlCol="0">
            <a:spAutoFit/>
          </a:bodyPr>
          <a:lstStyle/>
          <a:p>
            <a:pPr algn="ctr"/>
            <a:r>
              <a:rPr lang="ru-RU" sz="3600" dirty="0" smtClean="0">
                <a:latin typeface="Times New Roman" pitchFamily="18" charset="0"/>
                <a:cs typeface="Times New Roman" pitchFamily="18" charset="0"/>
              </a:rPr>
              <a:t>Свойства </a:t>
            </a:r>
            <a:r>
              <a:rPr lang="en-US" sz="3600" dirty="0" smtClean="0">
                <a:latin typeface="Times New Roman" pitchFamily="18" charset="0"/>
                <a:cs typeface="Times New Roman" pitchFamily="18" charset="0"/>
              </a:rPr>
              <a:t>AA-tree</a:t>
            </a:r>
            <a:endParaRPr lang="ru-RU" sz="3600" dirty="0">
              <a:latin typeface="Times New Roman" pitchFamily="18" charset="0"/>
              <a:cs typeface="Times New Roman" pitchFamily="18" charset="0"/>
            </a:endParaRPr>
          </a:p>
        </p:txBody>
      </p:sp>
      <p:sp>
        <p:nvSpPr>
          <p:cNvPr id="5" name="TextBox 4"/>
          <p:cNvSpPr txBox="1"/>
          <p:nvPr/>
        </p:nvSpPr>
        <p:spPr>
          <a:xfrm>
            <a:off x="533400" y="1447800"/>
            <a:ext cx="5486400" cy="2062103"/>
          </a:xfrm>
          <a:prstGeom prst="rect">
            <a:avLst/>
          </a:prstGeom>
          <a:noFill/>
          <a:ln>
            <a:solidFill>
              <a:schemeClr val="tx1"/>
            </a:solidFill>
          </a:ln>
        </p:spPr>
        <p:txBody>
          <a:bodyPr wrap="square" rtlCol="0">
            <a:spAutoFit/>
          </a:bodyPr>
          <a:lstStyle/>
          <a:p>
            <a:pPr marL="342900" lvl="0" indent="-342900">
              <a:buFont typeface="+mj-lt"/>
              <a:buAutoNum type="arabicPeriod"/>
            </a:pPr>
            <a:r>
              <a:rPr lang="ru-RU" sz="1600" dirty="0" smtClean="0">
                <a:latin typeface="Times New Roman" pitchFamily="18" charset="0"/>
                <a:cs typeface="Times New Roman" pitchFamily="18" charset="0"/>
              </a:rPr>
              <a:t>Уровень каждого листа равен 1</a:t>
            </a:r>
            <a:r>
              <a:rPr lang="en-US" sz="1600" dirty="0" smtClean="0">
                <a:latin typeface="Times New Roman" pitchFamily="18" charset="0"/>
                <a:cs typeface="Times New Roman" pitchFamily="18" charset="0"/>
              </a:rPr>
              <a:t>.</a:t>
            </a:r>
            <a:endParaRPr lang="ru-RU" sz="1600" dirty="0" smtClean="0">
              <a:latin typeface="Times New Roman" pitchFamily="18" charset="0"/>
              <a:cs typeface="Times New Roman" pitchFamily="18" charset="0"/>
            </a:endParaRPr>
          </a:p>
          <a:p>
            <a:pPr marL="342900" lvl="0" indent="-342900">
              <a:buFont typeface="+mj-lt"/>
              <a:buAutoNum type="arabicPeriod"/>
            </a:pPr>
            <a:r>
              <a:rPr lang="ru-RU" sz="1600" dirty="0" smtClean="0">
                <a:latin typeface="Times New Roman" pitchFamily="18" charset="0"/>
                <a:cs typeface="Times New Roman" pitchFamily="18" charset="0"/>
              </a:rPr>
              <a:t>Уровень каждого левого ребенка на один меньше, чем у родителя.</a:t>
            </a:r>
          </a:p>
          <a:p>
            <a:pPr marL="342900" lvl="0" indent="-342900">
              <a:buFont typeface="+mj-lt"/>
              <a:buAutoNum type="arabicPeriod"/>
            </a:pPr>
            <a:r>
              <a:rPr lang="ru-RU" sz="1600" dirty="0" smtClean="0">
                <a:latin typeface="Times New Roman" pitchFamily="18" charset="0"/>
                <a:cs typeface="Times New Roman" pitchFamily="18" charset="0"/>
              </a:rPr>
              <a:t>Уровень каждого правого ребенка равен или на один меньше, чем у родителя.</a:t>
            </a:r>
          </a:p>
          <a:p>
            <a:pPr marL="342900" lvl="0" indent="-342900">
              <a:buFont typeface="+mj-lt"/>
              <a:buAutoNum type="arabicPeriod"/>
            </a:pPr>
            <a:r>
              <a:rPr lang="ru-RU" sz="1600" dirty="0" smtClean="0">
                <a:latin typeface="Times New Roman" pitchFamily="18" charset="0"/>
                <a:cs typeface="Times New Roman" pitchFamily="18" charset="0"/>
              </a:rPr>
              <a:t>Уровень каждого внука строго меньше, чем у его прародителя.</a:t>
            </a:r>
          </a:p>
          <a:p>
            <a:pPr marL="342900" lvl="0" indent="-342900">
              <a:buFont typeface="+mj-lt"/>
              <a:buAutoNum type="arabicPeriod"/>
            </a:pPr>
            <a:r>
              <a:rPr lang="ru-RU" sz="1600" dirty="0" smtClean="0">
                <a:latin typeface="Times New Roman" pitchFamily="18" charset="0"/>
                <a:cs typeface="Times New Roman" pitchFamily="18" charset="0"/>
              </a:rPr>
              <a:t>Каждая вершина с уровнем больше 1 имеет двоих детей</a:t>
            </a:r>
            <a:r>
              <a:rPr lang="ru-RU" sz="1600" dirty="0" smtClean="0">
                <a:latin typeface="Times New Roman" pitchFamily="18" charset="0"/>
                <a:cs typeface="Times New Roman" pitchFamily="18" charset="0"/>
              </a:rPr>
              <a:t>.</a:t>
            </a:r>
            <a:endParaRPr lang="ru-RU" sz="2000" dirty="0"/>
          </a:p>
        </p:txBody>
      </p:sp>
      <p:pic>
        <p:nvPicPr>
          <p:cNvPr id="7" name="Рисунок 6" descr="https://neerc.ifmo.ru/wiki/images/b/b3/Exaa.PN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524000" y="3810000"/>
            <a:ext cx="6260400" cy="2935800"/>
          </a:xfrm>
          <a:prstGeom prst="rect">
            <a:avLst/>
          </a:prstGeom>
          <a:noFill/>
          <a:ln>
            <a:noFill/>
          </a:ln>
        </p:spPr>
      </p:pic>
      <p:sp>
        <p:nvSpPr>
          <p:cNvPr id="8" name="Прямоугольник 7"/>
          <p:cNvSpPr/>
          <p:nvPr/>
        </p:nvSpPr>
        <p:spPr>
          <a:xfrm>
            <a:off x="838200" y="3886200"/>
            <a:ext cx="1842812" cy="369332"/>
          </a:xfrm>
          <a:prstGeom prst="rect">
            <a:avLst/>
          </a:prstGeom>
        </p:spPr>
        <p:txBody>
          <a:bodyPr wrap="none">
            <a:spAutoFit/>
          </a:bodyPr>
          <a:lstStyle/>
          <a:p>
            <a:r>
              <a:rPr lang="ru-RU" b="1" dirty="0" smtClean="0"/>
              <a:t>Пример </a:t>
            </a:r>
            <a:r>
              <a:rPr lang="en-US" b="1" dirty="0" smtClean="0"/>
              <a:t>AA-tree</a:t>
            </a:r>
            <a:r>
              <a:rPr lang="ru-RU" b="1" dirty="0" smtClean="0"/>
              <a:t>:</a:t>
            </a:r>
            <a:endParaRPr lang="ru-RU"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itchFamily="18" charset="0"/>
                <a:cs typeface="Times New Roman" pitchFamily="18" charset="0"/>
              </a:rPr>
              <a:t>Структура </a:t>
            </a:r>
            <a:r>
              <a:rPr lang="en-US" dirty="0" smtClean="0">
                <a:latin typeface="Times New Roman" pitchFamily="18" charset="0"/>
                <a:cs typeface="Times New Roman" pitchFamily="18" charset="0"/>
              </a:rPr>
              <a:t>AA-tree</a:t>
            </a:r>
            <a:endParaRPr lang="ru-RU" dirty="0"/>
          </a:p>
        </p:txBody>
      </p:sp>
      <p:sp>
        <p:nvSpPr>
          <p:cNvPr id="2050" name="Rectangle 2"/>
          <p:cNvSpPr>
            <a:spLocks noChangeArrowheads="1"/>
          </p:cNvSpPr>
          <p:nvPr/>
        </p:nvSpPr>
        <p:spPr bwMode="auto">
          <a:xfrm>
            <a:off x="533400" y="1569423"/>
            <a:ext cx="7162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ea typeface="Source Han Sans CN Regular"/>
                <a:cs typeface="Times New Roman" pitchFamily="18" charset="0"/>
              </a:rPr>
              <a:t>Теперь рассмотрим то же дерево, но с информацией об уровне каждой вершине. Горизонтальные ребра обозначают связи между ребрами одного уровня.</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Рисунок 5" descr="https://neerc.ifmo.ru/wiki/images/d/dc/Ex10.PNG"/>
          <p:cNvPicPr>
            <a:picLocks noChangeAspect="1" noChangeArrowheads="1"/>
          </p:cNvPicPr>
          <p:nvPr/>
        </p:nvPicPr>
        <p:blipFill>
          <a:blip r:embed="rId2" cstate="print"/>
          <a:srcRect/>
          <a:stretch>
            <a:fillRect/>
          </a:stretch>
        </p:blipFill>
        <p:spPr bwMode="auto">
          <a:xfrm>
            <a:off x="1295400" y="2362200"/>
            <a:ext cx="5556898" cy="1524000"/>
          </a:xfrm>
          <a:prstGeom prst="rect">
            <a:avLst/>
          </a:prstGeom>
          <a:noFill/>
        </p:spPr>
      </p:pic>
      <p:sp>
        <p:nvSpPr>
          <p:cNvPr id="2051" name="Rectangle 3"/>
          <p:cNvSpPr>
            <a:spLocks noChangeArrowheads="1"/>
          </p:cNvSpPr>
          <p:nvPr/>
        </p:nvSpPr>
        <p:spPr bwMode="auto">
          <a:xfrm>
            <a:off x="0" y="1857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533400" y="3962400"/>
            <a:ext cx="7696200" cy="584775"/>
          </a:xfrm>
          <a:prstGeom prst="rect">
            <a:avLst/>
          </a:prstGeom>
          <a:noFill/>
        </p:spPr>
        <p:txBody>
          <a:bodyPr wrap="square" rtlCol="0">
            <a:spAutoFit/>
          </a:bodyPr>
          <a:lstStyle/>
          <a:p>
            <a:r>
              <a:rPr lang="ru-RU" sz="1600" dirty="0" smtClean="0">
                <a:latin typeface="Times New Roman" pitchFamily="18" charset="0"/>
                <a:cs typeface="Times New Roman" pitchFamily="18" charset="0"/>
              </a:rPr>
              <a:t>На практике в AA-</a:t>
            </a:r>
            <a:r>
              <a:rPr lang="en-US" sz="1600" dirty="0" smtClean="0">
                <a:latin typeface="Times New Roman" pitchFamily="18" charset="0"/>
                <a:cs typeface="Times New Roman" pitchFamily="18" charset="0"/>
              </a:rPr>
              <a:t>tree</a:t>
            </a:r>
            <a:r>
              <a:rPr lang="ru-RU" sz="1600" dirty="0" smtClean="0">
                <a:latin typeface="Times New Roman" pitchFamily="18" charset="0"/>
                <a:cs typeface="Times New Roman" pitchFamily="18" charset="0"/>
              </a:rPr>
              <a:t> вместо значения цвета для балансировки дерева в вершине хранится информация только об ее уровне.</a:t>
            </a:r>
            <a:endParaRPr lang="ru-RU" sz="1600" dirty="0">
              <a:latin typeface="Times New Roman" pitchFamily="18" charset="0"/>
              <a:cs typeface="Times New Roman" pitchFamily="18" charset="0"/>
            </a:endParaRPr>
          </a:p>
        </p:txBody>
      </p:sp>
      <p:pic>
        <p:nvPicPr>
          <p:cNvPr id="8" name="Рисунок 7" descr="https://neerc.ifmo.ru/wiki/images/9/9f/Exaa2.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95400" y="4800600"/>
            <a:ext cx="5558400" cy="1573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itchFamily="18" charset="0"/>
                <a:cs typeface="Times New Roman" pitchFamily="18" charset="0"/>
              </a:rPr>
              <a:t>Структура </a:t>
            </a:r>
            <a:r>
              <a:rPr lang="en-US" dirty="0" smtClean="0">
                <a:latin typeface="Times New Roman" pitchFamily="18" charset="0"/>
                <a:cs typeface="Times New Roman" pitchFamily="18" charset="0"/>
              </a:rPr>
              <a:t>AA-tree</a:t>
            </a:r>
            <a:endParaRPr lang="ru-RU" dirty="0"/>
          </a:p>
        </p:txBody>
      </p:sp>
      <p:sp>
        <p:nvSpPr>
          <p:cNvPr id="10" name="TextBox 9"/>
          <p:cNvSpPr txBox="1"/>
          <p:nvPr/>
        </p:nvSpPr>
        <p:spPr>
          <a:xfrm>
            <a:off x="685800" y="1600200"/>
            <a:ext cx="6477000" cy="584775"/>
          </a:xfrm>
          <a:prstGeom prst="rect">
            <a:avLst/>
          </a:prstGeom>
          <a:noFill/>
        </p:spPr>
        <p:txBody>
          <a:bodyPr wrap="square" rtlCol="0">
            <a:spAutoFit/>
          </a:bodyPr>
          <a:lstStyle/>
          <a:p>
            <a:r>
              <a:rPr lang="ru-RU" sz="1600" dirty="0" smtClean="0">
                <a:latin typeface="Times New Roman" pitchFamily="18" charset="0"/>
                <a:cs typeface="Times New Roman" pitchFamily="18" charset="0"/>
              </a:rPr>
              <a:t>Для поддержки баланса </a:t>
            </a:r>
            <a:r>
              <a:rPr lang="en-US" sz="1600" dirty="0" smtClean="0">
                <a:latin typeface="Times New Roman" pitchFamily="18" charset="0"/>
                <a:cs typeface="Times New Roman" pitchFamily="18" charset="0"/>
              </a:rPr>
              <a:t>RB</a:t>
            </a:r>
            <a:r>
              <a:rPr lang="ru-RU"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tree</a:t>
            </a:r>
            <a:r>
              <a:rPr lang="ru-RU" sz="1600" dirty="0" smtClean="0">
                <a:latin typeface="Times New Roman" pitchFamily="18" charset="0"/>
                <a:cs typeface="Times New Roman" pitchFamily="18" charset="0"/>
              </a:rPr>
              <a:t> необходимо обрабатывать 7 различных вариантов расположения вершин:</a:t>
            </a:r>
            <a:endParaRPr lang="ru-RU" sz="1600" dirty="0">
              <a:latin typeface="Times New Roman" pitchFamily="18" charset="0"/>
              <a:cs typeface="Times New Roman" pitchFamily="18" charset="0"/>
            </a:endParaRPr>
          </a:p>
        </p:txBody>
      </p:sp>
      <p:sp>
        <p:nvSpPr>
          <p:cNvPr id="11" name="TextBox 10"/>
          <p:cNvSpPr txBox="1"/>
          <p:nvPr/>
        </p:nvSpPr>
        <p:spPr>
          <a:xfrm>
            <a:off x="685800" y="3352800"/>
            <a:ext cx="6324600" cy="1569660"/>
          </a:xfrm>
          <a:prstGeom prst="rect">
            <a:avLst/>
          </a:prstGeom>
          <a:noFill/>
        </p:spPr>
        <p:txBody>
          <a:bodyPr wrap="square" rtlCol="0">
            <a:spAutoFit/>
          </a:bodyPr>
          <a:lstStyle/>
          <a:p>
            <a:r>
              <a:rPr lang="ru-RU" sz="1600" dirty="0" smtClean="0">
                <a:latin typeface="Times New Roman" pitchFamily="18" charset="0"/>
                <a:cs typeface="Times New Roman" pitchFamily="18" charset="0"/>
              </a:rPr>
              <a:t>В АА-</a:t>
            </a:r>
            <a:r>
              <a:rPr lang="en-US" sz="1600" dirty="0" smtClean="0">
                <a:latin typeface="Times New Roman" pitchFamily="18" charset="0"/>
                <a:cs typeface="Times New Roman" pitchFamily="18" charset="0"/>
              </a:rPr>
              <a:t>tree</a:t>
            </a:r>
            <a:r>
              <a:rPr lang="ru-RU" sz="1600" dirty="0" smtClean="0">
                <a:latin typeface="Times New Roman" pitchFamily="18" charset="0"/>
                <a:cs typeface="Times New Roman" pitchFamily="18" charset="0"/>
              </a:rPr>
              <a:t> из-за строгих ограничений необходимо обрабатывать только два вида возможных расположений вершин, чтобы проверить соблюдается ли главное правило «одна правая горизонтальная связь». То есть мы должны проверить нет ли левой горизонтальной связи, как на левом рисунке ниже и нет ли двух последовательных правых горизонтальных связей, как на правом рисунке ниже:</a:t>
            </a:r>
            <a:endParaRPr lang="ru-RU" sz="1600" dirty="0">
              <a:latin typeface="Times New Roman" pitchFamily="18" charset="0"/>
              <a:cs typeface="Times New Roman" pitchFamily="18" charset="0"/>
            </a:endParaRPr>
          </a:p>
        </p:txBody>
      </p:sp>
      <p:pic>
        <p:nvPicPr>
          <p:cNvPr id="12" name="Рисунок 11"/>
          <p:cNvPicPr/>
          <p:nvPr/>
        </p:nvPicPr>
        <p:blipFill>
          <a:blip r:embed="rId2" cstate="print"/>
          <a:stretch>
            <a:fillRect/>
          </a:stretch>
        </p:blipFill>
        <p:spPr>
          <a:xfrm>
            <a:off x="2438400" y="2362200"/>
            <a:ext cx="4343400" cy="847725"/>
          </a:xfrm>
          <a:prstGeom prst="rect">
            <a:avLst/>
          </a:prstGeom>
        </p:spPr>
      </p:pic>
      <p:pic>
        <p:nvPicPr>
          <p:cNvPr id="13" name="Рисунок 12"/>
          <p:cNvPicPr/>
          <p:nvPr/>
        </p:nvPicPr>
        <p:blipFill>
          <a:blip r:embed="rId3" cstate="print"/>
          <a:stretch>
            <a:fillRect/>
          </a:stretch>
        </p:blipFill>
        <p:spPr>
          <a:xfrm>
            <a:off x="3657600" y="5257800"/>
            <a:ext cx="1628775" cy="30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4" name="TextBox 3"/>
          <p:cNvSpPr txBox="1"/>
          <p:nvPr/>
        </p:nvSpPr>
        <p:spPr>
          <a:xfrm>
            <a:off x="838200" y="1905000"/>
            <a:ext cx="6400800" cy="338554"/>
          </a:xfrm>
          <a:prstGeom prst="rect">
            <a:avLst/>
          </a:prstGeom>
          <a:noFill/>
        </p:spPr>
        <p:txBody>
          <a:bodyPr wrap="square" rtlCol="0">
            <a:spAutoFit/>
          </a:bodyPr>
          <a:lstStyle/>
          <a:p>
            <a:r>
              <a:rPr lang="ru-RU" sz="1600" dirty="0" smtClean="0">
                <a:latin typeface="Times New Roman" pitchFamily="18" charset="0"/>
                <a:cs typeface="Times New Roman" pitchFamily="18" charset="0"/>
              </a:rPr>
              <a:t> </a:t>
            </a:r>
            <a:endParaRPr lang="ru-RU" sz="1600" dirty="0">
              <a:latin typeface="Times New Roman" pitchFamily="18" charset="0"/>
              <a:cs typeface="Times New Roman" pitchFamily="18" charset="0"/>
            </a:endParaRPr>
          </a:p>
        </p:txBody>
      </p:sp>
      <p:graphicFrame>
        <p:nvGraphicFramePr>
          <p:cNvPr id="6" name="Таблица 5"/>
          <p:cNvGraphicFramePr>
            <a:graphicFrameLocks noGrp="1"/>
          </p:cNvGraphicFramePr>
          <p:nvPr/>
        </p:nvGraphicFramePr>
        <p:xfrm>
          <a:off x="1447800" y="1905000"/>
          <a:ext cx="6077585" cy="2169160"/>
        </p:xfrm>
        <a:graphic>
          <a:graphicData uri="http://schemas.openxmlformats.org/drawingml/2006/table">
            <a:tbl>
              <a:tblPr/>
              <a:tblGrid>
                <a:gridCol w="2025650"/>
                <a:gridCol w="2025650"/>
                <a:gridCol w="2026285"/>
              </a:tblGrid>
              <a:tr h="399415">
                <a:tc>
                  <a:txBody>
                    <a:bodyPr/>
                    <a:lstStyle/>
                    <a:p>
                      <a:pPr algn="ctr">
                        <a:spcAft>
                          <a:spcPts val="0"/>
                        </a:spcAft>
                      </a:pPr>
                      <a:r>
                        <a:rPr lang="ru-RU" sz="1600" kern="100" dirty="0">
                          <a:latin typeface="Times New Roman"/>
                          <a:ea typeface="Source Han Sans CN Regular"/>
                          <a:cs typeface="Times New Roman"/>
                        </a:rPr>
                        <a:t>Операция</a:t>
                      </a:r>
                      <a:endParaRPr lang="ru-RU" sz="1400" kern="100" dirty="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algn="ctr">
                        <a:spcAft>
                          <a:spcPts val="0"/>
                        </a:spcAft>
                      </a:pPr>
                      <a:r>
                        <a:rPr lang="ru-RU" sz="1600" kern="100" dirty="0">
                          <a:latin typeface="Times New Roman"/>
                          <a:ea typeface="Source Han Sans CN Regular"/>
                          <a:cs typeface="Times New Roman"/>
                        </a:rPr>
                        <a:t>Средний случай</a:t>
                      </a:r>
                      <a:endParaRPr lang="ru-RU" sz="1400" kern="100" dirty="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algn="ctr">
                        <a:spcAft>
                          <a:spcPts val="0"/>
                        </a:spcAft>
                      </a:pPr>
                      <a:r>
                        <a:rPr lang="ru-RU" sz="1600" kern="100">
                          <a:latin typeface="Times New Roman"/>
                          <a:ea typeface="Source Han Sans CN Regular"/>
                          <a:cs typeface="Times New Roman"/>
                        </a:rPr>
                        <a:t>Худший случай</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r>
              <a:tr h="349885">
                <a:tc>
                  <a:txBody>
                    <a:bodyPr/>
                    <a:lstStyle/>
                    <a:p>
                      <a:pPr algn="ctr">
                        <a:spcAft>
                          <a:spcPts val="0"/>
                        </a:spcAft>
                      </a:pPr>
                      <a:r>
                        <a:rPr lang="en-US" sz="1400" b="1" i="1" kern="100">
                          <a:latin typeface="Times New Roman"/>
                          <a:ea typeface="Source Han Sans CN Regular"/>
                          <a:cs typeface="Times New Roman"/>
                        </a:rPr>
                        <a:t>lookup</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353695">
                <a:tc>
                  <a:txBody>
                    <a:bodyPr/>
                    <a:lstStyle/>
                    <a:p>
                      <a:pPr algn="ctr">
                        <a:spcAft>
                          <a:spcPts val="0"/>
                        </a:spcAft>
                      </a:pPr>
                      <a:r>
                        <a:rPr lang="en-US" sz="1400" b="1" i="1" kern="100">
                          <a:latin typeface="Times New Roman"/>
                          <a:ea typeface="Source Han Sans CN Regular"/>
                          <a:cs typeface="Times New Roman"/>
                        </a:rPr>
                        <a:t>insert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357505">
                <a:tc>
                  <a:txBody>
                    <a:bodyPr/>
                    <a:lstStyle/>
                    <a:p>
                      <a:pPr algn="ctr">
                        <a:spcAft>
                          <a:spcPts val="0"/>
                        </a:spcAft>
                      </a:pPr>
                      <a:r>
                        <a:rPr lang="en-US" sz="1400" b="1" i="1" kern="100">
                          <a:latin typeface="Times New Roman"/>
                          <a:ea typeface="Source Han Sans CN Regular"/>
                          <a:cs typeface="Times New Roman"/>
                        </a:rPr>
                        <a:t>delete</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dirty="0">
                          <a:latin typeface="Times New Roman"/>
                          <a:ea typeface="Source Han Sans CN Regular"/>
                          <a:cs typeface="Times New Roman"/>
                        </a:rPr>
                        <a:t>O</a:t>
                      </a:r>
                      <a:r>
                        <a:rPr lang="ru-RU" sz="1400" i="1" kern="100" dirty="0">
                          <a:latin typeface="Times New Roman"/>
                          <a:ea typeface="Source Han Sans CN Regular"/>
                          <a:cs typeface="Times New Roman"/>
                        </a:rPr>
                        <a:t>(</a:t>
                      </a:r>
                      <a:r>
                        <a:rPr lang="en-US" sz="1400" i="1" kern="100" dirty="0">
                          <a:latin typeface="Times New Roman"/>
                          <a:ea typeface="Source Han Sans CN Regular"/>
                          <a:cs typeface="Times New Roman"/>
                        </a:rPr>
                        <a:t>log n</a:t>
                      </a:r>
                      <a:r>
                        <a:rPr lang="ru-RU" sz="1400" i="1" kern="100" dirty="0">
                          <a:latin typeface="Times New Roman"/>
                          <a:ea typeface="Source Han Sans CN Regular"/>
                          <a:cs typeface="Times New Roman"/>
                        </a:rPr>
                        <a:t>)</a:t>
                      </a:r>
                      <a:endParaRPr lang="ru-RU" sz="1400" kern="100" dirty="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352425">
                <a:tc>
                  <a:txBody>
                    <a:bodyPr/>
                    <a:lstStyle/>
                    <a:p>
                      <a:pPr algn="ctr">
                        <a:spcAft>
                          <a:spcPts val="0"/>
                        </a:spcAft>
                      </a:pPr>
                      <a:r>
                        <a:rPr lang="en-US" sz="1400" b="1" i="1" kern="100">
                          <a:latin typeface="Times New Roman"/>
                          <a:ea typeface="Source Han Sans CN Regular"/>
                          <a:cs typeface="Times New Roman"/>
                        </a:rPr>
                        <a:t>min</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356235">
                <a:tc>
                  <a:txBody>
                    <a:bodyPr/>
                    <a:lstStyle/>
                    <a:p>
                      <a:pPr algn="ctr">
                        <a:spcAft>
                          <a:spcPts val="0"/>
                        </a:spcAft>
                      </a:pPr>
                      <a:r>
                        <a:rPr lang="en-US" sz="1400" b="1" i="1" kern="100">
                          <a:latin typeface="Times New Roman"/>
                          <a:ea typeface="Source Han Sans CN Regular"/>
                          <a:cs typeface="Times New Roman"/>
                        </a:rPr>
                        <a:t>max</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a:latin typeface="Times New Roman"/>
                          <a:ea typeface="Source Han Sans CN Regular"/>
                          <a:cs typeface="Times New Roman"/>
                        </a:rPr>
                        <a:t>O</a:t>
                      </a:r>
                      <a:r>
                        <a:rPr lang="ru-RU" sz="1400" i="1" kern="100">
                          <a:latin typeface="Times New Roman"/>
                          <a:ea typeface="Source Han Sans CN Regular"/>
                          <a:cs typeface="Times New Roman"/>
                        </a:rPr>
                        <a:t>(</a:t>
                      </a:r>
                      <a:r>
                        <a:rPr lang="en-US" sz="1400" i="1" kern="100">
                          <a:latin typeface="Times New Roman"/>
                          <a:ea typeface="Source Han Sans CN Regular"/>
                          <a:cs typeface="Times New Roman"/>
                        </a:rPr>
                        <a:t>log n</a:t>
                      </a:r>
                      <a:r>
                        <a:rPr lang="ru-RU" sz="1400" i="1" kern="100">
                          <a:latin typeface="Times New Roman"/>
                          <a:ea typeface="Source Han Sans CN Regular"/>
                          <a:cs typeface="Times New Roman"/>
                        </a:rPr>
                        <a:t>)</a:t>
                      </a:r>
                      <a:endParaRPr lang="ru-RU" sz="1400" kern="10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ctr">
                        <a:spcAft>
                          <a:spcPts val="0"/>
                        </a:spcAft>
                      </a:pPr>
                      <a:r>
                        <a:rPr lang="en-US" sz="1400" i="1" kern="100" dirty="0">
                          <a:latin typeface="Times New Roman"/>
                          <a:ea typeface="Source Han Sans CN Regular"/>
                          <a:cs typeface="Times New Roman"/>
                        </a:rPr>
                        <a:t>O</a:t>
                      </a:r>
                      <a:r>
                        <a:rPr lang="ru-RU" sz="1400" i="1" kern="100" dirty="0">
                          <a:latin typeface="Times New Roman"/>
                          <a:ea typeface="Source Han Sans CN Regular"/>
                          <a:cs typeface="Times New Roman"/>
                        </a:rPr>
                        <a:t>(</a:t>
                      </a:r>
                      <a:r>
                        <a:rPr lang="en-US" sz="1400" i="1" kern="100" dirty="0">
                          <a:latin typeface="Times New Roman"/>
                          <a:ea typeface="Source Han Sans CN Regular"/>
                          <a:cs typeface="Times New Roman"/>
                        </a:rPr>
                        <a:t>log n</a:t>
                      </a:r>
                      <a:r>
                        <a:rPr lang="ru-RU" sz="1400" i="1" kern="100" dirty="0">
                          <a:latin typeface="Times New Roman"/>
                          <a:ea typeface="Source Han Sans CN Regular"/>
                          <a:cs typeface="Times New Roman"/>
                        </a:rPr>
                        <a:t>)</a:t>
                      </a:r>
                      <a:endParaRPr lang="ru-RU" sz="1400" kern="100" dirty="0">
                        <a:latin typeface="Liberation Serif"/>
                        <a:ea typeface="Source Han Sans CN Regular"/>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bl>
          </a:graphicData>
        </a:graphic>
      </p:graphicFrame>
      <p:sp>
        <p:nvSpPr>
          <p:cNvPr id="194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9458" name="Rectangle 2"/>
          <p:cNvSpPr>
            <a:spLocks noChangeArrowheads="1"/>
          </p:cNvSpPr>
          <p:nvPr/>
        </p:nvSpPr>
        <p:spPr bwMode="auto">
          <a:xfrm>
            <a:off x="685800" y="4724400"/>
            <a:ext cx="6781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Так как AA-</a:t>
            </a:r>
            <a:r>
              <a:rPr kumimoji="0" lang="en-US"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tree</a:t>
            </a: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 сохраняет структуру </a:t>
            </a:r>
            <a:r>
              <a:rPr kumimoji="0" lang="en-US"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RB</a:t>
            </a: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a:t>
            </a:r>
            <a:r>
              <a:rPr kumimoji="0" lang="en-US"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tree</a:t>
            </a: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 то все операции происходят за </a:t>
            </a:r>
            <a:r>
              <a:rPr kumimoji="0" lang="en-US" sz="1400" b="0" i="0" u="none" strike="noStrike" cap="none" normalizeH="0" baseline="0" dirty="0" smtClean="0">
                <a:ln>
                  <a:noFill/>
                </a:ln>
                <a:solidFill>
                  <a:schemeClr val="tx1"/>
                </a:solidFill>
                <a:effectLst/>
                <a:latin typeface="Times New Roman" pitchFamily="18" charset="0"/>
                <a:ea typeface="Source Han Sans CN Regular"/>
                <a:cs typeface="Times New Roman" pitchFamily="18" charset="0"/>
              </a:rPr>
              <a:t>O</a:t>
            </a:r>
            <a:r>
              <a:rPr kumimoji="0" lang="ru-RU" sz="1400" b="0" i="0" u="none" strike="noStrike" cap="none" normalizeH="0" baseline="0" dirty="0" smtClean="0">
                <a:ln>
                  <a:noFill/>
                </a:ln>
                <a:solidFill>
                  <a:schemeClr val="tx1"/>
                </a:solidFill>
                <a:effectLst/>
                <a:latin typeface="Times New Roman" pitchFamily="18" charset="0"/>
                <a:ea typeface="Source Han Sans CN Regular"/>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Source Han Sans CN Regular"/>
                <a:cs typeface="Times New Roman" pitchFamily="18" charset="0"/>
              </a:rPr>
              <a:t>log n</a:t>
            </a:r>
            <a:r>
              <a:rPr kumimoji="0" lang="ru-RU" sz="1400" b="0" i="0" u="none" strike="noStrike" cap="none" normalizeH="0" baseline="0" dirty="0" smtClean="0">
                <a:ln>
                  <a:noFill/>
                </a:ln>
                <a:solidFill>
                  <a:schemeClr val="tx1"/>
                </a:solidFill>
                <a:effectLst/>
                <a:latin typeface="Times New Roman" pitchFamily="18" charset="0"/>
                <a:ea typeface="Source Han Sans CN Regular"/>
                <a:cs typeface="Times New Roman" pitchFamily="18"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685800" y="5029200"/>
            <a:ext cx="6781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Операции поиска в </a:t>
            </a:r>
            <a:r>
              <a:rPr kumimoji="0" lang="en-US"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AA-tree </a:t>
            </a:r>
            <a:r>
              <a:rPr lang="ru-RU" sz="1400" dirty="0" smtClean="0">
                <a:solidFill>
                  <a:srgbClr val="222222"/>
                </a:solidFill>
                <a:latin typeface="Times New Roman" pitchFamily="18" charset="0"/>
                <a:ea typeface="Source Han Sans CN Regular"/>
                <a:cs typeface="Times New Roman" pitchFamily="18" charset="0"/>
              </a:rPr>
              <a:t>аналогичны соответствующим в</a:t>
            </a:r>
            <a:r>
              <a:rPr lang="en-US" sz="1400" dirty="0" smtClean="0">
                <a:solidFill>
                  <a:srgbClr val="222222"/>
                </a:solidFill>
                <a:latin typeface="Times New Roman" pitchFamily="18" charset="0"/>
                <a:ea typeface="Source Han Sans CN Regular"/>
                <a:cs typeface="Times New Roman" pitchFamily="18" charset="0"/>
              </a:rPr>
              <a:t> BS-tree</a:t>
            </a:r>
            <a:r>
              <a:rPr lang="ru-RU" sz="1400" dirty="0" smtClean="0">
                <a:solidFill>
                  <a:srgbClr val="222222"/>
                </a:solidFill>
                <a:latin typeface="Times New Roman" pitchFamily="18" charset="0"/>
                <a:ea typeface="Source Han Sans CN Regular"/>
                <a:cs typeface="Times New Roman" pitchFamily="18" charset="0"/>
              </a:rPr>
              <a:t> </a:t>
            </a:r>
            <a:r>
              <a:rPr kumimoji="0" lang="ru-RU" sz="1400" b="0" i="0" u="none" strike="noStrike" cap="none" normalizeH="0" baseline="0" dirty="0" smtClean="0">
                <a:ln>
                  <a:noFill/>
                </a:ln>
                <a:solidFill>
                  <a:srgbClr val="222222"/>
                </a:solidFill>
                <a:effectLst/>
                <a:latin typeface="Times New Roman" pitchFamily="18" charset="0"/>
                <a:ea typeface="Source Han Sans CN Regular"/>
                <a:cs typeface="Times New Roman" pitchFamily="18"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2"/>
          <p:cNvSpPr>
            <a:spLocks noChangeArrowheads="1"/>
          </p:cNvSpPr>
          <p:nvPr/>
        </p:nvSpPr>
        <p:spPr bwMode="auto">
          <a:xfrm>
            <a:off x="685800" y="5334000"/>
            <a:ext cx="6781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400" dirty="0" smtClean="0">
                <a:latin typeface="Times New Roman" pitchFamily="18" charset="0"/>
                <a:cs typeface="Times New Roman" pitchFamily="18" charset="0"/>
              </a:rPr>
              <a:t>Вставки и удаления могут временно привести к тому, что AA-</a:t>
            </a:r>
            <a:r>
              <a:rPr lang="en-US" sz="1400" dirty="0" smtClean="0">
                <a:latin typeface="Times New Roman" pitchFamily="18" charset="0"/>
                <a:cs typeface="Times New Roman" pitchFamily="18" charset="0"/>
              </a:rPr>
              <a:t>tree</a:t>
            </a:r>
            <a:r>
              <a:rPr lang="ru-RU" sz="1400" dirty="0" smtClean="0">
                <a:latin typeface="Times New Roman" pitchFamily="18" charset="0"/>
                <a:cs typeface="Times New Roman" pitchFamily="18" charset="0"/>
              </a:rPr>
              <a:t> станет несбалансированным. Для восстановления баланса нужны всего две операции: “</a:t>
            </a:r>
            <a:r>
              <a:rPr lang="ru-RU" sz="1400" dirty="0" err="1" smtClean="0">
                <a:latin typeface="Times New Roman" pitchFamily="18" charset="0"/>
                <a:cs typeface="Times New Roman" pitchFamily="18" charset="0"/>
              </a:rPr>
              <a:t>skew</a:t>
            </a:r>
            <a:r>
              <a:rPr lang="ru-RU" sz="1400" dirty="0" smtClean="0">
                <a:latin typeface="Times New Roman" pitchFamily="18" charset="0"/>
                <a:cs typeface="Times New Roman" pitchFamily="18" charset="0"/>
              </a:rPr>
              <a:t>” и “</a:t>
            </a:r>
            <a:r>
              <a:rPr lang="ru-RU" sz="1400" dirty="0" err="1" smtClean="0">
                <a:latin typeface="Times New Roman" pitchFamily="18" charset="0"/>
                <a:cs typeface="Times New Roman" pitchFamily="18" charset="0"/>
              </a:rPr>
              <a:t>split</a:t>
            </a:r>
            <a:r>
              <a:rPr lang="ru-RU" sz="140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4" name="TextBox 3"/>
          <p:cNvSpPr txBox="1"/>
          <p:nvPr/>
        </p:nvSpPr>
        <p:spPr>
          <a:xfrm>
            <a:off x="2971800" y="16002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“Skew”</a:t>
            </a:r>
            <a:endParaRPr lang="ru-RU" sz="2400" dirty="0">
              <a:latin typeface="Times New Roman" pitchFamily="18" charset="0"/>
              <a:cs typeface="Times New Roman" pitchFamily="18" charset="0"/>
            </a:endParaRPr>
          </a:p>
        </p:txBody>
      </p:sp>
      <p:sp>
        <p:nvSpPr>
          <p:cNvPr id="5" name="TextBox 4"/>
          <p:cNvSpPr txBox="1"/>
          <p:nvPr/>
        </p:nvSpPr>
        <p:spPr>
          <a:xfrm>
            <a:off x="838200" y="2514600"/>
            <a:ext cx="5791200" cy="584775"/>
          </a:xfrm>
          <a:prstGeom prst="rect">
            <a:avLst/>
          </a:prstGeom>
          <a:noFill/>
        </p:spPr>
        <p:txBody>
          <a:bodyPr wrap="square" rtlCol="0">
            <a:spAutoFit/>
          </a:bodyPr>
          <a:lstStyle/>
          <a:p>
            <a:r>
              <a:rPr lang="ru-RU" sz="1600" dirty="0" smtClean="0">
                <a:latin typeface="Times New Roman" pitchFamily="18" charset="0"/>
                <a:cs typeface="Times New Roman" pitchFamily="18" charset="0"/>
              </a:rPr>
              <a:t>Данная операция устраняет левую связь на одном уровне и представляет из себя </a:t>
            </a:r>
            <a:r>
              <a:rPr lang="ru-RU" sz="1600" b="1" dirty="0" smtClean="0">
                <a:latin typeface="Times New Roman" pitchFamily="18" charset="0"/>
                <a:cs typeface="Times New Roman" pitchFamily="18" charset="0"/>
              </a:rPr>
              <a:t>обычный</a:t>
            </a:r>
            <a:r>
              <a:rPr lang="ru-RU" sz="1600" dirty="0" smtClean="0">
                <a:latin typeface="Times New Roman" pitchFamily="18" charset="0"/>
                <a:cs typeface="Times New Roman" pitchFamily="18" charset="0"/>
              </a:rPr>
              <a:t> </a:t>
            </a:r>
            <a:r>
              <a:rPr lang="ru-RU" sz="1600" b="1" dirty="0" smtClean="0">
                <a:latin typeface="Times New Roman" pitchFamily="18" charset="0"/>
                <a:cs typeface="Times New Roman" pitchFamily="18" charset="0"/>
              </a:rPr>
              <a:t>правый поворот</a:t>
            </a:r>
            <a:r>
              <a:rPr lang="ru-RU" sz="1600" dirty="0" smtClean="0">
                <a:latin typeface="Times New Roman" pitchFamily="18" charset="0"/>
                <a:cs typeface="Times New Roman" pitchFamily="18" charset="0"/>
              </a:rPr>
              <a:t>:</a:t>
            </a:r>
            <a:endParaRPr lang="ru-RU" sz="1600" b="1"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t="3042" r="1676" b="2662"/>
          <a:stretch>
            <a:fillRect/>
          </a:stretch>
        </p:blipFill>
        <p:spPr bwMode="auto">
          <a:xfrm>
            <a:off x="609600" y="3505200"/>
            <a:ext cx="3352800" cy="2362200"/>
          </a:xfrm>
          <a:prstGeom prst="rect">
            <a:avLst/>
          </a:prstGeom>
          <a:noFill/>
          <a:ln w="9525">
            <a:noFill/>
            <a:miter lim="800000"/>
            <a:headEnd/>
            <a:tailEnd/>
          </a:ln>
          <a:effectLst/>
        </p:spPr>
      </p:pic>
      <p:sp>
        <p:nvSpPr>
          <p:cNvPr id="7" name="Стрелка вправо 6"/>
          <p:cNvSpPr/>
          <p:nvPr/>
        </p:nvSpPr>
        <p:spPr>
          <a:xfrm>
            <a:off x="4114800" y="4572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483" name="Picture 3"/>
          <p:cNvPicPr>
            <a:picLocks noChangeAspect="1" noChangeArrowheads="1"/>
          </p:cNvPicPr>
          <p:nvPr/>
        </p:nvPicPr>
        <p:blipFill>
          <a:blip r:embed="rId3" cstate="print"/>
          <a:srcRect t="2951" r="5573" b="8506"/>
          <a:stretch>
            <a:fillRect/>
          </a:stretch>
        </p:blipFill>
        <p:spPr bwMode="auto">
          <a:xfrm>
            <a:off x="5105400" y="3505200"/>
            <a:ext cx="3384960" cy="2361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1600200"/>
            <a:ext cx="2971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“Split”</a:t>
            </a:r>
            <a:endParaRPr lang="ru-RU" sz="2400" dirty="0">
              <a:latin typeface="Times New Roman" pitchFamily="18" charset="0"/>
              <a:cs typeface="Times New Roman" pitchFamily="18" charset="0"/>
            </a:endParaRPr>
          </a:p>
        </p:txBody>
      </p:sp>
      <p:sp>
        <p:nvSpPr>
          <p:cNvPr id="6" name="Заголовок 1"/>
          <p:cNvSpPr>
            <a:spLocks noGrp="1"/>
          </p:cNvSpPr>
          <p:nvPr>
            <p:ph type="title"/>
          </p:nvPr>
        </p:nvSpPr>
        <p:spPr>
          <a:xfrm>
            <a:off x="457200" y="274638"/>
            <a:ext cx="8229600" cy="1143000"/>
          </a:xfrm>
        </p:spPr>
        <p:txBody>
          <a:bodyPr/>
          <a:lstStyle/>
          <a:p>
            <a:r>
              <a:rPr lang="ru-RU" dirty="0" smtClean="0">
                <a:latin typeface="Times New Roman" pitchFamily="18" charset="0"/>
                <a:cs typeface="Times New Roman" pitchFamily="18" charset="0"/>
              </a:rPr>
              <a:t>Операции над </a:t>
            </a:r>
            <a:r>
              <a:rPr lang="en-US" dirty="0" smtClean="0">
                <a:latin typeface="Times New Roman" pitchFamily="18" charset="0"/>
                <a:cs typeface="Times New Roman" pitchFamily="18" charset="0"/>
              </a:rPr>
              <a:t>AA-tree</a:t>
            </a:r>
            <a:endParaRPr lang="ru-RU" dirty="0"/>
          </a:p>
        </p:txBody>
      </p:sp>
      <p:sp>
        <p:nvSpPr>
          <p:cNvPr id="8" name="TextBox 7"/>
          <p:cNvSpPr txBox="1"/>
          <p:nvPr/>
        </p:nvSpPr>
        <p:spPr>
          <a:xfrm>
            <a:off x="838200" y="2514600"/>
            <a:ext cx="6019800" cy="1323439"/>
          </a:xfrm>
          <a:prstGeom prst="rect">
            <a:avLst/>
          </a:prstGeom>
          <a:noFill/>
        </p:spPr>
        <p:txBody>
          <a:bodyPr wrap="square" rtlCol="0">
            <a:spAutoFit/>
          </a:bodyPr>
          <a:lstStyle/>
          <a:p>
            <a:r>
              <a:rPr lang="ru-RU" sz="1600" dirty="0" smtClean="0">
                <a:latin typeface="Times New Roman" pitchFamily="18" charset="0"/>
                <a:cs typeface="Times New Roman" pitchFamily="18" charset="0"/>
              </a:rPr>
              <a:t>Данная операция устраняет два последовательных правых горизонтальных ребра. Делаем </a:t>
            </a:r>
            <a:r>
              <a:rPr lang="ru-RU" sz="1600" b="1" dirty="0" smtClean="0">
                <a:latin typeface="Times New Roman" pitchFamily="18" charset="0"/>
                <a:cs typeface="Times New Roman" pitchFamily="18" charset="0"/>
              </a:rPr>
              <a:t>левое вращение и увеличиваем уровень</a:t>
            </a:r>
            <a:r>
              <a:rPr lang="ru-RU" sz="1600" dirty="0" smtClean="0">
                <a:latin typeface="Times New Roman" pitchFamily="18" charset="0"/>
                <a:cs typeface="Times New Roman" pitchFamily="18" charset="0"/>
              </a:rPr>
              <a:t>, чтобы заменить поддерево, содержащее две или более последовательных правильных горизонтальных связи, на вершину, содержащую два поддерева с меньшим уровнем.</a:t>
            </a:r>
            <a:endParaRPr lang="ru-RU" sz="1600" dirty="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685800" y="4038600"/>
            <a:ext cx="3591098" cy="2286000"/>
          </a:xfrm>
          <a:prstGeom prst="rect">
            <a:avLst/>
          </a:prstGeom>
          <a:noFill/>
          <a:ln w="9525">
            <a:noFill/>
            <a:miter lim="800000"/>
            <a:headEnd/>
            <a:tailEnd/>
          </a:ln>
          <a:effectLst/>
        </p:spPr>
      </p:pic>
      <p:pic>
        <p:nvPicPr>
          <p:cNvPr id="11" name="Рисунок 10" descr="Рисунок1.png"/>
          <p:cNvPicPr>
            <a:picLocks noChangeAspect="1"/>
          </p:cNvPicPr>
          <p:nvPr/>
        </p:nvPicPr>
        <p:blipFill>
          <a:blip r:embed="rId3" cstate="print"/>
          <a:stretch>
            <a:fillRect/>
          </a:stretch>
        </p:blipFill>
        <p:spPr>
          <a:xfrm>
            <a:off x="5302988" y="3657600"/>
            <a:ext cx="3269069" cy="3023010"/>
          </a:xfrm>
          <a:prstGeom prst="rect">
            <a:avLst/>
          </a:prstGeom>
        </p:spPr>
      </p:pic>
      <p:sp>
        <p:nvSpPr>
          <p:cNvPr id="12" name="Стрелка вправо 11"/>
          <p:cNvSpPr/>
          <p:nvPr/>
        </p:nvSpPr>
        <p:spPr>
          <a:xfrm>
            <a:off x="4343400" y="51054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791</Words>
  <Application>Microsoft Office PowerPoint</Application>
  <PresentationFormat>Экран (4:3)</PresentationFormat>
  <Paragraphs>97</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Office Theme</vt:lpstr>
      <vt:lpstr>AA Trees</vt:lpstr>
      <vt:lpstr>Введение</vt:lpstr>
      <vt:lpstr>Слайд 3</vt:lpstr>
      <vt:lpstr>Свойства AA-tree</vt:lpstr>
      <vt:lpstr>Структура AA-tree</vt:lpstr>
      <vt:lpstr>Структура AA-tree</vt:lpstr>
      <vt:lpstr>Операции над AA-tree</vt:lpstr>
      <vt:lpstr>Операции над AA-tree</vt:lpstr>
      <vt:lpstr>Операции над AA-tree</vt:lpstr>
      <vt:lpstr>Операции над AA-tree</vt:lpstr>
      <vt:lpstr>Операции над AA-tree</vt:lpstr>
      <vt:lpstr>Операции над AA-tree</vt:lpstr>
      <vt:lpstr>Операции над AA-tree</vt:lpstr>
      <vt:lpstr>Операции над AA-tree</vt:lpstr>
      <vt:lpstr>Операции над AA-tree</vt:lpstr>
      <vt:lpstr>Слайд 16</vt:lpstr>
      <vt:lpstr>Слайд 17</vt:lpstr>
      <vt:lpstr>Слайд 18</vt:lpstr>
      <vt:lpstr>Слайд 19</vt:lpstr>
      <vt:lpstr>Слайд 20</vt:lpstr>
      <vt:lpstr>Слайд 21</vt:lpstr>
      <vt:lpstr>Слайд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 Trees</dc:title>
  <dc:creator>Slipknot</dc:creator>
  <cp:lastModifiedBy>Slipknot</cp:lastModifiedBy>
  <cp:revision>37</cp:revision>
  <dcterms:created xsi:type="dcterms:W3CDTF">2021-11-10T22:22:01Z</dcterms:created>
  <dcterms:modified xsi:type="dcterms:W3CDTF">2021-11-11T00:59:54Z</dcterms:modified>
</cp:coreProperties>
</file>