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  <p:sldId id="257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56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3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25423"/>
            <a:ext cx="11904133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376363"/>
            <a:ext cx="103632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5C3FD6-8C12-4F86-BD8B-6B15F8361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" y="369231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50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E773-9CB2-4E66-A51F-21701771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91E5-3592-4BE2-A61D-0CD0FA20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25232-2136-4929-81CF-1DEF9AED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1211-E2E8-49FD-955E-1F23E85E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F3F1-C02E-4FC3-AD1F-30B82E51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2FD2-ECAF-4500-AF3A-C54ADB9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6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25426"/>
            <a:ext cx="11904133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376363"/>
            <a:ext cx="103632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87867" y="2997201"/>
            <a:ext cx="11616267" cy="36353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BB09424C-E6C9-41FE-B42B-1EB949E228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" y="369231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4" y="1520824"/>
            <a:ext cx="8257117" cy="39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023351" y="1520826"/>
            <a:ext cx="2592916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55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5425017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91250" y="1520825"/>
            <a:ext cx="5425017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75734" y="4221088"/>
            <a:ext cx="5425017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91250" y="4221088"/>
            <a:ext cx="5425017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16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75734" y="4901715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320117" y="1520825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320118" y="4901716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064499" y="1524273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064499" y="4905164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35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4" y="404813"/>
            <a:ext cx="11040533" cy="511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575735" y="5625244"/>
            <a:ext cx="11040533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93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6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734" y="404813"/>
            <a:ext cx="11040533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20826"/>
            <a:ext cx="11040267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5733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A79867D3-72B3-441F-A7E3-3E28E7844781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80309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24592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453188"/>
            <a:ext cx="110402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thbuhler.com/README/" TargetMode="External"/><Relationship Id="rId7" Type="http://schemas.openxmlformats.org/officeDocument/2006/relationships/hyperlink" Target="https://www.flickr.com/photos/xmodulo/1507666552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thbuhler.com/README/" TargetMode="External"/><Relationship Id="rId7" Type="http://schemas.openxmlformats.org/officeDocument/2006/relationships/hyperlink" Target="https://www.flickr.com/photos/xmodulo/1507666552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A5F7-8C2D-4FE6-8784-A487B55D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und </a:t>
            </a:r>
            <a:r>
              <a:rPr lang="de-CH" dirty="0" err="1"/>
              <a:t>Github</a:t>
            </a:r>
            <a:br>
              <a:rPr lang="de-CH" dirty="0"/>
            </a:br>
            <a:r>
              <a:rPr lang="de-CH" dirty="0"/>
              <a:t>- Eine kurze Einführung -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8316E2-4974-4778-B5A7-3A15538D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Marcel Lüthi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435F1-5A86-4143-A3EA-FCEC6CB44259}"/>
              </a:ext>
            </a:extLst>
          </p:cNvPr>
          <p:cNvSpPr txBox="1"/>
          <p:nvPr/>
        </p:nvSpPr>
        <p:spPr>
          <a:xfrm>
            <a:off x="161364" y="6406171"/>
            <a:ext cx="851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err="1"/>
              <a:t>Slides</a:t>
            </a:r>
            <a:r>
              <a:rPr lang="de-CH" sz="1400" i="1" dirty="0"/>
              <a:t> angelehnt an: http://www.cs.washington.edu/403/ , Ruth Anderson</a:t>
            </a:r>
          </a:p>
        </p:txBody>
      </p:sp>
    </p:spTree>
    <p:extLst>
      <p:ext uri="{BB962C8B-B14F-4D97-AF65-F5344CB8AC3E}">
        <p14:creationId xmlns:p14="http://schemas.microsoft.com/office/powerpoint/2010/main" val="26868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0748-4E7F-40A1-B2A5-9B01A9B2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g</a:t>
            </a:r>
            <a:r>
              <a:rPr lang="en-CH" dirty="0" err="1"/>
              <a:t>i</a:t>
            </a:r>
            <a:r>
              <a:rPr lang="de-CH" dirty="0"/>
              <a:t>n</a:t>
            </a:r>
            <a:r>
              <a:rPr lang="en-CH" dirty="0"/>
              <a:t>g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ADA32-F951-4AFB-BFE5-5936B1CE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2" y="1457099"/>
            <a:ext cx="6367927" cy="303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A515F-10C9-4D8C-8F7B-3A263079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65" y="3977544"/>
            <a:ext cx="6367928" cy="2515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F04D36-1FDE-46EE-B525-ACB2EBC52995}"/>
              </a:ext>
            </a:extLst>
          </p:cNvPr>
          <p:cNvSpPr/>
          <p:nvPr/>
        </p:nvSpPr>
        <p:spPr>
          <a:xfrm>
            <a:off x="575734" y="1507714"/>
            <a:ext cx="10463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i="1" dirty="0"/>
              <a:t>Feature fertig? Branch kann </a:t>
            </a:r>
            <a:r>
              <a:rPr lang="de-CH" sz="2400" i="1" dirty="0" err="1"/>
              <a:t>zurückgemerged</a:t>
            </a:r>
            <a:r>
              <a:rPr lang="de-CH" sz="2400" i="1" dirty="0"/>
              <a:t> werden</a:t>
            </a:r>
            <a:endParaRPr lang="en-CH" sz="2400" i="1" dirty="0"/>
          </a:p>
        </p:txBody>
      </p:sp>
    </p:spTree>
    <p:extLst>
      <p:ext uri="{BB962C8B-B14F-4D97-AF65-F5344CB8AC3E}">
        <p14:creationId xmlns:p14="http://schemas.microsoft.com/office/powerpoint/2010/main" val="134045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4720-5E4A-46E9-9DB5-348A7AF9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F8EF2-1318-4D63-B80C-09C7D60A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3225" r="2534" b="5324"/>
          <a:stretch/>
        </p:blipFill>
        <p:spPr>
          <a:xfrm>
            <a:off x="838200" y="1595498"/>
            <a:ext cx="7442257" cy="46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1049-F5E6-4BEB-BC70-8B7772D1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Github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4384A6-F8D7-4CCE-A1F2-3D428E725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Webbasierte, grafische Oberfläche für </a:t>
            </a:r>
            <a:r>
              <a:rPr lang="de-CH" sz="2400" dirty="0" err="1"/>
              <a:t>Git</a:t>
            </a:r>
            <a:r>
              <a:rPr lang="de-CH" sz="2400" dirty="0"/>
              <a:t> </a:t>
            </a:r>
            <a:r>
              <a:rPr lang="de-CH" sz="2400" dirty="0" err="1"/>
              <a:t>Repositories</a:t>
            </a:r>
            <a:endParaRPr lang="en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dirty="0" err="1"/>
              <a:t>Soziales</a:t>
            </a:r>
            <a:r>
              <a:rPr lang="en-CH" sz="2400" dirty="0"/>
              <a:t> Net</a:t>
            </a:r>
            <a:r>
              <a:rPr lang="de-CH" sz="2400" dirty="0"/>
              <a:t>z</a:t>
            </a:r>
            <a:r>
              <a:rPr lang="en-CH" sz="2400" dirty="0"/>
              <a:t>w</a:t>
            </a:r>
            <a:r>
              <a:rPr lang="de-CH" sz="2400" dirty="0"/>
              <a:t>e</a:t>
            </a:r>
            <a:r>
              <a:rPr lang="en-CH" sz="2400" dirty="0"/>
              <a:t>r</a:t>
            </a:r>
            <a:r>
              <a:rPr lang="de-CH" sz="2400" dirty="0"/>
              <a:t>k</a:t>
            </a:r>
            <a:r>
              <a:rPr lang="en-CH" sz="2400" dirty="0"/>
              <a:t> </a:t>
            </a:r>
            <a:r>
              <a:rPr lang="de-CH" sz="2400" dirty="0"/>
              <a:t>f</a:t>
            </a:r>
            <a:r>
              <a:rPr lang="en-CH" sz="2400" dirty="0" err="1"/>
              <a:t>ür</a:t>
            </a:r>
            <a:r>
              <a:rPr lang="en-CH" sz="2400" dirty="0"/>
              <a:t> </a:t>
            </a:r>
            <a:r>
              <a:rPr lang="en-CH" sz="2400" dirty="0" err="1"/>
              <a:t>Entwickler</a:t>
            </a:r>
            <a:endParaRPr lang="en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dirty="0"/>
              <a:t>Quasi standard f</a:t>
            </a:r>
            <a:r>
              <a:rPr lang="de-CH" sz="2400" dirty="0"/>
              <a:t>ü</a:t>
            </a:r>
            <a:r>
              <a:rPr lang="en-CH" sz="2400" dirty="0"/>
              <a:t>r </a:t>
            </a:r>
            <a:r>
              <a:rPr lang="de-CH" sz="2400" dirty="0"/>
              <a:t>O</a:t>
            </a:r>
            <a:r>
              <a:rPr lang="en-CH" sz="2400" dirty="0"/>
              <a:t>p</a:t>
            </a:r>
            <a:r>
              <a:rPr lang="de-CH" sz="2400" dirty="0"/>
              <a:t>e</a:t>
            </a:r>
            <a:r>
              <a:rPr lang="en-CH" sz="2400" dirty="0"/>
              <a:t>n </a:t>
            </a:r>
            <a:r>
              <a:rPr lang="de-CH" sz="2400" dirty="0"/>
              <a:t>S</a:t>
            </a:r>
            <a:r>
              <a:rPr lang="en-CH" sz="2400" dirty="0"/>
              <a:t>o</a:t>
            </a:r>
            <a:r>
              <a:rPr lang="de-CH" sz="2400" dirty="0"/>
              <a:t>u</a:t>
            </a:r>
            <a:r>
              <a:rPr lang="en-CH" sz="2400" dirty="0"/>
              <a:t>r</a:t>
            </a:r>
            <a:r>
              <a:rPr lang="de-CH" sz="2400" dirty="0"/>
              <a:t>c</a:t>
            </a:r>
            <a:r>
              <a:rPr lang="en-CH" sz="2400" dirty="0"/>
              <a:t>e </a:t>
            </a:r>
            <a:r>
              <a:rPr lang="de-CH" sz="2400" dirty="0"/>
              <a:t>P</a:t>
            </a:r>
            <a:r>
              <a:rPr lang="en-CH" sz="2400" dirty="0"/>
              <a:t>r</a:t>
            </a:r>
            <a:r>
              <a:rPr lang="de-CH" sz="2400" dirty="0"/>
              <a:t>o</a:t>
            </a:r>
            <a:r>
              <a:rPr lang="en-CH" sz="2400" dirty="0"/>
              <a:t>j</a:t>
            </a:r>
            <a:r>
              <a:rPr lang="de-CH" sz="2400" dirty="0"/>
              <a:t>e</a:t>
            </a:r>
            <a:r>
              <a:rPr lang="en-CH" sz="2400" dirty="0"/>
              <a:t>k</a:t>
            </a:r>
            <a:r>
              <a:rPr lang="de-CH" sz="2400" dirty="0"/>
              <a:t>t</a:t>
            </a:r>
            <a:r>
              <a:rPr lang="en-CH" sz="24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E</a:t>
            </a:r>
            <a:r>
              <a:rPr lang="en-CH" sz="2400" dirty="0" err="1"/>
              <a:t>i</a:t>
            </a:r>
            <a:r>
              <a:rPr lang="de-CH" sz="2400" dirty="0"/>
              <a:t>g</a:t>
            </a:r>
            <a:r>
              <a:rPr lang="en-CH" sz="2400" dirty="0"/>
              <a:t>e</a:t>
            </a:r>
            <a:r>
              <a:rPr lang="de-CH" sz="2400" dirty="0"/>
              <a:t>n</a:t>
            </a:r>
            <a:r>
              <a:rPr lang="en-CH" sz="2400" dirty="0"/>
              <a:t>t</a:t>
            </a:r>
            <a:r>
              <a:rPr lang="de-CH" sz="2400" dirty="0"/>
              <a:t>ü</a:t>
            </a:r>
            <a:r>
              <a:rPr lang="en-CH" sz="2400" dirty="0"/>
              <a:t>m</a:t>
            </a:r>
            <a:r>
              <a:rPr lang="de-CH" sz="2400" dirty="0"/>
              <a:t>e</a:t>
            </a:r>
            <a:r>
              <a:rPr lang="en-CH" sz="2400" dirty="0"/>
              <a:t>r: </a:t>
            </a:r>
            <a:r>
              <a:rPr lang="de-CH" sz="2400" dirty="0"/>
              <a:t>M</a:t>
            </a:r>
            <a:r>
              <a:rPr lang="en-CH" sz="2400" dirty="0" err="1"/>
              <a:t>i</a:t>
            </a:r>
            <a:r>
              <a:rPr lang="de-CH" sz="2400" dirty="0"/>
              <a:t>c</a:t>
            </a:r>
            <a:r>
              <a:rPr lang="en-CH" sz="2400" dirty="0"/>
              <a:t>r</a:t>
            </a:r>
            <a:r>
              <a:rPr lang="de-CH" sz="2400" dirty="0"/>
              <a:t>o</a:t>
            </a:r>
            <a:r>
              <a:rPr lang="en-CH" sz="2400" dirty="0"/>
              <a:t>s</a:t>
            </a:r>
            <a:r>
              <a:rPr lang="de-CH" sz="2400" dirty="0"/>
              <a:t>o</a:t>
            </a:r>
            <a:r>
              <a:rPr lang="en-CH" sz="2400" dirty="0"/>
              <a:t>f</a:t>
            </a:r>
            <a:r>
              <a:rPr lang="de-CH" sz="2400" dirty="0"/>
              <a:t>t</a:t>
            </a:r>
            <a:endParaRPr lang="en-CH" sz="2400" dirty="0"/>
          </a:p>
          <a:p>
            <a:endParaRPr lang="en-CH" sz="2400" dirty="0"/>
          </a:p>
          <a:p>
            <a:endParaRPr lang="en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dirty="0"/>
              <a:t>Alternative</a:t>
            </a:r>
            <a:r>
              <a:rPr lang="de-CH" sz="2400" dirty="0"/>
              <a:t>n</a:t>
            </a:r>
            <a:r>
              <a:rPr lang="en-CH" sz="2400" dirty="0"/>
              <a:t>: </a:t>
            </a:r>
            <a:r>
              <a:rPr lang="de-CH" sz="2400" dirty="0"/>
              <a:t>G</a:t>
            </a:r>
            <a:r>
              <a:rPr lang="en-CH" sz="2400" dirty="0" err="1"/>
              <a:t>i</a:t>
            </a:r>
            <a:r>
              <a:rPr lang="de-CH" sz="2400" dirty="0"/>
              <a:t>t</a:t>
            </a:r>
            <a:r>
              <a:rPr lang="en-CH" sz="2400" dirty="0"/>
              <a:t>l</a:t>
            </a:r>
            <a:r>
              <a:rPr lang="de-CH" sz="2400" dirty="0"/>
              <a:t>a</a:t>
            </a:r>
            <a:r>
              <a:rPr lang="en-CH" sz="2400" dirty="0"/>
              <a:t>b, </a:t>
            </a:r>
            <a:r>
              <a:rPr lang="de-CH" sz="2400" dirty="0"/>
              <a:t>B</a:t>
            </a:r>
            <a:r>
              <a:rPr lang="en-CH" sz="2400" dirty="0" err="1"/>
              <a:t>i</a:t>
            </a:r>
            <a:r>
              <a:rPr lang="de-CH" sz="2400" dirty="0"/>
              <a:t>t</a:t>
            </a:r>
            <a:r>
              <a:rPr lang="en-CH" sz="2400" dirty="0"/>
              <a:t>b</a:t>
            </a:r>
            <a:r>
              <a:rPr lang="de-CH" sz="2400" dirty="0"/>
              <a:t>u</a:t>
            </a:r>
            <a:r>
              <a:rPr lang="en-CH" sz="2400" dirty="0"/>
              <a:t>c</a:t>
            </a:r>
            <a:r>
              <a:rPr lang="de-CH" sz="2400" dirty="0"/>
              <a:t>k</a:t>
            </a:r>
            <a:r>
              <a:rPr lang="en-CH" sz="2400" dirty="0"/>
              <a:t>e</a:t>
            </a:r>
            <a:r>
              <a:rPr lang="de-CH" sz="2400" dirty="0"/>
              <a:t>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53F49C-5728-45ED-A724-EC69DF345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68284-4DDD-4524-84BE-EA73EFA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" t="8716" r="1373" b="5324"/>
          <a:stretch/>
        </p:blipFill>
        <p:spPr>
          <a:xfrm>
            <a:off x="6172200" y="1825625"/>
            <a:ext cx="5602788" cy="3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8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44C4-257F-45E9-9FA8-E86EF4B0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2647" cy="1325563"/>
          </a:xfrm>
        </p:spPr>
        <p:txBody>
          <a:bodyPr/>
          <a:lstStyle/>
          <a:p>
            <a:r>
              <a:rPr lang="de-CH" dirty="0"/>
              <a:t>Erinnerung: Verteilte Versionsverwaltung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A26A-F07C-49A5-803C-EA990D2ED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Lokales Repository ist komplette Kopie vom Server</a:t>
            </a:r>
          </a:p>
          <a:p>
            <a:pPr lvl="1"/>
            <a:r>
              <a:rPr lang="de-CH" sz="2000" dirty="0"/>
              <a:t>Genauso</a:t>
            </a:r>
            <a:r>
              <a:rPr lang="en-CH" sz="2000" dirty="0"/>
              <a:t> </a:t>
            </a:r>
            <a:r>
              <a:rPr lang="de-CH" sz="2000" dirty="0"/>
              <a:t>gut wie der Server</a:t>
            </a:r>
          </a:p>
          <a:p>
            <a:r>
              <a:rPr lang="de-CH" sz="2000" dirty="0"/>
              <a:t>Operationen werden nur lokal ausgeführt</a:t>
            </a:r>
          </a:p>
          <a:p>
            <a:pPr lvl="1"/>
            <a:r>
              <a:rPr lang="de-CH" sz="2000" dirty="0"/>
              <a:t>Versionierung passiert lokal</a:t>
            </a:r>
          </a:p>
          <a:p>
            <a:pPr lvl="1"/>
            <a:r>
              <a:rPr lang="de-CH" sz="2000" dirty="0" err="1"/>
              <a:t>Checkin</a:t>
            </a:r>
            <a:r>
              <a:rPr lang="de-CH" sz="2000" dirty="0"/>
              <a:t>/</a:t>
            </a:r>
            <a:r>
              <a:rPr lang="de-CH" sz="2000" dirty="0" err="1"/>
              <a:t>Checkout</a:t>
            </a:r>
            <a:r>
              <a:rPr lang="de-CH" sz="2000" dirty="0"/>
              <a:t> und </a:t>
            </a:r>
            <a:r>
              <a:rPr lang="de-CH" sz="2000" dirty="0" err="1"/>
              <a:t>commit</a:t>
            </a:r>
            <a:r>
              <a:rPr lang="de-CH" sz="2000" dirty="0"/>
              <a:t>  von lokaler Datenbank</a:t>
            </a:r>
          </a:p>
          <a:p>
            <a:pPr lvl="1"/>
            <a:endParaRPr lang="de-CH" sz="2000" dirty="0"/>
          </a:p>
          <a:p>
            <a:r>
              <a:rPr lang="de-CH" sz="2000" dirty="0"/>
              <a:t>Synchronisation der Änderung via </a:t>
            </a:r>
            <a:r>
              <a:rPr lang="de-CH" sz="2000" i="1" dirty="0"/>
              <a:t>push / pull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E62816-7C39-4238-8486-998292A7ECF6}"/>
              </a:ext>
            </a:extLst>
          </p:cNvPr>
          <p:cNvGrpSpPr/>
          <p:nvPr/>
        </p:nvGrpSpPr>
        <p:grpSpPr>
          <a:xfrm>
            <a:off x="9998783" y="2199344"/>
            <a:ext cx="1667381" cy="2408518"/>
            <a:chOff x="9574455" y="1830948"/>
            <a:chExt cx="2336156" cy="33745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5A354A-9ABB-4592-8F1B-1081B378C2C5}"/>
                </a:ext>
              </a:extLst>
            </p:cNvPr>
            <p:cNvSpPr/>
            <p:nvPr/>
          </p:nvSpPr>
          <p:spPr>
            <a:xfrm>
              <a:off x="9574455" y="1830948"/>
              <a:ext cx="2336156" cy="33745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CH" sz="1200" dirty="0"/>
                <a:t>Server</a:t>
              </a:r>
              <a:endParaRPr lang="de-CH" sz="12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7D0D0FF-3C66-497E-906C-5930CB17342E}"/>
                </a:ext>
              </a:extLst>
            </p:cNvPr>
            <p:cNvGrpSpPr/>
            <p:nvPr/>
          </p:nvGrpSpPr>
          <p:grpSpPr>
            <a:xfrm>
              <a:off x="9737013" y="2318810"/>
              <a:ext cx="2079812" cy="2719295"/>
              <a:chOff x="9236634" y="2689412"/>
              <a:chExt cx="2079812" cy="271929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A12706A-9367-495E-BFFA-11DA9588D02B}"/>
                  </a:ext>
                </a:extLst>
              </p:cNvPr>
              <p:cNvSpPr/>
              <p:nvPr/>
            </p:nvSpPr>
            <p:spPr>
              <a:xfrm>
                <a:off x="9236634" y="2689412"/>
                <a:ext cx="2079812" cy="271929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</a:t>
                </a:r>
                <a:r>
                  <a:rPr lang="de-CH" sz="1200" dirty="0" err="1"/>
                  <a:t>sdatenbank</a:t>
                </a:r>
                <a:endParaRPr lang="de-CH" sz="1200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CFE2EB2-1E1C-45BA-861A-BDF3DE5D96FC}"/>
                  </a:ext>
                </a:extLst>
              </p:cNvPr>
              <p:cNvSpPr/>
              <p:nvPr/>
            </p:nvSpPr>
            <p:spPr>
              <a:xfrm>
                <a:off x="9646022" y="4657536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1</a:t>
                </a:r>
                <a:endParaRPr lang="de-CH" sz="1200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D94F78E-C729-4DF6-98EF-0CF5633FC6A1}"/>
                  </a:ext>
                </a:extLst>
              </p:cNvPr>
              <p:cNvSpPr/>
              <p:nvPr/>
            </p:nvSpPr>
            <p:spPr>
              <a:xfrm>
                <a:off x="9646023" y="4012777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2</a:t>
                </a:r>
                <a:endParaRPr lang="de-CH" sz="1200" dirty="0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F46FA25-8B0C-4317-9788-A51CF0740D6A}"/>
                  </a:ext>
                </a:extLst>
              </p:cNvPr>
              <p:cNvSpPr/>
              <p:nvPr/>
            </p:nvSpPr>
            <p:spPr>
              <a:xfrm>
                <a:off x="9646023" y="3368018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3</a:t>
                </a:r>
                <a:endParaRPr lang="de-CH" sz="12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D9C95C-8E39-4702-8DF7-E66CA30ECF5E}"/>
              </a:ext>
            </a:extLst>
          </p:cNvPr>
          <p:cNvGrpSpPr/>
          <p:nvPr/>
        </p:nvGrpSpPr>
        <p:grpSpPr>
          <a:xfrm>
            <a:off x="6166867" y="3737007"/>
            <a:ext cx="1719186" cy="2483350"/>
            <a:chOff x="9574455" y="1830948"/>
            <a:chExt cx="2336156" cy="33745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80ADD4-34EC-4392-8778-1DBEA57BCEA9}"/>
                </a:ext>
              </a:extLst>
            </p:cNvPr>
            <p:cNvSpPr/>
            <p:nvPr/>
          </p:nvSpPr>
          <p:spPr>
            <a:xfrm>
              <a:off x="9574455" y="1830948"/>
              <a:ext cx="2336156" cy="33745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CH" sz="1200" dirty="0"/>
                <a:t>Computer 1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3B6426A-B27E-4249-BBCA-022FF7733C2D}"/>
                </a:ext>
              </a:extLst>
            </p:cNvPr>
            <p:cNvGrpSpPr/>
            <p:nvPr/>
          </p:nvGrpSpPr>
          <p:grpSpPr>
            <a:xfrm>
              <a:off x="9702276" y="2786933"/>
              <a:ext cx="2079812" cy="2418574"/>
              <a:chOff x="9201897" y="3157535"/>
              <a:chExt cx="2079812" cy="241857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0FA4AD4-EF52-4338-AF5D-0D9D44CD45E3}"/>
                  </a:ext>
                </a:extLst>
              </p:cNvPr>
              <p:cNvSpPr/>
              <p:nvPr/>
            </p:nvSpPr>
            <p:spPr>
              <a:xfrm>
                <a:off x="9201897" y="3157535"/>
                <a:ext cx="2079812" cy="2418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</a:t>
                </a:r>
                <a:r>
                  <a:rPr lang="de-CH" sz="1200" dirty="0" err="1"/>
                  <a:t>sdatenbank</a:t>
                </a:r>
                <a:endParaRPr lang="de-CH" sz="1200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83B7FC9-9357-432F-8563-34CE23B0F9B6}"/>
                  </a:ext>
                </a:extLst>
              </p:cNvPr>
              <p:cNvSpPr/>
              <p:nvPr/>
            </p:nvSpPr>
            <p:spPr>
              <a:xfrm>
                <a:off x="9648021" y="5020680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1</a:t>
                </a:r>
                <a:endParaRPr lang="de-CH" sz="12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33C7920-034C-49A5-A49A-3677A3C9A380}"/>
                  </a:ext>
                </a:extLst>
              </p:cNvPr>
              <p:cNvSpPr/>
              <p:nvPr/>
            </p:nvSpPr>
            <p:spPr>
              <a:xfrm>
                <a:off x="9648022" y="4375921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2</a:t>
                </a:r>
                <a:endParaRPr lang="de-CH" sz="1200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050CA1D-202F-4724-8F23-43F63FF51D04}"/>
                  </a:ext>
                </a:extLst>
              </p:cNvPr>
              <p:cNvSpPr/>
              <p:nvPr/>
            </p:nvSpPr>
            <p:spPr>
              <a:xfrm>
                <a:off x="9648022" y="3731162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3</a:t>
                </a:r>
                <a:endParaRPr lang="de-CH" sz="1200" dirty="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1CC38A-2A3F-422B-8A6B-1477BF1D6ADE}"/>
              </a:ext>
            </a:extLst>
          </p:cNvPr>
          <p:cNvGrpSpPr/>
          <p:nvPr/>
        </p:nvGrpSpPr>
        <p:grpSpPr>
          <a:xfrm>
            <a:off x="7673132" y="866328"/>
            <a:ext cx="1719186" cy="2483350"/>
            <a:chOff x="9574455" y="1830948"/>
            <a:chExt cx="2336156" cy="337455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F964BB-A0A6-4F77-B063-8E51E0933421}"/>
                </a:ext>
              </a:extLst>
            </p:cNvPr>
            <p:cNvSpPr/>
            <p:nvPr/>
          </p:nvSpPr>
          <p:spPr>
            <a:xfrm>
              <a:off x="9574455" y="1830948"/>
              <a:ext cx="2336156" cy="33745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CH" sz="1200" dirty="0"/>
                <a:t>Computer 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487E8D-B6D9-494E-8C36-94EEE4CEED2A}"/>
                </a:ext>
              </a:extLst>
            </p:cNvPr>
            <p:cNvGrpSpPr/>
            <p:nvPr/>
          </p:nvGrpSpPr>
          <p:grpSpPr>
            <a:xfrm>
              <a:off x="9734359" y="2698278"/>
              <a:ext cx="2079812" cy="2282046"/>
              <a:chOff x="9233980" y="3068880"/>
              <a:chExt cx="2079812" cy="22820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1EB0FE1-A7D0-4015-B355-821ED6545D2D}"/>
                  </a:ext>
                </a:extLst>
              </p:cNvPr>
              <p:cNvSpPr/>
              <p:nvPr/>
            </p:nvSpPr>
            <p:spPr>
              <a:xfrm>
                <a:off x="9233980" y="3068880"/>
                <a:ext cx="2079812" cy="228204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</a:t>
                </a:r>
                <a:r>
                  <a:rPr lang="de-CH" sz="1200" dirty="0" err="1"/>
                  <a:t>sdatenbank</a:t>
                </a:r>
                <a:endParaRPr lang="de-CH" sz="1200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66E5F9F-B8D1-48AB-B30C-9FC652F56988}"/>
                  </a:ext>
                </a:extLst>
              </p:cNvPr>
              <p:cNvSpPr/>
              <p:nvPr/>
            </p:nvSpPr>
            <p:spPr>
              <a:xfrm>
                <a:off x="9646022" y="4803713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1</a:t>
                </a:r>
                <a:endParaRPr lang="de-CH" sz="1200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C6CA7EE-F4FE-4B60-AAA6-01998E816E3E}"/>
                  </a:ext>
                </a:extLst>
              </p:cNvPr>
              <p:cNvSpPr/>
              <p:nvPr/>
            </p:nvSpPr>
            <p:spPr>
              <a:xfrm>
                <a:off x="9646023" y="4158953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2</a:t>
                </a:r>
                <a:endParaRPr lang="de-CH" sz="1200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9C6F92DF-5CDE-4BA5-9F76-F57DA1B8BEAA}"/>
                  </a:ext>
                </a:extLst>
              </p:cNvPr>
              <p:cNvSpPr/>
              <p:nvPr/>
            </p:nvSpPr>
            <p:spPr>
              <a:xfrm>
                <a:off x="9646023" y="3514195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3</a:t>
                </a:r>
                <a:endParaRPr lang="de-CH" sz="1200" dirty="0"/>
              </a:p>
            </p:txBody>
          </p:sp>
        </p:grp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8A24F9-FC65-4C27-9A5B-4C2DA5FD1C4A}"/>
              </a:ext>
            </a:extLst>
          </p:cNvPr>
          <p:cNvCxnSpPr/>
          <p:nvPr/>
        </p:nvCxnSpPr>
        <p:spPr>
          <a:xfrm flipH="1" flipV="1">
            <a:off x="9114272" y="1685320"/>
            <a:ext cx="1398495" cy="8160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769CE5-2DA4-44A0-8583-258AF9432FDC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886053" y="3735206"/>
            <a:ext cx="2285898" cy="1243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CFD3E2-DD03-4598-BBAE-BD1CFAA4F76D}"/>
              </a:ext>
            </a:extLst>
          </p:cNvPr>
          <p:cNvCxnSpPr>
            <a:cxnSpLocks/>
          </p:cNvCxnSpPr>
          <p:nvPr/>
        </p:nvCxnSpPr>
        <p:spPr>
          <a:xfrm flipV="1">
            <a:off x="6736394" y="2501385"/>
            <a:ext cx="983441" cy="12338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483121-F939-4EEF-8816-F62552B36BCA}"/>
              </a:ext>
            </a:extLst>
          </p:cNvPr>
          <p:cNvSpPr/>
          <p:nvPr/>
        </p:nvSpPr>
        <p:spPr>
          <a:xfrm>
            <a:off x="6589235" y="4090758"/>
            <a:ext cx="859958" cy="2661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D</a:t>
            </a:r>
            <a:r>
              <a:rPr lang="en-CH" sz="1400" dirty="0"/>
              <a:t>a</a:t>
            </a:r>
            <a:r>
              <a:rPr lang="de-CH" sz="1400" dirty="0"/>
              <a:t>t</a:t>
            </a:r>
            <a:r>
              <a:rPr lang="en-CH" sz="1400" dirty="0"/>
              <a:t>e</a:t>
            </a:r>
            <a:r>
              <a:rPr lang="de-CH" sz="1400" dirty="0"/>
              <a:t>i</a:t>
            </a:r>
            <a:r>
              <a:rPr lang="en-CH" sz="1400" dirty="0"/>
              <a:t> </a:t>
            </a:r>
            <a:endParaRPr lang="de-CH" sz="14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9BA2C85-23B1-448F-A388-A243E0124D62}"/>
              </a:ext>
            </a:extLst>
          </p:cNvPr>
          <p:cNvSpPr/>
          <p:nvPr/>
        </p:nvSpPr>
        <p:spPr>
          <a:xfrm>
            <a:off x="8136890" y="1133489"/>
            <a:ext cx="859958" cy="2661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D</a:t>
            </a:r>
            <a:r>
              <a:rPr lang="en-CH" sz="1400" dirty="0"/>
              <a:t>a</a:t>
            </a:r>
            <a:r>
              <a:rPr lang="de-CH" sz="1400" dirty="0"/>
              <a:t>t</a:t>
            </a:r>
            <a:r>
              <a:rPr lang="en-CH" sz="1400" dirty="0"/>
              <a:t>e</a:t>
            </a:r>
            <a:r>
              <a:rPr lang="de-CH" sz="1400" dirty="0"/>
              <a:t>i</a:t>
            </a:r>
            <a:r>
              <a:rPr lang="en-CH" sz="1400" dirty="0"/>
              <a:t>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80339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2B082A-9F9C-43AD-9A19-43E99D8038CA}"/>
              </a:ext>
            </a:extLst>
          </p:cNvPr>
          <p:cNvSpPr/>
          <p:nvPr/>
        </p:nvSpPr>
        <p:spPr>
          <a:xfrm>
            <a:off x="811225" y="1429684"/>
            <a:ext cx="10515600" cy="21941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de-CH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0F8C7-C0C6-4A66-ADF6-576906706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2828" y="1663273"/>
            <a:ext cx="993766" cy="1024821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5E6B96C-0F5D-4135-BD58-BB257C630A29}"/>
              </a:ext>
            </a:extLst>
          </p:cNvPr>
          <p:cNvSpPr/>
          <p:nvPr/>
        </p:nvSpPr>
        <p:spPr>
          <a:xfrm>
            <a:off x="3394157" y="2638706"/>
            <a:ext cx="559707" cy="4911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7EA2-D068-4D5D-9E6D-BD48C60F87EF}"/>
              </a:ext>
            </a:extLst>
          </p:cNvPr>
          <p:cNvSpPr txBox="1"/>
          <p:nvPr/>
        </p:nvSpPr>
        <p:spPr>
          <a:xfrm>
            <a:off x="1888566" y="3218336"/>
            <a:ext cx="389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github.com/</a:t>
            </a:r>
            <a:r>
              <a:rPr lang="de-CH" sz="1600" dirty="0" err="1"/>
              <a:t>unibas-marcelluethi</a:t>
            </a:r>
            <a:r>
              <a:rPr lang="de-CH" sz="1600" dirty="0"/>
              <a:t>/</a:t>
            </a:r>
            <a:r>
              <a:rPr lang="de-CH" sz="1600" dirty="0" err="1"/>
              <a:t>iabref</a:t>
            </a:r>
            <a:endParaRPr lang="de-CH" sz="1600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196CE37-EF23-4E3E-97B8-97FE5387089C}"/>
              </a:ext>
            </a:extLst>
          </p:cNvPr>
          <p:cNvSpPr/>
          <p:nvPr/>
        </p:nvSpPr>
        <p:spPr>
          <a:xfrm>
            <a:off x="7886911" y="2638706"/>
            <a:ext cx="559707" cy="4911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43319-0B8E-4479-A040-0BAE46A18F5E}"/>
              </a:ext>
            </a:extLst>
          </p:cNvPr>
          <p:cNvSpPr txBox="1"/>
          <p:nvPr/>
        </p:nvSpPr>
        <p:spPr>
          <a:xfrm>
            <a:off x="6509992" y="3218338"/>
            <a:ext cx="313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github.com/</a:t>
            </a:r>
            <a:r>
              <a:rPr lang="de-CH" sz="1600" dirty="0" err="1"/>
              <a:t>schoenja</a:t>
            </a:r>
            <a:r>
              <a:rPr lang="de-CH" sz="1600" dirty="0"/>
              <a:t>/</a:t>
            </a:r>
            <a:r>
              <a:rPr lang="de-CH" sz="1600" dirty="0" err="1"/>
              <a:t>jabref</a:t>
            </a:r>
            <a:endParaRPr lang="de-CH" sz="16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51BC05-8C28-4F6A-94D5-F6EB2C7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i</a:t>
            </a:r>
            <a:r>
              <a:rPr lang="en-CH" dirty="0"/>
              <a:t>t 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G</a:t>
            </a:r>
            <a:r>
              <a:rPr lang="en-CH" dirty="0" err="1"/>
              <a:t>i</a:t>
            </a:r>
            <a:r>
              <a:rPr lang="de-CH" dirty="0"/>
              <a:t>t</a:t>
            </a:r>
            <a:r>
              <a:rPr lang="en-CH" dirty="0"/>
              <a:t>h</a:t>
            </a:r>
            <a:r>
              <a:rPr lang="de-CH" dirty="0"/>
              <a:t>u</a:t>
            </a:r>
            <a:r>
              <a:rPr lang="en-CH" dirty="0"/>
              <a:t>b</a:t>
            </a:r>
            <a:endParaRPr lang="de-CH" dirty="0"/>
          </a:p>
        </p:txBody>
      </p:sp>
      <p:pic>
        <p:nvPicPr>
          <p:cNvPr id="15" name="Graphic 14" descr="Laptop">
            <a:extLst>
              <a:ext uri="{FF2B5EF4-FFF2-40B4-BE49-F238E27FC236}">
                <a16:creationId xmlns:a16="http://schemas.microsoft.com/office/drawing/2014/main" id="{B4B72E2D-B0C5-45CD-86BF-5D249E0F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565" y="4776309"/>
            <a:ext cx="1536338" cy="1536338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27CF6AF9-213D-4A7D-9B6D-817DB7F7D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3199" y="4720414"/>
            <a:ext cx="1536338" cy="1536338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AE8BFEE0-77B3-402B-83E6-5E7BF7218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547" y="4720414"/>
            <a:ext cx="1536338" cy="1536338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E39EB6FC-4257-4AA8-8CB7-ADE6A0AF4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" y="4768646"/>
            <a:ext cx="1536338" cy="1536338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6166804C-43A8-4443-AEDE-82540E808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682" y="4776309"/>
            <a:ext cx="1536338" cy="1536338"/>
          </a:xfrm>
          <a:prstGeom prst="rect">
            <a:avLst/>
          </a:prstGeom>
        </p:spPr>
      </p:pic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8D2DF125-C70B-4C6B-A4F6-5D860C17D3DB}"/>
              </a:ext>
            </a:extLst>
          </p:cNvPr>
          <p:cNvSpPr/>
          <p:nvPr/>
        </p:nvSpPr>
        <p:spPr>
          <a:xfrm>
            <a:off x="2036594" y="6115162"/>
            <a:ext cx="642968" cy="5642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E646AAF-3444-47E9-87D9-C7555501A4BE}"/>
              </a:ext>
            </a:extLst>
          </p:cNvPr>
          <p:cNvSpPr/>
          <p:nvPr/>
        </p:nvSpPr>
        <p:spPr>
          <a:xfrm>
            <a:off x="4354741" y="6147236"/>
            <a:ext cx="642968" cy="5642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2D6BB-5F54-4CCA-8136-3DBD1C88DB62}"/>
              </a:ext>
            </a:extLst>
          </p:cNvPr>
          <p:cNvSpPr txBox="1"/>
          <p:nvPr/>
        </p:nvSpPr>
        <p:spPr>
          <a:xfrm>
            <a:off x="3240323" y="5342965"/>
            <a:ext cx="69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62AB1-B897-4C39-A5EF-5C77224F9C3D}"/>
              </a:ext>
            </a:extLst>
          </p:cNvPr>
          <p:cNvSpPr txBox="1"/>
          <p:nvPr/>
        </p:nvSpPr>
        <p:spPr>
          <a:xfrm>
            <a:off x="8895188" y="5352149"/>
            <a:ext cx="69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74DDDDA8-57DA-433A-A6D7-15044B3260E0}"/>
              </a:ext>
            </a:extLst>
          </p:cNvPr>
          <p:cNvSpPr/>
          <p:nvPr/>
        </p:nvSpPr>
        <p:spPr>
          <a:xfrm>
            <a:off x="489741" y="6147236"/>
            <a:ext cx="642968" cy="5642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42E57FD-1008-4A7A-9836-7412ECA24490}"/>
              </a:ext>
            </a:extLst>
          </p:cNvPr>
          <p:cNvSpPr/>
          <p:nvPr/>
        </p:nvSpPr>
        <p:spPr>
          <a:xfrm>
            <a:off x="7644788" y="6123595"/>
            <a:ext cx="642968" cy="5642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9A8B8BD-A38D-4F6E-BD89-2AD04566DB6D}"/>
              </a:ext>
            </a:extLst>
          </p:cNvPr>
          <p:cNvSpPr/>
          <p:nvPr/>
        </p:nvSpPr>
        <p:spPr>
          <a:xfrm>
            <a:off x="10143040" y="6146173"/>
            <a:ext cx="642968" cy="5642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Jabref</a:t>
            </a:r>
            <a:endParaRPr lang="de-CH" sz="1200" dirty="0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DC716619-110F-41A5-BA78-25B1BB7C5ECB}"/>
              </a:ext>
            </a:extLst>
          </p:cNvPr>
          <p:cNvSpPr/>
          <p:nvPr/>
        </p:nvSpPr>
        <p:spPr>
          <a:xfrm>
            <a:off x="4997709" y="1786966"/>
            <a:ext cx="2624121" cy="569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C37A4A-6112-4CC6-97D7-4B1CB147453A}"/>
              </a:ext>
            </a:extLst>
          </p:cNvPr>
          <p:cNvSpPr txBox="1"/>
          <p:nvPr/>
        </p:nvSpPr>
        <p:spPr>
          <a:xfrm>
            <a:off x="1804187" y="4399314"/>
            <a:ext cx="126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Clone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115FAB-CE4A-4848-AE2E-6A0F3F21818B}"/>
              </a:ext>
            </a:extLst>
          </p:cNvPr>
          <p:cNvSpPr txBox="1"/>
          <p:nvPr/>
        </p:nvSpPr>
        <p:spPr>
          <a:xfrm>
            <a:off x="9559749" y="3961542"/>
            <a:ext cx="126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Clone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BD21E4-CCDC-418D-80A0-B2FF66707936}"/>
              </a:ext>
            </a:extLst>
          </p:cNvPr>
          <p:cNvCxnSpPr/>
          <p:nvPr/>
        </p:nvCxnSpPr>
        <p:spPr>
          <a:xfrm flipH="1">
            <a:off x="902447" y="3669553"/>
            <a:ext cx="1715247" cy="13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384891-61CA-46C5-9CE6-9250B4947B6F}"/>
              </a:ext>
            </a:extLst>
          </p:cNvPr>
          <p:cNvCxnSpPr>
            <a:cxnSpLocks/>
          </p:cNvCxnSpPr>
          <p:nvPr/>
        </p:nvCxnSpPr>
        <p:spPr>
          <a:xfrm flipH="1">
            <a:off x="2591186" y="3630321"/>
            <a:ext cx="88376" cy="143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E47F93-2913-4BE7-A809-104FCA8FC078}"/>
              </a:ext>
            </a:extLst>
          </p:cNvPr>
          <p:cNvCxnSpPr>
            <a:cxnSpLocks/>
          </p:cNvCxnSpPr>
          <p:nvPr/>
        </p:nvCxnSpPr>
        <p:spPr>
          <a:xfrm>
            <a:off x="2743586" y="3669553"/>
            <a:ext cx="1888179" cy="12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2AF99D-75B1-4389-A629-AC2CBCA8ADC5}"/>
              </a:ext>
            </a:extLst>
          </p:cNvPr>
          <p:cNvCxnSpPr>
            <a:cxnSpLocks/>
          </p:cNvCxnSpPr>
          <p:nvPr/>
        </p:nvCxnSpPr>
        <p:spPr>
          <a:xfrm>
            <a:off x="8642457" y="3697368"/>
            <a:ext cx="1888179" cy="12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FA0FC4-3AAD-465C-85D0-F429CAE5C9F7}"/>
              </a:ext>
            </a:extLst>
          </p:cNvPr>
          <p:cNvCxnSpPr>
            <a:cxnSpLocks/>
          </p:cNvCxnSpPr>
          <p:nvPr/>
        </p:nvCxnSpPr>
        <p:spPr>
          <a:xfrm flipH="1">
            <a:off x="7886911" y="3794595"/>
            <a:ext cx="755546" cy="116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07A59A2-BE6C-4EF5-9C0E-25EB428CF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53878" y="2610448"/>
            <a:ext cx="502423" cy="50242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B430F79-D8F5-4E43-A930-D5994D857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45195" y="2628942"/>
            <a:ext cx="502423" cy="502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BB7D3C9-73E8-44CE-8736-2F0F52ADB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39759" y="6181615"/>
            <a:ext cx="502423" cy="50242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D6BEE4D-4E4C-44C9-9C46-B9C908A88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1507" y="6146173"/>
            <a:ext cx="502423" cy="50242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749A20A-BD40-4B66-9FBD-519F76A49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125245" y="6157954"/>
            <a:ext cx="502423" cy="50242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115591B-AE1A-4517-AE67-F2E870EAA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64370" y="6131999"/>
            <a:ext cx="502423" cy="50242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D4E5C61-D886-4A43-BEE8-3851FE630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20493" y="6131999"/>
            <a:ext cx="502423" cy="5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8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B9E4-1A0E-4F31-A728-F9250A79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remote </a:t>
            </a:r>
            <a:r>
              <a:rPr lang="de-CH" dirty="0" err="1"/>
              <a:t>repositories</a:t>
            </a:r>
            <a:endParaRPr lang="de-CH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135C51-3921-4DE8-A8EF-8B5BC01BA65C}"/>
              </a:ext>
            </a:extLst>
          </p:cNvPr>
          <p:cNvGrpSpPr/>
          <p:nvPr/>
        </p:nvGrpSpPr>
        <p:grpSpPr>
          <a:xfrm>
            <a:off x="838200" y="1690688"/>
            <a:ext cx="8745150" cy="3928969"/>
            <a:chOff x="811226" y="1772573"/>
            <a:chExt cx="10062963" cy="47203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4EC2956-A96F-4BEB-B67E-B673D4261AAF}"/>
                </a:ext>
              </a:extLst>
            </p:cNvPr>
            <p:cNvSpPr/>
            <p:nvPr/>
          </p:nvSpPr>
          <p:spPr>
            <a:xfrm>
              <a:off x="811226" y="1772573"/>
              <a:ext cx="4388304" cy="1986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CH" dirty="0" err="1"/>
                <a:t>Github</a:t>
              </a:r>
              <a:endParaRPr lang="de-CH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0D90BD-C77D-401D-8450-C7D31F9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02447" y="1902083"/>
              <a:ext cx="993766" cy="1024821"/>
            </a:xfrm>
            <a:prstGeom prst="rect">
              <a:avLst/>
            </a:prstGeom>
          </p:spPr>
        </p:pic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5B6A1AD3-09C5-4F73-8F43-D6DD8D61EEAA}"/>
                </a:ext>
              </a:extLst>
            </p:cNvPr>
            <p:cNvSpPr/>
            <p:nvPr/>
          </p:nvSpPr>
          <p:spPr>
            <a:xfrm>
              <a:off x="2700897" y="2668048"/>
              <a:ext cx="559707" cy="4911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err="1"/>
                <a:t>Jabref</a:t>
              </a:r>
              <a:endParaRPr lang="de-CH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7D471-CEF6-4B9A-BB07-3A51781F5CD5}"/>
                </a:ext>
              </a:extLst>
            </p:cNvPr>
            <p:cNvSpPr txBox="1"/>
            <p:nvPr/>
          </p:nvSpPr>
          <p:spPr>
            <a:xfrm>
              <a:off x="811226" y="3247678"/>
              <a:ext cx="4575061" cy="406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/>
                <a:t>github.com/</a:t>
              </a:r>
              <a:r>
                <a:rPr lang="de-CH" sz="1600" dirty="0" err="1"/>
                <a:t>unibas-marcelluethi</a:t>
              </a:r>
              <a:r>
                <a:rPr lang="de-CH" sz="1600" dirty="0"/>
                <a:t>/</a:t>
              </a:r>
              <a:r>
                <a:rPr lang="de-CH" sz="1600" dirty="0" err="1"/>
                <a:t>iabref</a:t>
              </a:r>
              <a:endParaRPr lang="de-CH" sz="1600" dirty="0"/>
            </a:p>
          </p:txBody>
        </p:sp>
        <p:pic>
          <p:nvPicPr>
            <p:cNvPr id="14" name="Graphic 13" descr="Laptop">
              <a:extLst>
                <a:ext uri="{FF2B5EF4-FFF2-40B4-BE49-F238E27FC236}">
                  <a16:creationId xmlns:a16="http://schemas.microsoft.com/office/drawing/2014/main" id="{A6A56C84-6027-4B9F-97CA-5FCE1DF4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49547" y="4603493"/>
              <a:ext cx="1536338" cy="1536338"/>
            </a:xfrm>
            <a:prstGeom prst="rect">
              <a:avLst/>
            </a:prstGeom>
          </p:spPr>
        </p:pic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2E50A074-226A-4403-BD45-902FE6F0B43A}"/>
                </a:ext>
              </a:extLst>
            </p:cNvPr>
            <p:cNvSpPr/>
            <p:nvPr/>
          </p:nvSpPr>
          <p:spPr>
            <a:xfrm>
              <a:off x="5154131" y="5928639"/>
              <a:ext cx="642968" cy="5642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err="1"/>
                <a:t>Jabref</a:t>
              </a:r>
              <a:endParaRPr lang="de-CH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F998DA-3DC7-43F7-82D9-00BE7FFDE965}"/>
                </a:ext>
              </a:extLst>
            </p:cNvPr>
            <p:cNvSpPr txBox="1"/>
            <p:nvPr/>
          </p:nvSpPr>
          <p:spPr>
            <a:xfrm>
              <a:off x="2237209" y="4158037"/>
              <a:ext cx="1934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remote: </a:t>
              </a:r>
              <a:r>
                <a:rPr lang="de-CH" dirty="0" err="1"/>
                <a:t>upstream</a:t>
              </a:r>
              <a:r>
                <a:rPr lang="de-CH" dirty="0"/>
                <a:t>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1034D4-6597-4E75-8F58-B3BC96A54F45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3005378" y="3759200"/>
              <a:ext cx="2712338" cy="8442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7467AAF-B30E-440F-9DB6-B5A021F6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360618" y="2639790"/>
              <a:ext cx="502423" cy="50242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043AE6-7179-4075-B476-4D6E4E76B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884883" y="5913402"/>
              <a:ext cx="502423" cy="502423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D9FC3C-DB41-4AE6-8308-A12BC6A81782}"/>
                </a:ext>
              </a:extLst>
            </p:cNvPr>
            <p:cNvSpPr/>
            <p:nvPr/>
          </p:nvSpPr>
          <p:spPr>
            <a:xfrm>
              <a:off x="6485885" y="1772573"/>
              <a:ext cx="4388304" cy="1986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CH" dirty="0" err="1"/>
                <a:t>Github</a:t>
              </a:r>
              <a:endParaRPr lang="de-CH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67A81FA-24C0-4D81-93E6-0C4629E06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77106" y="1902083"/>
              <a:ext cx="993766" cy="1024821"/>
            </a:xfrm>
            <a:prstGeom prst="rect">
              <a:avLst/>
            </a:prstGeom>
          </p:spPr>
        </p:pic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2ADBB6B8-120E-4690-8930-1B16E861D677}"/>
                </a:ext>
              </a:extLst>
            </p:cNvPr>
            <p:cNvSpPr/>
            <p:nvPr/>
          </p:nvSpPr>
          <p:spPr>
            <a:xfrm>
              <a:off x="8375556" y="2668048"/>
              <a:ext cx="559707" cy="4911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err="1"/>
                <a:t>Jabref</a:t>
              </a:r>
              <a:endParaRPr lang="de-CH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22EC3B-83C8-4B9C-AF81-E813436B616C}"/>
                </a:ext>
              </a:extLst>
            </p:cNvPr>
            <p:cNvSpPr txBox="1"/>
            <p:nvPr/>
          </p:nvSpPr>
          <p:spPr>
            <a:xfrm>
              <a:off x="6869965" y="3247678"/>
              <a:ext cx="3891416" cy="406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/>
                <a:t>github.com/</a:t>
              </a:r>
              <a:r>
                <a:rPr lang="de-CH" sz="1600" dirty="0" err="1"/>
                <a:t>schoenja</a:t>
              </a:r>
              <a:r>
                <a:rPr lang="de-CH" sz="1600" dirty="0"/>
                <a:t>/</a:t>
              </a:r>
              <a:r>
                <a:rPr lang="de-CH" sz="1600" dirty="0" err="1"/>
                <a:t>iabref</a:t>
              </a:r>
              <a:endParaRPr lang="de-CH" sz="1600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C1E3B8-2491-4C99-8996-1BEEF8FB8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035277" y="2639790"/>
              <a:ext cx="502423" cy="502423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14ED8A-6500-4BB5-A28A-55B1259E2BA8}"/>
                </a:ext>
              </a:extLst>
            </p:cNvPr>
            <p:cNvCxnSpPr>
              <a:cxnSpLocks/>
              <a:stCxn id="42" idx="2"/>
              <a:endCxn id="14" idx="0"/>
            </p:cNvCxnSpPr>
            <p:nvPr/>
          </p:nvCxnSpPr>
          <p:spPr>
            <a:xfrm flipH="1">
              <a:off x="5717716" y="3759200"/>
              <a:ext cx="2962321" cy="8442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990B7E-5856-4A5C-BBCF-A27A6490E978}"/>
                </a:ext>
              </a:extLst>
            </p:cNvPr>
            <p:cNvSpPr txBox="1"/>
            <p:nvPr/>
          </p:nvSpPr>
          <p:spPr>
            <a:xfrm>
              <a:off x="7198876" y="4186978"/>
              <a:ext cx="1934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remote: </a:t>
              </a:r>
              <a:r>
                <a:rPr lang="de-CH" dirty="0" err="1"/>
                <a:t>origin</a:t>
              </a:r>
              <a:endParaRPr lang="de-CH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430738B-1A79-4B2A-B7BC-916DFCAC302A}"/>
              </a:ext>
            </a:extLst>
          </p:cNvPr>
          <p:cNvSpPr txBox="1"/>
          <p:nvPr/>
        </p:nvSpPr>
        <p:spPr>
          <a:xfrm>
            <a:off x="838200" y="5861207"/>
            <a:ext cx="1095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h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en-CH" i="1" dirty="0"/>
              <a:t>remote repositories</a:t>
            </a:r>
            <a:r>
              <a:rPr lang="en-CH" dirty="0"/>
              <a:t> </a:t>
            </a:r>
            <a:r>
              <a:rPr lang="en-CH" dirty="0" err="1"/>
              <a:t>erlauben</a:t>
            </a:r>
            <a:r>
              <a:rPr lang="en-CH" dirty="0"/>
              <a:t> synchronisation von </a:t>
            </a:r>
            <a:r>
              <a:rPr lang="en-CH" dirty="0" err="1"/>
              <a:t>Änderungen</a:t>
            </a:r>
            <a:r>
              <a:rPr lang="en-CH" dirty="0"/>
              <a:t> in </a:t>
            </a:r>
            <a:r>
              <a:rPr lang="en-CH" dirty="0" err="1"/>
              <a:t>gefor</a:t>
            </a:r>
            <a:r>
              <a:rPr lang="de-CH" dirty="0"/>
              <a:t>k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8901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3F522F-CDC3-49BD-834E-F68A3156B42C}"/>
              </a:ext>
            </a:extLst>
          </p:cNvPr>
          <p:cNvSpPr/>
          <p:nvPr/>
        </p:nvSpPr>
        <p:spPr>
          <a:xfrm>
            <a:off x="575734" y="1273629"/>
            <a:ext cx="11174007" cy="44637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1D2FC09B-080C-4D58-9626-1F2C60BCC9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H" b="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CH" dirty="0"/>
                  <a:t> Things I learned in Computer Science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1D2FC09B-080C-4D58-9626-1F2C60BCC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83" t="-161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C3F99-E4A5-4474-8B51-3B610F00EB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22747" t="66491" r="26609" b="5014"/>
          <a:stretch/>
        </p:blipFill>
        <p:spPr>
          <a:xfrm>
            <a:off x="6233085" y="2727067"/>
            <a:ext cx="5383181" cy="20193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208CC22-4E16-4A3C-A0AF-E0B8B3D8E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7" t="7887" r="22710" b="31282"/>
          <a:stretch/>
        </p:blipFill>
        <p:spPr>
          <a:xfrm>
            <a:off x="575734" y="1273629"/>
            <a:ext cx="5797722" cy="4310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FF56D1-9625-4692-B630-95ED66D956FD}"/>
              </a:ext>
            </a:extLst>
          </p:cNvPr>
          <p:cNvSpPr/>
          <p:nvPr/>
        </p:nvSpPr>
        <p:spPr>
          <a:xfrm>
            <a:off x="653029" y="592766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Quelle:   </a:t>
            </a:r>
            <a:r>
              <a:rPr lang="en-CH" dirty="0"/>
              <a:t>http://tilics.dmi.unibas.ch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58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3C13-64F3-4CE4-A87A-F8F34136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</a:t>
            </a:r>
            <a:r>
              <a:rPr lang="de-CH" dirty="0"/>
              <a:t>s</a:t>
            </a:r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w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/>
              <a:t>t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g</a:t>
            </a:r>
            <a:r>
              <a:rPr lang="en-CH" dirty="0"/>
              <a:t> (</a:t>
            </a:r>
            <a:r>
              <a:rPr lang="de-CH" dirty="0"/>
              <a:t>h</a:t>
            </a:r>
            <a:r>
              <a:rPr lang="en-CH" dirty="0" err="1"/>
              <a:t>istorisch</a:t>
            </a:r>
            <a:r>
              <a:rPr lang="en-CH" dirty="0"/>
              <a:t>)</a:t>
            </a:r>
            <a:endParaRPr lang="de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0458DA-6D3A-4626-81B8-83B888D058B8}"/>
              </a:ext>
            </a:extLst>
          </p:cNvPr>
          <p:cNvCxnSpPr/>
          <p:nvPr/>
        </p:nvCxnSpPr>
        <p:spPr>
          <a:xfrm>
            <a:off x="681319" y="3155576"/>
            <a:ext cx="1093494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61D143C-2D8B-41ED-A911-0D91C1ACFA18}"/>
              </a:ext>
            </a:extLst>
          </p:cNvPr>
          <p:cNvSpPr/>
          <p:nvPr/>
        </p:nvSpPr>
        <p:spPr>
          <a:xfrm>
            <a:off x="1948329" y="1160749"/>
            <a:ext cx="2713317" cy="1410447"/>
          </a:xfrm>
          <a:prstGeom prst="borderCallout1">
            <a:avLst>
              <a:gd name="adj1" fmla="val 18750"/>
              <a:gd name="adj2" fmla="val -8333"/>
              <a:gd name="adj3" fmla="val 119280"/>
              <a:gd name="adj4" fmla="val -464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H"/>
              <a:t>Nullte Generation</a:t>
            </a:r>
          </a:p>
          <a:p>
            <a:pPr lvl="1"/>
            <a:r>
              <a:rPr lang="de-CH"/>
              <a:t>V</a:t>
            </a:r>
            <a:r>
              <a:rPr lang="en-CH"/>
              <a:t>e</a:t>
            </a:r>
            <a:r>
              <a:rPr lang="de-CH"/>
              <a:t>r</a:t>
            </a:r>
            <a:r>
              <a:rPr lang="en-CH"/>
              <a:t>s</a:t>
            </a:r>
            <a:r>
              <a:rPr lang="de-CH"/>
              <a:t>i</a:t>
            </a:r>
            <a:r>
              <a:rPr lang="en-CH"/>
              <a:t>o</a:t>
            </a:r>
            <a:r>
              <a:rPr lang="de-CH"/>
              <a:t>n</a:t>
            </a:r>
            <a:r>
              <a:rPr lang="en-CH"/>
              <a:t>s</a:t>
            </a:r>
            <a:r>
              <a:rPr lang="de-CH"/>
              <a:t>v</a:t>
            </a:r>
            <a:r>
              <a:rPr lang="en-CH"/>
              <a:t>e</a:t>
            </a:r>
            <a:r>
              <a:rPr lang="de-CH"/>
              <a:t>r</a:t>
            </a:r>
            <a:r>
              <a:rPr lang="en-CH"/>
              <a:t>w</a:t>
            </a:r>
            <a:r>
              <a:rPr lang="de-CH"/>
              <a:t>a</a:t>
            </a:r>
            <a:r>
              <a:rPr lang="en-CH"/>
              <a:t>l</a:t>
            </a:r>
            <a:r>
              <a:rPr lang="de-CH"/>
              <a:t>t</a:t>
            </a:r>
            <a:r>
              <a:rPr lang="en-CH"/>
              <a:t>u</a:t>
            </a:r>
            <a:r>
              <a:rPr lang="de-CH"/>
              <a:t>n</a:t>
            </a:r>
            <a:r>
              <a:rPr lang="en-CH"/>
              <a:t>g </a:t>
            </a:r>
            <a:r>
              <a:rPr lang="de-CH"/>
              <a:t>ü</a:t>
            </a:r>
            <a:r>
              <a:rPr lang="en-CH"/>
              <a:t>b</a:t>
            </a:r>
            <a:r>
              <a:rPr lang="de-CH"/>
              <a:t>e</a:t>
            </a:r>
            <a:r>
              <a:rPr lang="en-CH"/>
              <a:t>r </a:t>
            </a:r>
            <a:r>
              <a:rPr lang="de-CH"/>
              <a:t>D</a:t>
            </a:r>
            <a:r>
              <a:rPr lang="en-CH"/>
              <a:t>a</a:t>
            </a:r>
            <a:r>
              <a:rPr lang="de-CH"/>
              <a:t>t</a:t>
            </a:r>
            <a:r>
              <a:rPr lang="en-CH"/>
              <a:t>e</a:t>
            </a:r>
            <a:r>
              <a:rPr lang="de-CH"/>
              <a:t>i</a:t>
            </a:r>
            <a:r>
              <a:rPr lang="en-CH"/>
              <a:t>n</a:t>
            </a:r>
            <a:r>
              <a:rPr lang="de-CH"/>
              <a:t>a</a:t>
            </a:r>
            <a:r>
              <a:rPr lang="en-CH"/>
              <a:t>m</a:t>
            </a:r>
            <a:r>
              <a:rPr lang="de-CH"/>
              <a:t>e</a:t>
            </a:r>
            <a:r>
              <a:rPr lang="en-CH"/>
              <a:t>n </a:t>
            </a:r>
            <a:endParaRPr lang="en-CH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C00B527-08E2-472A-804B-AB67437607B2}"/>
              </a:ext>
            </a:extLst>
          </p:cNvPr>
          <p:cNvSpPr/>
          <p:nvPr/>
        </p:nvSpPr>
        <p:spPr>
          <a:xfrm>
            <a:off x="3287057" y="4138033"/>
            <a:ext cx="2713317" cy="1410447"/>
          </a:xfrm>
          <a:prstGeom prst="borderCallout1">
            <a:avLst>
              <a:gd name="adj1" fmla="val 18750"/>
              <a:gd name="adj2" fmla="val -8333"/>
              <a:gd name="adj3" fmla="val -52331"/>
              <a:gd name="adj4" fmla="val -4339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 err="1"/>
              <a:t>ste</a:t>
            </a:r>
            <a:r>
              <a:rPr lang="en-CH" dirty="0"/>
              <a:t> Ge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ion </a:t>
            </a:r>
          </a:p>
          <a:p>
            <a:pPr lvl="1"/>
            <a:r>
              <a:rPr lang="en-CH" dirty="0" err="1"/>
              <a:t>Versionierung</a:t>
            </a:r>
            <a:r>
              <a:rPr lang="en-CH" dirty="0"/>
              <a:t> </a:t>
            </a:r>
            <a:r>
              <a:rPr lang="en-CH" dirty="0" err="1"/>
              <a:t>ein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 dirty="0"/>
              <a:t>r </a:t>
            </a:r>
            <a:r>
              <a:rPr lang="de-CH" dirty="0"/>
              <a:t>D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 (</a:t>
            </a:r>
            <a:r>
              <a:rPr lang="de-CH" dirty="0"/>
              <a:t>R</a:t>
            </a:r>
            <a:r>
              <a:rPr lang="en-CH" dirty="0"/>
              <a:t>C</a:t>
            </a:r>
            <a:r>
              <a:rPr lang="de-CH" dirty="0"/>
              <a:t>S</a:t>
            </a:r>
            <a:r>
              <a:rPr lang="en-CH" dirty="0"/>
              <a:t>, </a:t>
            </a:r>
            <a:r>
              <a:rPr lang="de-CH" dirty="0"/>
              <a:t>C</a:t>
            </a:r>
            <a:r>
              <a:rPr lang="en-CH" dirty="0"/>
              <a:t>V</a:t>
            </a:r>
            <a:r>
              <a:rPr lang="de-CH" dirty="0"/>
              <a:t>S</a:t>
            </a:r>
            <a:r>
              <a:rPr lang="en-CH" dirty="0"/>
              <a:t>, SC</a:t>
            </a:r>
            <a:r>
              <a:rPr lang="de-CH" dirty="0"/>
              <a:t>C</a:t>
            </a:r>
            <a:r>
              <a:rPr lang="en-CH" dirty="0"/>
              <a:t>S)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DB49629-75CC-40FA-AA76-8A462E13A321}"/>
              </a:ext>
            </a:extLst>
          </p:cNvPr>
          <p:cNvSpPr/>
          <p:nvPr/>
        </p:nvSpPr>
        <p:spPr>
          <a:xfrm>
            <a:off x="7156824" y="1112679"/>
            <a:ext cx="3397623" cy="1410447"/>
          </a:xfrm>
          <a:prstGeom prst="borderCallout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Z</a:t>
            </a:r>
            <a:r>
              <a:rPr lang="en-CH" dirty="0"/>
              <a:t>w</a:t>
            </a:r>
            <a:r>
              <a:rPr lang="de-CH" dirty="0"/>
              <a:t>e</a:t>
            </a:r>
            <a:r>
              <a:rPr lang="en-CH" dirty="0" err="1"/>
              <a:t>i</a:t>
            </a:r>
            <a:r>
              <a:rPr lang="de-CH" dirty="0"/>
              <a:t>t</a:t>
            </a:r>
            <a:r>
              <a:rPr lang="en-CH" dirty="0"/>
              <a:t>e 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</a:t>
            </a:r>
          </a:p>
          <a:p>
            <a:pPr lvl="1"/>
            <a:r>
              <a:rPr lang="en-CH" dirty="0" err="1"/>
              <a:t>Versionierung</a:t>
            </a:r>
            <a:r>
              <a:rPr lang="en-CH" dirty="0"/>
              <a:t> </a:t>
            </a:r>
            <a:r>
              <a:rPr lang="de-CH" dirty="0"/>
              <a:t>g</a:t>
            </a:r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z</a:t>
            </a:r>
            <a:r>
              <a:rPr lang="de-CH" dirty="0"/>
              <a:t>e</a:t>
            </a:r>
            <a:r>
              <a:rPr lang="en-CH" dirty="0"/>
              <a:t>r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e, 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 err="1"/>
              <a:t>i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t</a:t>
            </a:r>
            <a:r>
              <a:rPr lang="en-CH" dirty="0"/>
              <a:t> (</a:t>
            </a:r>
            <a:r>
              <a:rPr lang="en-CH" dirty="0" err="1"/>
              <a:t>Su</a:t>
            </a:r>
            <a:r>
              <a:rPr lang="de-CH" dirty="0"/>
              <a:t>b</a:t>
            </a:r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n, </a:t>
            </a:r>
            <a:r>
              <a:rPr lang="de-CH" dirty="0"/>
              <a:t>S</a:t>
            </a:r>
            <a:r>
              <a:rPr lang="en-CH" dirty="0"/>
              <a:t>o</a:t>
            </a:r>
            <a:r>
              <a:rPr lang="de-CH" dirty="0"/>
              <a:t>u</a:t>
            </a:r>
            <a:r>
              <a:rPr lang="en-CH" dirty="0"/>
              <a:t>r</a:t>
            </a:r>
            <a:r>
              <a:rPr lang="de-CH" dirty="0"/>
              <a:t>c</a:t>
            </a:r>
            <a:r>
              <a:rPr lang="en-CH" dirty="0"/>
              <a:t>e </a:t>
            </a:r>
            <a:r>
              <a:rPr lang="de-CH" dirty="0"/>
              <a:t>S</a:t>
            </a:r>
            <a:r>
              <a:rPr lang="en-CH" dirty="0" err="1"/>
              <a:t>afe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D9F27A9-BC2C-4A9D-8CBD-3CB929707A77}"/>
              </a:ext>
            </a:extLst>
          </p:cNvPr>
          <p:cNvSpPr/>
          <p:nvPr/>
        </p:nvSpPr>
        <p:spPr>
          <a:xfrm>
            <a:off x="9478683" y="4223536"/>
            <a:ext cx="2713317" cy="1410447"/>
          </a:xfrm>
          <a:prstGeom prst="borderCallout1">
            <a:avLst>
              <a:gd name="adj1" fmla="val 18750"/>
              <a:gd name="adj2" fmla="val -8333"/>
              <a:gd name="adj3" fmla="val -33686"/>
              <a:gd name="adj4" fmla="val -3657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H" dirty="0"/>
              <a:t>A</a:t>
            </a:r>
            <a:r>
              <a:rPr lang="de-CH" dirty="0"/>
              <a:t>k</a:t>
            </a:r>
            <a:r>
              <a:rPr lang="en-CH" dirty="0"/>
              <a:t>t</a:t>
            </a:r>
            <a:r>
              <a:rPr lang="de-CH" dirty="0"/>
              <a:t>u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S</a:t>
            </a:r>
            <a:r>
              <a:rPr lang="en-CH" dirty="0" err="1"/>
              <a:t>ysteme</a:t>
            </a:r>
            <a:endParaRPr lang="en-CH" dirty="0"/>
          </a:p>
          <a:p>
            <a:pPr lvl="1"/>
            <a:r>
              <a:rPr lang="en-CH" dirty="0" err="1"/>
              <a:t>Versionierung</a:t>
            </a:r>
            <a:r>
              <a:rPr lang="en-CH" dirty="0"/>
              <a:t> </a:t>
            </a:r>
            <a:r>
              <a:rPr lang="de-CH" dirty="0"/>
              <a:t>g</a:t>
            </a:r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z</a:t>
            </a:r>
            <a:r>
              <a:rPr lang="de-CH" dirty="0"/>
              <a:t>e</a:t>
            </a:r>
            <a:r>
              <a:rPr lang="en-CH" dirty="0"/>
              <a:t>r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e,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/>
              <a:t> (</a:t>
            </a:r>
            <a:r>
              <a:rPr lang="de-CH" dirty="0"/>
              <a:t>G</a:t>
            </a:r>
            <a:r>
              <a:rPr lang="en-CH" dirty="0" err="1"/>
              <a:t>i</a:t>
            </a:r>
            <a:r>
              <a:rPr lang="de-CH" dirty="0"/>
              <a:t>t</a:t>
            </a:r>
            <a:r>
              <a:rPr lang="en-CH" dirty="0"/>
              <a:t>, Mercurial, </a:t>
            </a:r>
            <a:r>
              <a:rPr lang="en-CH" dirty="0" err="1"/>
              <a:t>Darcs</a:t>
            </a:r>
            <a:r>
              <a:rPr lang="en-CH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6D7A1-61EC-4929-9B51-92903A29475F}"/>
              </a:ext>
            </a:extLst>
          </p:cNvPr>
          <p:cNvSpPr txBox="1"/>
          <p:nvPr/>
        </p:nvSpPr>
        <p:spPr>
          <a:xfrm>
            <a:off x="681319" y="3315111"/>
            <a:ext cx="1051858" cy="3873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Vor 1980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2D8B9-99CD-4C0A-B10E-12EF6487508A}"/>
              </a:ext>
            </a:extLst>
          </p:cNvPr>
          <p:cNvSpPr txBox="1"/>
          <p:nvPr/>
        </p:nvSpPr>
        <p:spPr>
          <a:xfrm>
            <a:off x="4867837" y="3315110"/>
            <a:ext cx="1051858" cy="3873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1990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08ACF-691E-4CA5-B427-8695D67D9611}"/>
              </a:ext>
            </a:extLst>
          </p:cNvPr>
          <p:cNvSpPr txBox="1"/>
          <p:nvPr/>
        </p:nvSpPr>
        <p:spPr>
          <a:xfrm>
            <a:off x="8145931" y="3259495"/>
            <a:ext cx="1051858" cy="3873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6708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9D5-3B3A-4A8C-B45C-0B3A4EA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Zentrale</a:t>
            </a:r>
            <a:r>
              <a:rPr lang="en-CH" dirty="0"/>
              <a:t> </a:t>
            </a:r>
            <a:r>
              <a:rPr lang="en-CH" dirty="0" err="1"/>
              <a:t>Versionverwaltung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E3BDC-25FC-4525-A495-30D9227A2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/>
              <a:t>e</a:t>
            </a:r>
            <a:r>
              <a:rPr lang="de-CH" dirty="0"/>
              <a:t>c</a:t>
            </a:r>
            <a:r>
              <a:rPr lang="en-CH" dirty="0"/>
              <a:t>k</a:t>
            </a:r>
            <a:r>
              <a:rPr lang="de-CH" dirty="0"/>
              <a:t>o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f</a:t>
            </a:r>
            <a:r>
              <a:rPr lang="en-CH" dirty="0"/>
              <a:t> </a:t>
            </a:r>
            <a:r>
              <a:rPr lang="en-CH" dirty="0" err="1"/>
              <a:t>lokalen</a:t>
            </a:r>
            <a:r>
              <a:rPr lang="en-CH" dirty="0"/>
              <a:t> Computer</a:t>
            </a:r>
          </a:p>
          <a:p>
            <a:pPr lvl="1"/>
            <a:r>
              <a:rPr lang="en-CH" dirty="0" err="1"/>
              <a:t>Dateien</a:t>
            </a:r>
            <a:r>
              <a:rPr lang="en-CH" dirty="0"/>
              <a:t> </a:t>
            </a:r>
            <a:r>
              <a:rPr lang="en-CH" dirty="0" err="1"/>
              <a:t>sind</a:t>
            </a:r>
            <a:r>
              <a:rPr lang="en-CH" dirty="0"/>
              <a:t> </a:t>
            </a:r>
            <a:r>
              <a:rPr lang="en-CH" dirty="0" err="1"/>
              <a:t>lokal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 </a:t>
            </a:r>
            <a:r>
              <a:rPr lang="en-CH" dirty="0" err="1"/>
              <a:t>versioniert</a:t>
            </a:r>
            <a:endParaRPr lang="en-CH" dirty="0"/>
          </a:p>
          <a:p>
            <a:pPr lvl="1"/>
            <a:endParaRPr lang="en-CH" dirty="0"/>
          </a:p>
          <a:p>
            <a:r>
              <a:rPr lang="en-CH" dirty="0" err="1"/>
              <a:t>Änderung</a:t>
            </a:r>
            <a:r>
              <a:rPr lang="en-CH" dirty="0"/>
              <a:t> </a:t>
            </a:r>
            <a:r>
              <a:rPr lang="en-CH" dirty="0" err="1"/>
              <a:t>gemacht</a:t>
            </a:r>
            <a:endParaRPr lang="en-CH" dirty="0"/>
          </a:p>
          <a:p>
            <a:pPr lvl="1"/>
            <a:r>
              <a:rPr lang="en-CH" dirty="0"/>
              <a:t>Commit auf Server</a:t>
            </a:r>
            <a:endParaRPr lang="de-CH" dirty="0"/>
          </a:p>
          <a:p>
            <a:pPr lvl="1"/>
            <a:r>
              <a:rPr lang="de-CH" dirty="0"/>
              <a:t>Neue Version wird angelegt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AF769-3676-4872-8A2F-D486F18B75CC}"/>
              </a:ext>
            </a:extLst>
          </p:cNvPr>
          <p:cNvSpPr/>
          <p:nvPr/>
        </p:nvSpPr>
        <p:spPr>
          <a:xfrm>
            <a:off x="8940800" y="2014071"/>
            <a:ext cx="2671482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CH" dirty="0" err="1"/>
              <a:t>Zentraler</a:t>
            </a:r>
            <a:r>
              <a:rPr lang="en-CH" dirty="0"/>
              <a:t> Server</a:t>
            </a:r>
            <a:endParaRPr lang="de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67EE5-D22F-441B-975A-9893C3A00B99}"/>
              </a:ext>
            </a:extLst>
          </p:cNvPr>
          <p:cNvSpPr/>
          <p:nvPr/>
        </p:nvSpPr>
        <p:spPr>
          <a:xfrm>
            <a:off x="9236633" y="2689412"/>
            <a:ext cx="2136867" cy="27192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</a:t>
            </a:r>
            <a:r>
              <a:rPr lang="de-CH" dirty="0" err="1"/>
              <a:t>sdatenbank</a:t>
            </a:r>
            <a:endParaRPr lang="de-C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A50426-79B3-42D8-9C79-A3F74517CD61}"/>
              </a:ext>
            </a:extLst>
          </p:cNvPr>
          <p:cNvSpPr/>
          <p:nvPr/>
        </p:nvSpPr>
        <p:spPr>
          <a:xfrm>
            <a:off x="9646022" y="4657536"/>
            <a:ext cx="1207247" cy="34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 1</a:t>
            </a:r>
            <a:endParaRPr lang="de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2EF1F8-67EF-46DA-9B1B-8F75F046CCB1}"/>
              </a:ext>
            </a:extLst>
          </p:cNvPr>
          <p:cNvSpPr/>
          <p:nvPr/>
        </p:nvSpPr>
        <p:spPr>
          <a:xfrm>
            <a:off x="9646023" y="4012777"/>
            <a:ext cx="1207247" cy="34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 2</a:t>
            </a:r>
            <a:endParaRPr lang="de-C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83640E-96DF-4B84-AB0B-6DD40723575C}"/>
              </a:ext>
            </a:extLst>
          </p:cNvPr>
          <p:cNvSpPr/>
          <p:nvPr/>
        </p:nvSpPr>
        <p:spPr>
          <a:xfrm>
            <a:off x="9646023" y="3368018"/>
            <a:ext cx="1207247" cy="34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o</a:t>
            </a:r>
            <a:r>
              <a:rPr lang="en-CH" dirty="0"/>
              <a:t>n 3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70ACC-DCEC-4382-BB3D-1F7AF4D21907}"/>
              </a:ext>
            </a:extLst>
          </p:cNvPr>
          <p:cNvSpPr/>
          <p:nvPr/>
        </p:nvSpPr>
        <p:spPr>
          <a:xfrm>
            <a:off x="5640294" y="2014071"/>
            <a:ext cx="2161988" cy="1075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CH" dirty="0"/>
              <a:t>C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u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 </a:t>
            </a:r>
            <a:r>
              <a:rPr lang="de-CH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9AEA5-EDB8-43AD-A0BE-110083CC2A38}"/>
              </a:ext>
            </a:extLst>
          </p:cNvPr>
          <p:cNvSpPr/>
          <p:nvPr/>
        </p:nvSpPr>
        <p:spPr>
          <a:xfrm>
            <a:off x="5670176" y="4183106"/>
            <a:ext cx="2161988" cy="1075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CH" dirty="0"/>
              <a:t>C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u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 B</a:t>
            </a:r>
            <a:endParaRPr lang="de-C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3A367-8268-4B48-9429-407571DCA21E}"/>
              </a:ext>
            </a:extLst>
          </p:cNvPr>
          <p:cNvSpPr/>
          <p:nvPr/>
        </p:nvSpPr>
        <p:spPr>
          <a:xfrm>
            <a:off x="6039223" y="2518427"/>
            <a:ext cx="1207247" cy="3406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 </a:t>
            </a:r>
            <a:endParaRPr lang="de-C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519608-D69C-4A12-8095-E7D8C2F63BF1}"/>
              </a:ext>
            </a:extLst>
          </p:cNvPr>
          <p:cNvSpPr/>
          <p:nvPr/>
        </p:nvSpPr>
        <p:spPr>
          <a:xfrm>
            <a:off x="6117664" y="4657535"/>
            <a:ext cx="1207247" cy="3406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 </a:t>
            </a:r>
            <a:endParaRPr lang="de-CH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0E6D4-A4B3-47AB-AA2E-0292C1CE76EB}"/>
              </a:ext>
            </a:extLst>
          </p:cNvPr>
          <p:cNvCxnSpPr>
            <a:cxnSpLocks/>
          </p:cNvCxnSpPr>
          <p:nvPr/>
        </p:nvCxnSpPr>
        <p:spPr>
          <a:xfrm flipH="1" flipV="1">
            <a:off x="7386918" y="2551954"/>
            <a:ext cx="1918447" cy="71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DEAE8C-3819-4099-9690-90761A16CA9D}"/>
              </a:ext>
            </a:extLst>
          </p:cNvPr>
          <p:cNvSpPr txBox="1"/>
          <p:nvPr/>
        </p:nvSpPr>
        <p:spPr>
          <a:xfrm rot="1321405">
            <a:off x="7796306" y="2504089"/>
            <a:ext cx="120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/>
              <a:t>e</a:t>
            </a:r>
            <a:r>
              <a:rPr lang="de-CH" dirty="0"/>
              <a:t>c</a:t>
            </a:r>
            <a:r>
              <a:rPr lang="en-CH" dirty="0"/>
              <a:t>k</a:t>
            </a:r>
            <a:r>
              <a:rPr lang="de-CH" dirty="0"/>
              <a:t>o</a:t>
            </a:r>
            <a:r>
              <a:rPr lang="en-CH" dirty="0"/>
              <a:t>u</a:t>
            </a:r>
            <a:r>
              <a:rPr lang="de-CH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13EB0-BB85-4E68-931E-22B8B4DBBEB3}"/>
              </a:ext>
            </a:extLst>
          </p:cNvPr>
          <p:cNvCxnSpPr>
            <a:cxnSpLocks/>
          </p:cNvCxnSpPr>
          <p:nvPr/>
        </p:nvCxnSpPr>
        <p:spPr>
          <a:xfrm flipH="1">
            <a:off x="7400837" y="4426308"/>
            <a:ext cx="1904528" cy="4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E7DBC2-1301-4CDA-877F-9717A2133ABF}"/>
              </a:ext>
            </a:extLst>
          </p:cNvPr>
          <p:cNvSpPr txBox="1"/>
          <p:nvPr/>
        </p:nvSpPr>
        <p:spPr>
          <a:xfrm rot="20935101">
            <a:off x="7797268" y="4241642"/>
            <a:ext cx="120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/>
              <a:t>e</a:t>
            </a:r>
            <a:r>
              <a:rPr lang="de-CH" dirty="0"/>
              <a:t>c</a:t>
            </a:r>
            <a:r>
              <a:rPr lang="en-CH" dirty="0"/>
              <a:t>k</a:t>
            </a:r>
            <a:r>
              <a:rPr lang="de-CH" dirty="0"/>
              <a:t>o</a:t>
            </a:r>
            <a:r>
              <a:rPr lang="en-CH" dirty="0"/>
              <a:t>u</a:t>
            </a:r>
            <a:r>
              <a:rPr lang="de-CH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A8B9C-5AB0-46F5-A988-4DE90D6C8B24}"/>
              </a:ext>
            </a:extLst>
          </p:cNvPr>
          <p:cNvCxnSpPr>
            <a:cxnSpLocks/>
          </p:cNvCxnSpPr>
          <p:nvPr/>
        </p:nvCxnSpPr>
        <p:spPr>
          <a:xfrm>
            <a:off x="7386918" y="2953577"/>
            <a:ext cx="1691341" cy="5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32052F-38C7-4FDE-9717-2DEDBDB80373}"/>
              </a:ext>
            </a:extLst>
          </p:cNvPr>
          <p:cNvSpPr txBox="1"/>
          <p:nvPr/>
        </p:nvSpPr>
        <p:spPr>
          <a:xfrm rot="1321405">
            <a:off x="7796306" y="2943547"/>
            <a:ext cx="120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Commit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8D967C-6A96-4FB0-838F-0E3A79A2C0F6}"/>
              </a:ext>
            </a:extLst>
          </p:cNvPr>
          <p:cNvCxnSpPr>
            <a:cxnSpLocks/>
          </p:cNvCxnSpPr>
          <p:nvPr/>
        </p:nvCxnSpPr>
        <p:spPr>
          <a:xfrm>
            <a:off x="7447977" y="4953059"/>
            <a:ext cx="1691341" cy="5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C2F6A0-40CF-4C50-B7CE-023ABAFF25A6}"/>
              </a:ext>
            </a:extLst>
          </p:cNvPr>
          <p:cNvSpPr txBox="1"/>
          <p:nvPr/>
        </p:nvSpPr>
        <p:spPr>
          <a:xfrm rot="1321405">
            <a:off x="7857365" y="4943029"/>
            <a:ext cx="120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Commit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25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39A3213-EBE5-47C9-B7A7-0ADB7BB980BF}"/>
              </a:ext>
            </a:extLst>
          </p:cNvPr>
          <p:cNvGrpSpPr/>
          <p:nvPr/>
        </p:nvGrpSpPr>
        <p:grpSpPr>
          <a:xfrm>
            <a:off x="9998783" y="2199344"/>
            <a:ext cx="1667381" cy="2408518"/>
            <a:chOff x="9574455" y="1830948"/>
            <a:chExt cx="2336156" cy="33745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1DEFC2-83E4-405C-9754-E34073789CA3}"/>
                </a:ext>
              </a:extLst>
            </p:cNvPr>
            <p:cNvSpPr/>
            <p:nvPr/>
          </p:nvSpPr>
          <p:spPr>
            <a:xfrm>
              <a:off x="9574455" y="1830948"/>
              <a:ext cx="2336156" cy="33745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CH" sz="1200" dirty="0"/>
                <a:t>Server</a:t>
              </a:r>
              <a:endParaRPr lang="de-CH" sz="12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C3AC2C-D731-4A2E-8265-1FC830592D6C}"/>
                </a:ext>
              </a:extLst>
            </p:cNvPr>
            <p:cNvGrpSpPr/>
            <p:nvPr/>
          </p:nvGrpSpPr>
          <p:grpSpPr>
            <a:xfrm>
              <a:off x="9737013" y="2318810"/>
              <a:ext cx="2079812" cy="2719295"/>
              <a:chOff x="9236634" y="2689412"/>
              <a:chExt cx="2079812" cy="27192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CF860B-892D-4C41-87B5-5199AE2FAF0B}"/>
                  </a:ext>
                </a:extLst>
              </p:cNvPr>
              <p:cNvSpPr/>
              <p:nvPr/>
            </p:nvSpPr>
            <p:spPr>
              <a:xfrm>
                <a:off x="9236634" y="2689412"/>
                <a:ext cx="2079812" cy="271929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</a:t>
                </a:r>
                <a:r>
                  <a:rPr lang="de-CH" sz="1200" dirty="0" err="1"/>
                  <a:t>sdatenbank</a:t>
                </a:r>
                <a:endParaRPr lang="de-CH" sz="12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351FC5-5332-45DC-B3B7-DA7066B13F4E}"/>
                  </a:ext>
                </a:extLst>
              </p:cNvPr>
              <p:cNvSpPr/>
              <p:nvPr/>
            </p:nvSpPr>
            <p:spPr>
              <a:xfrm>
                <a:off x="9646022" y="4657536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1</a:t>
                </a:r>
                <a:endParaRPr lang="de-CH" sz="12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FB2BF17-CCA1-45DB-A468-4A18B68BFBE0}"/>
                  </a:ext>
                </a:extLst>
              </p:cNvPr>
              <p:cNvSpPr/>
              <p:nvPr/>
            </p:nvSpPr>
            <p:spPr>
              <a:xfrm>
                <a:off x="9646023" y="4012777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2</a:t>
                </a:r>
                <a:endParaRPr lang="de-CH" sz="1200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53460B-4356-43B2-9C0A-DE02043DA107}"/>
                  </a:ext>
                </a:extLst>
              </p:cNvPr>
              <p:cNvSpPr/>
              <p:nvPr/>
            </p:nvSpPr>
            <p:spPr>
              <a:xfrm>
                <a:off x="9646023" y="3368018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3</a:t>
                </a:r>
                <a:endParaRPr lang="de-CH" sz="120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A8E847-4F85-459B-BE39-CC6FBF373539}"/>
              </a:ext>
            </a:extLst>
          </p:cNvPr>
          <p:cNvGrpSpPr/>
          <p:nvPr/>
        </p:nvGrpSpPr>
        <p:grpSpPr>
          <a:xfrm>
            <a:off x="6166867" y="3737007"/>
            <a:ext cx="1719186" cy="2483350"/>
            <a:chOff x="9574455" y="1830948"/>
            <a:chExt cx="2336156" cy="33745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784F05-CE5C-4C2E-8A71-8B92A9990038}"/>
                </a:ext>
              </a:extLst>
            </p:cNvPr>
            <p:cNvSpPr/>
            <p:nvPr/>
          </p:nvSpPr>
          <p:spPr>
            <a:xfrm>
              <a:off x="9574455" y="1830948"/>
              <a:ext cx="2336156" cy="33745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CH" sz="1200" dirty="0"/>
                <a:t>Computer 1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607AD1-BB9B-4984-B059-8224C1A89834}"/>
                </a:ext>
              </a:extLst>
            </p:cNvPr>
            <p:cNvGrpSpPr/>
            <p:nvPr/>
          </p:nvGrpSpPr>
          <p:grpSpPr>
            <a:xfrm>
              <a:off x="9702276" y="2786933"/>
              <a:ext cx="2079812" cy="2418574"/>
              <a:chOff x="9201897" y="3157535"/>
              <a:chExt cx="2079812" cy="241857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4F28D01-BD69-4AD9-A3F7-312294AF08A2}"/>
                  </a:ext>
                </a:extLst>
              </p:cNvPr>
              <p:cNvSpPr/>
              <p:nvPr/>
            </p:nvSpPr>
            <p:spPr>
              <a:xfrm>
                <a:off x="9201897" y="3157535"/>
                <a:ext cx="2079812" cy="2418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</a:t>
                </a:r>
                <a:r>
                  <a:rPr lang="de-CH" sz="1200" dirty="0" err="1"/>
                  <a:t>sdatenbank</a:t>
                </a:r>
                <a:endParaRPr lang="de-CH" sz="1200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9B66589-89CF-4A29-BA69-EEB1DE1D3AFD}"/>
                  </a:ext>
                </a:extLst>
              </p:cNvPr>
              <p:cNvSpPr/>
              <p:nvPr/>
            </p:nvSpPr>
            <p:spPr>
              <a:xfrm>
                <a:off x="9648021" y="5020680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1</a:t>
                </a:r>
                <a:endParaRPr lang="de-CH" sz="1200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71BEDD2-02F1-4334-8B52-82A0171E19A6}"/>
                  </a:ext>
                </a:extLst>
              </p:cNvPr>
              <p:cNvSpPr/>
              <p:nvPr/>
            </p:nvSpPr>
            <p:spPr>
              <a:xfrm>
                <a:off x="9648022" y="4375921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2</a:t>
                </a:r>
                <a:endParaRPr lang="de-CH" sz="12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AE72F86-EA62-42F6-8FCE-9B41C5B30385}"/>
                  </a:ext>
                </a:extLst>
              </p:cNvPr>
              <p:cNvSpPr/>
              <p:nvPr/>
            </p:nvSpPr>
            <p:spPr>
              <a:xfrm>
                <a:off x="9648022" y="3731162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3</a:t>
                </a:r>
                <a:endParaRPr lang="de-CH" sz="1200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D674D3-F9A8-4739-8E01-CDAC4F65027C}"/>
              </a:ext>
            </a:extLst>
          </p:cNvPr>
          <p:cNvGrpSpPr/>
          <p:nvPr/>
        </p:nvGrpSpPr>
        <p:grpSpPr>
          <a:xfrm>
            <a:off x="7673132" y="866328"/>
            <a:ext cx="1719186" cy="2483350"/>
            <a:chOff x="9574455" y="1830948"/>
            <a:chExt cx="2336156" cy="337455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B98C5C-A44E-4583-99FF-B369737E4D0F}"/>
                </a:ext>
              </a:extLst>
            </p:cNvPr>
            <p:cNvSpPr/>
            <p:nvPr/>
          </p:nvSpPr>
          <p:spPr>
            <a:xfrm>
              <a:off x="9574455" y="1830948"/>
              <a:ext cx="2336156" cy="33745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CH" sz="1200" dirty="0"/>
                <a:t>Computer 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EE8008-020F-4CC8-8795-6B46D064D626}"/>
                </a:ext>
              </a:extLst>
            </p:cNvPr>
            <p:cNvGrpSpPr/>
            <p:nvPr/>
          </p:nvGrpSpPr>
          <p:grpSpPr>
            <a:xfrm>
              <a:off x="9734359" y="2698278"/>
              <a:ext cx="2079812" cy="2282046"/>
              <a:chOff x="9233980" y="3068880"/>
              <a:chExt cx="2079812" cy="228204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FC6828-2347-45DF-9630-DE2B94BF5C11}"/>
                  </a:ext>
                </a:extLst>
              </p:cNvPr>
              <p:cNvSpPr/>
              <p:nvPr/>
            </p:nvSpPr>
            <p:spPr>
              <a:xfrm>
                <a:off x="9233980" y="3068880"/>
                <a:ext cx="2079812" cy="228204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</a:t>
                </a:r>
                <a:r>
                  <a:rPr lang="de-CH" sz="1200" dirty="0" err="1"/>
                  <a:t>sdatenbank</a:t>
                </a:r>
                <a:endParaRPr lang="de-CH" sz="1200" dirty="0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32F6068F-25AB-4BED-B693-0A9F57B77B3F}"/>
                  </a:ext>
                </a:extLst>
              </p:cNvPr>
              <p:cNvSpPr/>
              <p:nvPr/>
            </p:nvSpPr>
            <p:spPr>
              <a:xfrm>
                <a:off x="9646022" y="4803713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1</a:t>
                </a:r>
                <a:endParaRPr lang="de-CH" sz="1200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5BE2510F-E60A-4F84-9169-61B4623241D7}"/>
                  </a:ext>
                </a:extLst>
              </p:cNvPr>
              <p:cNvSpPr/>
              <p:nvPr/>
            </p:nvSpPr>
            <p:spPr>
              <a:xfrm>
                <a:off x="9646023" y="4158953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2</a:t>
                </a:r>
                <a:endParaRPr lang="de-CH" sz="1200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AC30F5B-144D-467D-A0B8-0968AAAC95A8}"/>
                  </a:ext>
                </a:extLst>
              </p:cNvPr>
              <p:cNvSpPr/>
              <p:nvPr/>
            </p:nvSpPr>
            <p:spPr>
              <a:xfrm>
                <a:off x="9646023" y="3514195"/>
                <a:ext cx="1207247" cy="340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V</a:t>
                </a:r>
                <a:r>
                  <a:rPr lang="de-CH" sz="1200" dirty="0"/>
                  <a:t>e</a:t>
                </a:r>
                <a:r>
                  <a:rPr lang="en-CH" sz="1200" dirty="0"/>
                  <a:t>r</a:t>
                </a:r>
                <a:r>
                  <a:rPr lang="de-CH" sz="1200" dirty="0"/>
                  <a:t>s</a:t>
                </a:r>
                <a:r>
                  <a:rPr lang="en-CH" sz="1200" dirty="0" err="1"/>
                  <a:t>i</a:t>
                </a:r>
                <a:r>
                  <a:rPr lang="de-CH" sz="1200" dirty="0"/>
                  <a:t>o</a:t>
                </a:r>
                <a:r>
                  <a:rPr lang="en-CH" sz="1200" dirty="0"/>
                  <a:t>n 3</a:t>
                </a:r>
                <a:endParaRPr lang="de-CH" sz="120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5544C4-257F-45E9-9FA8-E86EF4B0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30035" cy="1325563"/>
          </a:xfrm>
        </p:spPr>
        <p:txBody>
          <a:bodyPr/>
          <a:lstStyle/>
          <a:p>
            <a:r>
              <a:rPr lang="de-CH" dirty="0"/>
              <a:t>Verteilte Versionsverwaltung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A26A-F07C-49A5-803C-EA990D2ED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Lokales Repository ist komplette Kopie vom Server</a:t>
            </a:r>
          </a:p>
          <a:p>
            <a:pPr lvl="1"/>
            <a:r>
              <a:rPr lang="de-CH" sz="2000" dirty="0"/>
              <a:t>Genauso gut wie der Server</a:t>
            </a:r>
          </a:p>
          <a:p>
            <a:pPr marL="0" lvl="1" indent="0">
              <a:buNone/>
            </a:pPr>
            <a:endParaRPr lang="de-CH" sz="2000" dirty="0"/>
          </a:p>
          <a:p>
            <a:r>
              <a:rPr lang="de-CH" sz="2000" dirty="0"/>
              <a:t>Operationen werden nur lokal ausgeführt</a:t>
            </a:r>
          </a:p>
          <a:p>
            <a:pPr lvl="1"/>
            <a:r>
              <a:rPr lang="de-CH" sz="2000" dirty="0"/>
              <a:t>Versionierung passiert lokal</a:t>
            </a:r>
          </a:p>
          <a:p>
            <a:pPr lvl="1"/>
            <a:r>
              <a:rPr lang="de-CH" sz="2000" dirty="0" err="1"/>
              <a:t>Checkin</a:t>
            </a:r>
            <a:r>
              <a:rPr lang="de-CH" sz="2000" dirty="0"/>
              <a:t>/</a:t>
            </a:r>
            <a:r>
              <a:rPr lang="de-CH" sz="2000" dirty="0" err="1"/>
              <a:t>Checkout</a:t>
            </a:r>
            <a:r>
              <a:rPr lang="de-CH" sz="2000" dirty="0"/>
              <a:t> und </a:t>
            </a:r>
            <a:r>
              <a:rPr lang="de-CH" sz="2000" dirty="0" err="1"/>
              <a:t>commit</a:t>
            </a:r>
            <a:r>
              <a:rPr lang="de-CH" sz="2000" dirty="0"/>
              <a:t>  von lokaler Datenbank</a:t>
            </a:r>
          </a:p>
          <a:p>
            <a:pPr lvl="1"/>
            <a:endParaRPr lang="de-CH" sz="2000" dirty="0"/>
          </a:p>
          <a:p>
            <a:r>
              <a:rPr lang="de-CH" sz="2000" dirty="0"/>
              <a:t>Synchronisation der Änderung via </a:t>
            </a:r>
            <a:r>
              <a:rPr lang="de-CH" sz="2000" i="1" dirty="0"/>
              <a:t>push / pull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984582-803F-4AFE-8DD1-4BCCEEF8997A}"/>
              </a:ext>
            </a:extLst>
          </p:cNvPr>
          <p:cNvCxnSpPr/>
          <p:nvPr/>
        </p:nvCxnSpPr>
        <p:spPr>
          <a:xfrm flipH="1" flipV="1">
            <a:off x="9114272" y="1685320"/>
            <a:ext cx="1398495" cy="8160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1C6908-E358-4622-B3F8-99A9E6D08B85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886053" y="3735206"/>
            <a:ext cx="2285898" cy="1243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156F3C-5F67-4857-A192-432E1EB11945}"/>
              </a:ext>
            </a:extLst>
          </p:cNvPr>
          <p:cNvCxnSpPr>
            <a:cxnSpLocks/>
          </p:cNvCxnSpPr>
          <p:nvPr/>
        </p:nvCxnSpPr>
        <p:spPr>
          <a:xfrm flipV="1">
            <a:off x="6736394" y="2501385"/>
            <a:ext cx="983441" cy="12338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19C1F1D-F965-4011-B671-19CECB7C49D8}"/>
              </a:ext>
            </a:extLst>
          </p:cNvPr>
          <p:cNvSpPr/>
          <p:nvPr/>
        </p:nvSpPr>
        <p:spPr>
          <a:xfrm>
            <a:off x="6589235" y="4090758"/>
            <a:ext cx="859958" cy="2661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D</a:t>
            </a:r>
            <a:r>
              <a:rPr lang="en-CH" sz="1400" dirty="0"/>
              <a:t>a</a:t>
            </a:r>
            <a:r>
              <a:rPr lang="de-CH" sz="1400" dirty="0"/>
              <a:t>t</a:t>
            </a:r>
            <a:r>
              <a:rPr lang="en-CH" sz="1400" dirty="0"/>
              <a:t>e</a:t>
            </a:r>
            <a:r>
              <a:rPr lang="de-CH" sz="1400" dirty="0"/>
              <a:t>i</a:t>
            </a:r>
            <a:r>
              <a:rPr lang="en-CH" sz="1400" dirty="0"/>
              <a:t> </a:t>
            </a:r>
            <a:endParaRPr lang="de-CH" sz="1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A23BF8-6B49-44D5-9C05-A953BA1DD13A}"/>
              </a:ext>
            </a:extLst>
          </p:cNvPr>
          <p:cNvSpPr/>
          <p:nvPr/>
        </p:nvSpPr>
        <p:spPr>
          <a:xfrm>
            <a:off x="8136890" y="1133489"/>
            <a:ext cx="859958" cy="2661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D</a:t>
            </a:r>
            <a:r>
              <a:rPr lang="en-CH" sz="1400" dirty="0"/>
              <a:t>a</a:t>
            </a:r>
            <a:r>
              <a:rPr lang="de-CH" sz="1400" dirty="0"/>
              <a:t>t</a:t>
            </a:r>
            <a:r>
              <a:rPr lang="en-CH" sz="1400" dirty="0"/>
              <a:t>e</a:t>
            </a:r>
            <a:r>
              <a:rPr lang="de-CH" sz="1400" dirty="0"/>
              <a:t>i</a:t>
            </a:r>
            <a:r>
              <a:rPr lang="en-CH" sz="1400" dirty="0"/>
              <a:t>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40108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61A0-B967-4301-9A6D-3717AC8A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7C37-E5B6-4D2A-8729-FE2A8E14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Verteiltes </a:t>
            </a:r>
            <a:r>
              <a:rPr lang="de-CH" sz="2000" dirty="0" err="1"/>
              <a:t>Versionsverwaltungsystem</a:t>
            </a:r>
            <a:r>
              <a:rPr lang="de-CH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Entwickelt von Linus Torvalds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Open Source (GPL 2)</a:t>
            </a:r>
          </a:p>
          <a:p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Designed</a:t>
            </a:r>
            <a:r>
              <a:rPr lang="de-CH" sz="2000" dirty="0"/>
              <a:t> für Versionsverwaltung von Linux Kernel</a:t>
            </a:r>
          </a:p>
          <a:p>
            <a:pPr lvl="2"/>
            <a:r>
              <a:rPr lang="de-CH" sz="2000" dirty="0"/>
              <a:t>100 von verteilten Entwicklern</a:t>
            </a:r>
          </a:p>
          <a:p>
            <a:pPr lvl="2"/>
            <a:r>
              <a:rPr lang="de-CH" sz="2000" dirty="0"/>
              <a:t>Grosse Codebasis</a:t>
            </a:r>
          </a:p>
          <a:p>
            <a:pPr lvl="2"/>
            <a:r>
              <a:rPr lang="de-CH" sz="2000" dirty="0"/>
              <a:t>Viele parallele Features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B1B5D-2FF8-45F1-82AB-D8FFEAB4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8" y="1160749"/>
            <a:ext cx="2704353" cy="3761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D6880-1057-4C87-8C28-7777D60F5BCA}"/>
              </a:ext>
            </a:extLst>
          </p:cNvPr>
          <p:cNvSpPr txBox="1"/>
          <p:nvPr/>
        </p:nvSpPr>
        <p:spPr>
          <a:xfrm>
            <a:off x="7826188" y="4983883"/>
            <a:ext cx="3771153" cy="3105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1400" dirty="0"/>
              <a:t>Linus </a:t>
            </a:r>
            <a:r>
              <a:rPr lang="de-CH" sz="1400" dirty="0" err="1"/>
              <a:t>Torwalds</a:t>
            </a:r>
            <a:r>
              <a:rPr lang="de-CH" sz="1400" dirty="0"/>
              <a:t>: Quelle: Wikipedia</a:t>
            </a:r>
          </a:p>
        </p:txBody>
      </p:sp>
    </p:spTree>
    <p:extLst>
      <p:ext uri="{BB962C8B-B14F-4D97-AF65-F5344CB8AC3E}">
        <p14:creationId xmlns:p14="http://schemas.microsoft.com/office/powerpoint/2010/main" val="19716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6C85-26E0-4486-B51A-CA58D8AA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workflow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BEF48-912D-4817-9B16-1F7CDD0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1" y="1835600"/>
            <a:ext cx="8097604" cy="37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373BD-61CC-4231-9A4B-F8C969058CAF}"/>
              </a:ext>
            </a:extLst>
          </p:cNvPr>
          <p:cNvSpPr txBox="1"/>
          <p:nvPr/>
        </p:nvSpPr>
        <p:spPr>
          <a:xfrm>
            <a:off x="838200" y="1230500"/>
            <a:ext cx="891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Life-</a:t>
            </a:r>
            <a:r>
              <a:rPr lang="de-CH" sz="2400" dirty="0" err="1"/>
              <a:t>cycle</a:t>
            </a:r>
            <a:r>
              <a:rPr lang="de-CH" sz="2400" dirty="0"/>
              <a:t> von Dateien in </a:t>
            </a:r>
            <a:r>
              <a:rPr lang="de-CH" sz="2400" dirty="0" err="1"/>
              <a:t>Git</a:t>
            </a:r>
            <a:endParaRPr lang="de-C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0C64-74B1-44FF-81B3-CF6421327AB9}"/>
              </a:ext>
            </a:extLst>
          </p:cNvPr>
          <p:cNvSpPr txBox="1"/>
          <p:nvPr/>
        </p:nvSpPr>
        <p:spPr>
          <a:xfrm>
            <a:off x="838200" y="5626287"/>
            <a:ext cx="79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Quelle: git-scm.com</a:t>
            </a:r>
          </a:p>
        </p:txBody>
      </p:sp>
    </p:spTree>
    <p:extLst>
      <p:ext uri="{BB962C8B-B14F-4D97-AF65-F5344CB8AC3E}">
        <p14:creationId xmlns:p14="http://schemas.microsoft.com/office/powerpoint/2010/main" val="328268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AA4-FD49-4FC3-B56F-54F01EFB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2F3BD-593A-4029-B8D0-A74540C25F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74"/>
          <a:stretch/>
        </p:blipFill>
        <p:spPr>
          <a:xfrm>
            <a:off x="6659656" y="1969994"/>
            <a:ext cx="4762500" cy="145900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92695-53C7-4B34-96AD-F2B55CF3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43554"/>
            <a:ext cx="5181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Jeder Commit führt zu neuem</a:t>
            </a:r>
            <a:r>
              <a:rPr lang="de-CH" sz="2400" i="1" dirty="0"/>
              <a:t> Snapshot (</a:t>
            </a:r>
            <a:r>
              <a:rPr lang="en-CH" sz="2400" dirty="0" err="1"/>
              <a:t>Zustand</a:t>
            </a:r>
            <a:r>
              <a:rPr lang="en-CH" sz="2400" dirty="0"/>
              <a:t> </a:t>
            </a:r>
            <a:r>
              <a:rPr lang="de-CH" sz="2400" dirty="0"/>
              <a:t>a</a:t>
            </a:r>
            <a:r>
              <a:rPr lang="en-CH" sz="2400" dirty="0"/>
              <a:t>l</a:t>
            </a:r>
            <a:r>
              <a:rPr lang="de-CH" sz="2400" dirty="0"/>
              <a:t>l</a:t>
            </a:r>
            <a:r>
              <a:rPr lang="en-CH" sz="2400" dirty="0"/>
              <a:t>e</a:t>
            </a:r>
            <a:r>
              <a:rPr lang="de-CH" sz="2400" dirty="0"/>
              <a:t>r</a:t>
            </a:r>
            <a:r>
              <a:rPr lang="en-CH" sz="2400" dirty="0"/>
              <a:t> </a:t>
            </a:r>
            <a:r>
              <a:rPr lang="de-CH" sz="2400" dirty="0"/>
              <a:t>D</a:t>
            </a:r>
            <a:r>
              <a:rPr lang="en-CH" sz="2400" dirty="0"/>
              <a:t>a</a:t>
            </a:r>
            <a:r>
              <a:rPr lang="de-CH" sz="2400" dirty="0"/>
              <a:t>t</a:t>
            </a:r>
            <a:r>
              <a:rPr lang="en-CH" sz="2400" dirty="0"/>
              <a:t>e</a:t>
            </a:r>
            <a:r>
              <a:rPr lang="de-CH" sz="2400" dirty="0"/>
              <a:t>i</a:t>
            </a:r>
            <a:r>
              <a:rPr lang="en-CH" sz="2400" dirty="0"/>
              <a:t>e</a:t>
            </a:r>
            <a:r>
              <a:rPr lang="de-CH" sz="2400" dirty="0"/>
              <a:t>n</a:t>
            </a:r>
            <a:r>
              <a:rPr lang="en-CH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dirty="0" err="1"/>
              <a:t>Jeder</a:t>
            </a:r>
            <a:r>
              <a:rPr lang="en-CH" sz="2400" dirty="0"/>
              <a:t> Commit hat </a:t>
            </a:r>
            <a:r>
              <a:rPr lang="en-CH" sz="2400" dirty="0" err="1"/>
              <a:t>eindeutigen</a:t>
            </a:r>
            <a:r>
              <a:rPr lang="en-CH" sz="2400" dirty="0"/>
              <a:t> </a:t>
            </a:r>
            <a:r>
              <a:rPr lang="de-CH" sz="2400" dirty="0"/>
              <a:t>H</a:t>
            </a:r>
            <a:r>
              <a:rPr lang="en-CH" sz="2400" dirty="0"/>
              <a:t>ash</a:t>
            </a:r>
            <a:r>
              <a:rPr lang="de-CH" sz="2400" dirty="0"/>
              <a:t>w</a:t>
            </a:r>
            <a:r>
              <a:rPr lang="en-CH" sz="2400" dirty="0"/>
              <a:t>e</a:t>
            </a:r>
            <a:r>
              <a:rPr lang="de-CH" sz="2400" dirty="0"/>
              <a:t>r</a:t>
            </a:r>
            <a:r>
              <a:rPr lang="en-CH" sz="2400" dirty="0"/>
              <a:t>t</a:t>
            </a:r>
          </a:p>
          <a:p>
            <a:endParaRPr lang="en-CH" sz="2400" dirty="0"/>
          </a:p>
          <a:p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176490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C89-A066-4317-B19F-3E117775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 err="1"/>
              <a:t>i</a:t>
            </a:r>
            <a:r>
              <a:rPr lang="de-CH" dirty="0"/>
              <a:t>n</a:t>
            </a:r>
            <a:r>
              <a:rPr lang="en-CH" dirty="0"/>
              <a:t>g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DDB4-2AC5-491C-9151-EC069D335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P</a:t>
            </a:r>
            <a:r>
              <a:rPr lang="en-CH" sz="2400" dirty="0"/>
              <a:t>a</a:t>
            </a:r>
            <a:r>
              <a:rPr lang="de-CH" sz="2400" dirty="0"/>
              <a:t>r</a:t>
            </a:r>
            <a:r>
              <a:rPr lang="en-CH" sz="2400" dirty="0"/>
              <a:t>a</a:t>
            </a:r>
            <a:r>
              <a:rPr lang="de-CH" sz="2400" dirty="0"/>
              <a:t>l</a:t>
            </a:r>
            <a:r>
              <a:rPr lang="en-CH" sz="2400" dirty="0"/>
              <a:t>l</a:t>
            </a:r>
            <a:r>
              <a:rPr lang="de-CH" sz="2400" dirty="0"/>
              <a:t>e</a:t>
            </a:r>
            <a:r>
              <a:rPr lang="en-CH" sz="2400" dirty="0"/>
              <a:t>l</a:t>
            </a:r>
            <a:r>
              <a:rPr lang="de-CH" sz="2400" dirty="0"/>
              <a:t>e</a:t>
            </a:r>
            <a:r>
              <a:rPr lang="en-CH" sz="2400" dirty="0"/>
              <a:t> </a:t>
            </a:r>
            <a:r>
              <a:rPr lang="de-CH" sz="2400" dirty="0"/>
              <a:t>E</a:t>
            </a:r>
            <a:r>
              <a:rPr lang="en-CH" sz="2400" dirty="0"/>
              <a:t>n</a:t>
            </a:r>
            <a:r>
              <a:rPr lang="de-CH" sz="2400" dirty="0"/>
              <a:t>t</a:t>
            </a:r>
            <a:r>
              <a:rPr lang="en-CH" sz="2400" dirty="0"/>
              <a:t>w</a:t>
            </a:r>
            <a:r>
              <a:rPr lang="de-CH" sz="2400" dirty="0"/>
              <a:t>i</a:t>
            </a:r>
            <a:r>
              <a:rPr lang="en-CH" sz="2400" dirty="0"/>
              <a:t>c</a:t>
            </a:r>
            <a:r>
              <a:rPr lang="de-CH" sz="2400" dirty="0"/>
              <a:t>k</a:t>
            </a:r>
            <a:r>
              <a:rPr lang="en-CH" sz="2400" dirty="0"/>
              <a:t>l</a:t>
            </a:r>
            <a:r>
              <a:rPr lang="de-CH" sz="2400" dirty="0"/>
              <a:t>u</a:t>
            </a:r>
            <a:r>
              <a:rPr lang="en-CH" sz="2400" dirty="0"/>
              <a:t>n</a:t>
            </a:r>
            <a:r>
              <a:rPr lang="de-CH" sz="2400" dirty="0"/>
              <a:t>g</a:t>
            </a:r>
            <a:r>
              <a:rPr lang="en-CH" sz="2400" dirty="0"/>
              <a:t> </a:t>
            </a:r>
            <a:r>
              <a:rPr lang="de-CH" sz="2400" dirty="0"/>
              <a:t>v</a:t>
            </a:r>
            <a:r>
              <a:rPr lang="en-CH" sz="2400" dirty="0"/>
              <a:t>e</a:t>
            </a:r>
            <a:r>
              <a:rPr lang="de-CH" sz="2400" dirty="0"/>
              <a:t>r</a:t>
            </a:r>
            <a:r>
              <a:rPr lang="en-CH" sz="2400" dirty="0"/>
              <a:t>s</a:t>
            </a:r>
            <a:r>
              <a:rPr lang="de-CH" sz="2400" dirty="0"/>
              <a:t>c</a:t>
            </a:r>
            <a:r>
              <a:rPr lang="en-CH" sz="2400" dirty="0"/>
              <a:t>h</a:t>
            </a:r>
            <a:r>
              <a:rPr lang="de-CH" sz="2400" dirty="0"/>
              <a:t>i</a:t>
            </a:r>
            <a:r>
              <a:rPr lang="en-CH" sz="2400" dirty="0"/>
              <a:t>e</a:t>
            </a:r>
            <a:r>
              <a:rPr lang="de-CH" sz="2400" dirty="0"/>
              <a:t>d</a:t>
            </a:r>
            <a:r>
              <a:rPr lang="en-CH" sz="2400" dirty="0"/>
              <a:t>e</a:t>
            </a:r>
            <a:r>
              <a:rPr lang="de-CH" sz="2400" dirty="0"/>
              <a:t>n</a:t>
            </a:r>
            <a:r>
              <a:rPr lang="en-CH" sz="2400" dirty="0"/>
              <a:t>e</a:t>
            </a:r>
            <a:r>
              <a:rPr lang="de-CH" sz="2400" dirty="0"/>
              <a:t>r</a:t>
            </a:r>
            <a:r>
              <a:rPr lang="en-CH" sz="2400" dirty="0"/>
              <a:t> </a:t>
            </a:r>
            <a:r>
              <a:rPr lang="de-CH" sz="2400" dirty="0"/>
              <a:t>F</a:t>
            </a:r>
            <a:r>
              <a:rPr lang="en-CH" sz="2400" dirty="0"/>
              <a:t>e</a:t>
            </a:r>
            <a:r>
              <a:rPr lang="de-CH" sz="2400" dirty="0"/>
              <a:t>a</a:t>
            </a:r>
            <a:r>
              <a:rPr lang="en-CH" sz="2400" dirty="0"/>
              <a:t>t</a:t>
            </a:r>
            <a:r>
              <a:rPr lang="de-CH" sz="2400" dirty="0"/>
              <a:t>u</a:t>
            </a:r>
            <a:r>
              <a:rPr lang="en-CH" sz="2400" dirty="0"/>
              <a:t>r</a:t>
            </a:r>
            <a:r>
              <a:rPr lang="de-CH" sz="2400" dirty="0"/>
              <a:t>e</a:t>
            </a:r>
            <a:r>
              <a:rPr lang="en-CH" sz="2400" dirty="0"/>
              <a:t>s  </a:t>
            </a:r>
            <a:r>
              <a:rPr lang="de-CH" sz="2400" dirty="0"/>
              <a:t>=</a:t>
            </a:r>
            <a:r>
              <a:rPr lang="en-CH" sz="2400" dirty="0"/>
              <a:t>&gt; </a:t>
            </a:r>
            <a:r>
              <a:rPr lang="de-CH" sz="2400" dirty="0"/>
              <a:t>v</a:t>
            </a:r>
            <a:r>
              <a:rPr lang="en-CH" sz="2400" dirty="0"/>
              <a:t>e</a:t>
            </a:r>
            <a:r>
              <a:rPr lang="de-CH" sz="2400" dirty="0"/>
              <a:t>r</a:t>
            </a:r>
            <a:r>
              <a:rPr lang="en-CH" sz="2400" dirty="0"/>
              <a:t>s</a:t>
            </a:r>
            <a:r>
              <a:rPr lang="de-CH" sz="2400" dirty="0"/>
              <a:t>c</a:t>
            </a:r>
            <a:r>
              <a:rPr lang="en-CH" sz="2400" dirty="0"/>
              <a:t>h</a:t>
            </a:r>
            <a:r>
              <a:rPr lang="de-CH" sz="2400" dirty="0"/>
              <a:t>i</a:t>
            </a:r>
            <a:r>
              <a:rPr lang="en-CH" sz="2400" dirty="0" err="1"/>
              <a:t>edenen</a:t>
            </a:r>
            <a:r>
              <a:rPr lang="en-CH" sz="2400" dirty="0"/>
              <a:t> </a:t>
            </a:r>
            <a:r>
              <a:rPr lang="en-CH" sz="2400" dirty="0" err="1"/>
              <a:t>Sequ</a:t>
            </a:r>
            <a:r>
              <a:rPr lang="de-CH" sz="2400" dirty="0"/>
              <a:t>e</a:t>
            </a:r>
            <a:r>
              <a:rPr lang="en-CH" sz="2400" dirty="0" err="1"/>
              <a:t>nzen</a:t>
            </a:r>
            <a:r>
              <a:rPr lang="en-CH" sz="2400" dirty="0"/>
              <a:t> von Commits</a:t>
            </a:r>
            <a:br>
              <a:rPr lang="en-CH" sz="2400" dirty="0"/>
            </a:br>
            <a:endParaRPr lang="en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400" dirty="0" err="1"/>
              <a:t>Konzept</a:t>
            </a:r>
            <a:r>
              <a:rPr lang="en-CH" sz="2400" dirty="0"/>
              <a:t> in Git: </a:t>
            </a:r>
            <a:r>
              <a:rPr lang="de-CH" sz="2400" dirty="0"/>
              <a:t>B</a:t>
            </a:r>
            <a:r>
              <a:rPr lang="en-CH" sz="2400" dirty="0"/>
              <a:t>r</a:t>
            </a:r>
            <a:r>
              <a:rPr lang="de-CH" sz="2400" dirty="0"/>
              <a:t>a</a:t>
            </a:r>
            <a:r>
              <a:rPr lang="en-CH" sz="2400" dirty="0"/>
              <a:t>n</a:t>
            </a:r>
            <a:r>
              <a:rPr lang="de-CH" sz="2400" dirty="0"/>
              <a:t>c</a:t>
            </a:r>
            <a:r>
              <a:rPr lang="en-CH" sz="2400" dirty="0"/>
              <a:t>h</a:t>
            </a:r>
            <a:r>
              <a:rPr lang="de-CH" sz="2400" dirty="0"/>
              <a:t>e</a:t>
            </a:r>
            <a:r>
              <a:rPr lang="en-CH" sz="2400" dirty="0"/>
              <a:t>s</a:t>
            </a:r>
          </a:p>
          <a:p>
            <a:endParaRPr lang="en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299DE6-7484-4CB3-9926-AF5586243D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8" y="960455"/>
            <a:ext cx="6627790" cy="424178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07B56-3A47-40A8-97C7-47BBFB2C4E0C}"/>
              </a:ext>
            </a:extLst>
          </p:cNvPr>
          <p:cNvSpPr/>
          <p:nvPr/>
        </p:nvSpPr>
        <p:spPr>
          <a:xfrm>
            <a:off x="838200" y="5534679"/>
            <a:ext cx="10463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i="1" dirty="0" err="1"/>
              <a:t>Jedes</a:t>
            </a:r>
            <a:r>
              <a:rPr lang="en-CH" sz="2400" i="1" dirty="0"/>
              <a:t> Feature </a:t>
            </a:r>
            <a:r>
              <a:rPr lang="en-CH" sz="2400" i="1" dirty="0" err="1"/>
              <a:t>soll</a:t>
            </a:r>
            <a:r>
              <a:rPr lang="en-CH" sz="2400" i="1" dirty="0"/>
              <a:t> in </a:t>
            </a:r>
            <a:r>
              <a:rPr lang="en-CH" sz="2400" i="1" dirty="0" err="1"/>
              <a:t>eigenem</a:t>
            </a:r>
            <a:r>
              <a:rPr lang="en-CH" sz="2400" i="1" dirty="0"/>
              <a:t> Branch </a:t>
            </a:r>
            <a:r>
              <a:rPr lang="en-CH" sz="2400" i="1" dirty="0" err="1"/>
              <a:t>erstellt</a:t>
            </a:r>
            <a:r>
              <a:rPr lang="en-CH" sz="2400" i="1" dirty="0"/>
              <a:t> </a:t>
            </a:r>
            <a:r>
              <a:rPr lang="en-CH" sz="2400" i="1" dirty="0" err="1"/>
              <a:t>werden</a:t>
            </a:r>
            <a:r>
              <a:rPr lang="de-CH" sz="2400" i="1" dirty="0"/>
              <a:t>. </a:t>
            </a:r>
            <a:br>
              <a:rPr lang="de-CH" sz="2400" i="1" dirty="0"/>
            </a:br>
            <a:r>
              <a:rPr lang="en-CH" sz="2400" i="1" dirty="0" err="1"/>
              <a:t>Ermö</a:t>
            </a:r>
            <a:r>
              <a:rPr lang="de-CH" sz="2400" i="1" dirty="0"/>
              <a:t>g</a:t>
            </a:r>
            <a:r>
              <a:rPr lang="en-CH" sz="2400" i="1" dirty="0"/>
              <a:t>l</a:t>
            </a:r>
            <a:r>
              <a:rPr lang="de-CH" sz="2400" i="1" dirty="0"/>
              <a:t>i</a:t>
            </a:r>
            <a:r>
              <a:rPr lang="en-CH" sz="2400" i="1" dirty="0"/>
              <a:t>c</a:t>
            </a:r>
            <a:r>
              <a:rPr lang="de-CH" sz="2400" i="1" dirty="0"/>
              <a:t>h</a:t>
            </a:r>
            <a:r>
              <a:rPr lang="en-CH" sz="2400" i="1" dirty="0"/>
              <a:t>t </a:t>
            </a:r>
            <a:r>
              <a:rPr lang="de-CH" sz="2400" i="1" dirty="0"/>
              <a:t>W</a:t>
            </a:r>
            <a:r>
              <a:rPr lang="en-CH" sz="2400" i="1" dirty="0"/>
              <a:t>e</a:t>
            </a:r>
            <a:r>
              <a:rPr lang="de-CH" sz="2400" i="1" dirty="0"/>
              <a:t>c</a:t>
            </a:r>
            <a:r>
              <a:rPr lang="en-CH" sz="2400" i="1" dirty="0"/>
              <a:t>h</a:t>
            </a:r>
            <a:r>
              <a:rPr lang="de-CH" sz="2400" i="1" dirty="0"/>
              <a:t>s</a:t>
            </a:r>
            <a:r>
              <a:rPr lang="en-CH" sz="2400" i="1" dirty="0"/>
              <a:t>e</a:t>
            </a:r>
            <a:r>
              <a:rPr lang="de-CH" sz="2400" i="1" dirty="0"/>
              <a:t>l</a:t>
            </a:r>
            <a:r>
              <a:rPr lang="en-CH" sz="2400" i="1" dirty="0"/>
              <a:t> </a:t>
            </a:r>
            <a:r>
              <a:rPr lang="de-CH" sz="2400" i="1" dirty="0"/>
              <a:t>z</a:t>
            </a:r>
            <a:r>
              <a:rPr lang="en-CH" sz="2400" i="1" dirty="0" err="1"/>
              <a:t>wisch</a:t>
            </a:r>
            <a:r>
              <a:rPr lang="de-CH" sz="2400" i="1" dirty="0"/>
              <a:t>e</a:t>
            </a:r>
            <a:r>
              <a:rPr lang="en-CH" sz="2400" i="1" dirty="0"/>
              <a:t>n Branches</a:t>
            </a:r>
            <a:r>
              <a:rPr lang="de-CH" sz="2400" i="1" dirty="0"/>
              <a:t>.</a:t>
            </a:r>
            <a:endParaRPr lang="en-CH" sz="2400" i="1" dirty="0"/>
          </a:p>
        </p:txBody>
      </p:sp>
    </p:spTree>
    <p:extLst>
      <p:ext uri="{BB962C8B-B14F-4D97-AF65-F5344CB8AC3E}">
        <p14:creationId xmlns:p14="http://schemas.microsoft.com/office/powerpoint/2010/main" val="3400457190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2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uni_basel_V03_de</Template>
  <TotalTime>0</TotalTime>
  <Words>998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Georgia</vt:lpstr>
      <vt:lpstr>uni_basel_V02_de</vt:lpstr>
      <vt:lpstr>Git und Github - Eine kurze Einführung -</vt:lpstr>
      <vt:lpstr>2^5 Things I learned in Computer Science </vt:lpstr>
      <vt:lpstr>Versionsverwaltung (historisch)</vt:lpstr>
      <vt:lpstr>Zentrale Versionverwaltung</vt:lpstr>
      <vt:lpstr>Verteilte Versionsverwaltung</vt:lpstr>
      <vt:lpstr>Git</vt:lpstr>
      <vt:lpstr>Git workflow</vt:lpstr>
      <vt:lpstr>Git Commit</vt:lpstr>
      <vt:lpstr>Branching</vt:lpstr>
      <vt:lpstr>Merging</vt:lpstr>
      <vt:lpstr>Demo</vt:lpstr>
      <vt:lpstr>Github</vt:lpstr>
      <vt:lpstr>Erinnerung: Verteilte Versionsverwaltung</vt:lpstr>
      <vt:lpstr>Git und Github</vt:lpstr>
      <vt:lpstr>Git remote repositories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43</cp:revision>
  <dcterms:created xsi:type="dcterms:W3CDTF">2019-09-20T12:21:31Z</dcterms:created>
  <dcterms:modified xsi:type="dcterms:W3CDTF">2019-09-23T04:38:14Z</dcterms:modified>
</cp:coreProperties>
</file>