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530" r:id="rId5"/>
    <p:sldId id="531" r:id="rId6"/>
    <p:sldId id="533" r:id="rId7"/>
    <p:sldId id="534" r:id="rId8"/>
    <p:sldId id="545" r:id="rId9"/>
    <p:sldId id="536" r:id="rId10"/>
    <p:sldId id="535" r:id="rId11"/>
    <p:sldId id="537" r:id="rId12"/>
    <p:sldId id="538" r:id="rId13"/>
    <p:sldId id="546" r:id="rId14"/>
    <p:sldId id="539" r:id="rId15"/>
    <p:sldId id="548" r:id="rId16"/>
    <p:sldId id="540" r:id="rId17"/>
    <p:sldId id="543" r:id="rId18"/>
    <p:sldId id="54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422"/>
  </p:normalViewPr>
  <p:slideViewPr>
    <p:cSldViewPr snapToGrid="0">
      <p:cViewPr varScale="1">
        <p:scale>
          <a:sx n="60" d="100"/>
          <a:sy n="60" d="100"/>
        </p:scale>
        <p:origin x="91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10/8/2024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png"/><Relationship Id="rId7" Type="http://schemas.openxmlformats.org/officeDocument/2006/relationships/image" Target="../media/image14.jpg"/><Relationship Id="rId2" Type="http://schemas.openxmlformats.org/officeDocument/2006/relationships/image" Target="../media/image2.jpg"/><Relationship Id="rId1" Type="http://schemas.openxmlformats.org/officeDocument/2006/relationships/slideLayout" Target="../slideLayouts/slideLayout11.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14.xml"/><Relationship Id="rId5" Type="http://schemas.openxmlformats.org/officeDocument/2006/relationships/image" Target="../media/image2.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png"/><Relationship Id="rId7"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9.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LOAN DATA ANALYSIS USING MICROSOFT EXCEL </a:t>
            </a:r>
            <a:br>
              <a:rPr lang="en-US" dirty="0"/>
            </a:br>
            <a:r>
              <a:rPr lang="en-US" dirty="0"/>
              <a:t>(2021 – 2022)</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Odunayo Oyeyemi</a:t>
            </a:r>
          </a:p>
          <a:p>
            <a:endParaRPr lang="en-US" dirty="0"/>
          </a:p>
        </p:txBody>
      </p:sp>
      <p:sp>
        <p:nvSpPr>
          <p:cNvPr id="6" name="Footer Placeholder 3">
            <a:extLst>
              <a:ext uri="{FF2B5EF4-FFF2-40B4-BE49-F238E27FC236}">
                <a16:creationId xmlns:a16="http://schemas.microsoft.com/office/drawing/2014/main" id="{4B9E5D86-DCC7-742E-9708-971F1FF67A04}"/>
              </a:ext>
            </a:extLst>
          </p:cNvPr>
          <p:cNvSpPr txBox="1">
            <a:spLocks/>
          </p:cNvSpPr>
          <p:nvPr/>
        </p:nvSpPr>
        <p:spPr>
          <a:xfrm>
            <a:off x="56992" y="6382193"/>
            <a:ext cx="2462926" cy="51865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Loan Analysis Overview</a:t>
            </a:r>
          </a:p>
        </p:txBody>
      </p:sp>
      <p:pic>
        <p:nvPicPr>
          <p:cNvPr id="8" name="Picture 7" descr="A hand and a dollar sign&#10;&#10;Description automatically generated">
            <a:extLst>
              <a:ext uri="{FF2B5EF4-FFF2-40B4-BE49-F238E27FC236}">
                <a16:creationId xmlns:a16="http://schemas.microsoft.com/office/drawing/2014/main" id="{03D5B8F4-25CD-D381-BFC7-7CE45DD0C7A2}"/>
              </a:ext>
            </a:extLst>
          </p:cNvPr>
          <p:cNvPicPr>
            <a:picLocks noChangeAspect="1"/>
          </p:cNvPicPr>
          <p:nvPr/>
        </p:nvPicPr>
        <p:blipFill>
          <a:blip r:embed="rId2"/>
          <a:stretch>
            <a:fillRect/>
          </a:stretch>
        </p:blipFill>
        <p:spPr>
          <a:xfrm>
            <a:off x="10996918" y="-47846"/>
            <a:ext cx="1195082" cy="1336011"/>
          </a:xfrm>
          <a:prstGeom prst="rect">
            <a:avLst/>
          </a:prstGeom>
        </p:spPr>
      </p:pic>
      <p:pic>
        <p:nvPicPr>
          <p:cNvPr id="10" name="Picture 9" descr="A blue sign with white text&#10;&#10;Description automatically generated">
            <a:extLst>
              <a:ext uri="{FF2B5EF4-FFF2-40B4-BE49-F238E27FC236}">
                <a16:creationId xmlns:a16="http://schemas.microsoft.com/office/drawing/2014/main" id="{6A9A61E1-23EF-3E60-F1FF-1D862825CDF6}"/>
              </a:ext>
            </a:extLst>
          </p:cNvPr>
          <p:cNvPicPr>
            <a:picLocks noChangeAspect="1"/>
          </p:cNvPicPr>
          <p:nvPr/>
        </p:nvPicPr>
        <p:blipFill>
          <a:blip r:embed="rId3"/>
          <a:stretch>
            <a:fillRect/>
          </a:stretch>
        </p:blipFill>
        <p:spPr>
          <a:xfrm>
            <a:off x="0" y="-1"/>
            <a:ext cx="2163726" cy="733163"/>
          </a:xfrm>
          <a:prstGeom prst="rect">
            <a:avLst/>
          </a:prstGeom>
        </p:spPr>
      </p:pic>
      <p:pic>
        <p:nvPicPr>
          <p:cNvPr id="12" name="Picture 11" descr="A blue and white symbol with leaves and a dollar sign&#10;&#10;Description automatically generated">
            <a:extLst>
              <a:ext uri="{FF2B5EF4-FFF2-40B4-BE49-F238E27FC236}">
                <a16:creationId xmlns:a16="http://schemas.microsoft.com/office/drawing/2014/main" id="{0042BB2F-2798-C23B-4589-2E57C43F960D}"/>
              </a:ext>
            </a:extLst>
          </p:cNvPr>
          <p:cNvPicPr>
            <a:picLocks noChangeAspect="1"/>
          </p:cNvPicPr>
          <p:nvPr/>
        </p:nvPicPr>
        <p:blipFill>
          <a:blip r:embed="rId4"/>
          <a:stretch>
            <a:fillRect/>
          </a:stretch>
        </p:blipFill>
        <p:spPr>
          <a:xfrm>
            <a:off x="11240386" y="5906386"/>
            <a:ext cx="951614" cy="951614"/>
          </a:xfrm>
          <a:prstGeom prst="rect">
            <a:avLst/>
          </a:prstGeom>
        </p:spPr>
      </p:pic>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a:xfrm>
            <a:off x="1713542" y="0"/>
            <a:ext cx="8908383" cy="776178"/>
          </a:xfrm>
        </p:spPr>
        <p:txBody>
          <a:bodyPr/>
          <a:lstStyle/>
          <a:p>
            <a:r>
              <a:rPr lang="en-US" dirty="0"/>
              <a:t>DATA VISUALIZATION</a:t>
            </a:r>
          </a:p>
        </p:txBody>
      </p:sp>
      <p:pic>
        <p:nvPicPr>
          <p:cNvPr id="32" name="Picture 31" descr="A blue sign with white text&#10;&#10;Description automatically generated">
            <a:extLst>
              <a:ext uri="{FF2B5EF4-FFF2-40B4-BE49-F238E27FC236}">
                <a16:creationId xmlns:a16="http://schemas.microsoft.com/office/drawing/2014/main" id="{A2E682BD-818B-4C3E-E42D-E9EB2BD9F38C}"/>
              </a:ext>
            </a:extLst>
          </p:cNvPr>
          <p:cNvPicPr>
            <a:picLocks noChangeAspect="1"/>
          </p:cNvPicPr>
          <p:nvPr/>
        </p:nvPicPr>
        <p:blipFill>
          <a:blip r:embed="rId2"/>
          <a:stretch>
            <a:fillRect/>
          </a:stretch>
        </p:blipFill>
        <p:spPr>
          <a:xfrm>
            <a:off x="0" y="-1"/>
            <a:ext cx="2163726" cy="733163"/>
          </a:xfrm>
          <a:prstGeom prst="rect">
            <a:avLst/>
          </a:prstGeom>
        </p:spPr>
      </p:pic>
      <p:pic>
        <p:nvPicPr>
          <p:cNvPr id="33" name="Picture 32" descr="A hand and a dollar sign&#10;&#10;Description automatically generated">
            <a:extLst>
              <a:ext uri="{FF2B5EF4-FFF2-40B4-BE49-F238E27FC236}">
                <a16:creationId xmlns:a16="http://schemas.microsoft.com/office/drawing/2014/main" id="{9DC77A94-279B-1AC5-1984-48468A37B2D7}"/>
              </a:ext>
            </a:extLst>
          </p:cNvPr>
          <p:cNvPicPr>
            <a:picLocks noChangeAspect="1"/>
          </p:cNvPicPr>
          <p:nvPr/>
        </p:nvPicPr>
        <p:blipFill>
          <a:blip r:embed="rId3"/>
          <a:stretch>
            <a:fillRect/>
          </a:stretch>
        </p:blipFill>
        <p:spPr>
          <a:xfrm>
            <a:off x="11238613" y="-53162"/>
            <a:ext cx="994145" cy="1111379"/>
          </a:xfrm>
          <a:prstGeom prst="rect">
            <a:avLst/>
          </a:prstGeom>
        </p:spPr>
      </p:pic>
      <p:pic>
        <p:nvPicPr>
          <p:cNvPr id="34" name="Picture 33" descr="A blue and white symbol with leaves and a dollar sign&#10;&#10;Description automatically generated">
            <a:extLst>
              <a:ext uri="{FF2B5EF4-FFF2-40B4-BE49-F238E27FC236}">
                <a16:creationId xmlns:a16="http://schemas.microsoft.com/office/drawing/2014/main" id="{FECB3163-E036-2B8F-38CC-200772246937}"/>
              </a:ext>
            </a:extLst>
          </p:cNvPr>
          <p:cNvPicPr>
            <a:picLocks noChangeAspect="1"/>
          </p:cNvPicPr>
          <p:nvPr/>
        </p:nvPicPr>
        <p:blipFill>
          <a:blip r:embed="rId4"/>
          <a:stretch>
            <a:fillRect/>
          </a:stretch>
        </p:blipFill>
        <p:spPr>
          <a:xfrm>
            <a:off x="11545185" y="6211186"/>
            <a:ext cx="646814" cy="646814"/>
          </a:xfrm>
          <a:prstGeom prst="rect">
            <a:avLst/>
          </a:prstGeom>
        </p:spPr>
      </p:pic>
      <p:sp>
        <p:nvSpPr>
          <p:cNvPr id="35" name="Footer Placeholder 3">
            <a:extLst>
              <a:ext uri="{FF2B5EF4-FFF2-40B4-BE49-F238E27FC236}">
                <a16:creationId xmlns:a16="http://schemas.microsoft.com/office/drawing/2014/main" id="{3610A0FB-F3CF-BA33-D34C-FB4D7951861D}"/>
              </a:ext>
            </a:extLst>
          </p:cNvPr>
          <p:cNvSpPr txBox="1">
            <a:spLocks/>
          </p:cNvSpPr>
          <p:nvPr/>
        </p:nvSpPr>
        <p:spPr>
          <a:xfrm>
            <a:off x="0" y="6477886"/>
            <a:ext cx="2462926" cy="51865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Loan Analysis Overview</a:t>
            </a:r>
          </a:p>
        </p:txBody>
      </p:sp>
      <p:pic>
        <p:nvPicPr>
          <p:cNvPr id="3" name="Picture 2">
            <a:extLst>
              <a:ext uri="{FF2B5EF4-FFF2-40B4-BE49-F238E27FC236}">
                <a16:creationId xmlns:a16="http://schemas.microsoft.com/office/drawing/2014/main" id="{997FCE72-C5D4-569A-1DCB-F0B972DA7D1B}"/>
              </a:ext>
            </a:extLst>
          </p:cNvPr>
          <p:cNvPicPr>
            <a:picLocks noChangeAspect="1"/>
          </p:cNvPicPr>
          <p:nvPr/>
        </p:nvPicPr>
        <p:blipFill>
          <a:blip r:embed="rId5"/>
          <a:stretch>
            <a:fillRect/>
          </a:stretch>
        </p:blipFill>
        <p:spPr>
          <a:xfrm>
            <a:off x="3125971" y="687336"/>
            <a:ext cx="8553893" cy="6170664"/>
          </a:xfrm>
          <a:prstGeom prst="rect">
            <a:avLst/>
          </a:prstGeom>
        </p:spPr>
      </p:pic>
      <p:sp>
        <p:nvSpPr>
          <p:cNvPr id="4" name="Content Placeholder 9">
            <a:extLst>
              <a:ext uri="{FF2B5EF4-FFF2-40B4-BE49-F238E27FC236}">
                <a16:creationId xmlns:a16="http://schemas.microsoft.com/office/drawing/2014/main" id="{189189F7-4DAB-218E-136C-81FAF3E8B90C}"/>
              </a:ext>
            </a:extLst>
          </p:cNvPr>
          <p:cNvSpPr txBox="1">
            <a:spLocks/>
          </p:cNvSpPr>
          <p:nvPr/>
        </p:nvSpPr>
        <p:spPr>
          <a:xfrm>
            <a:off x="118054" y="997368"/>
            <a:ext cx="3096520" cy="5173296"/>
          </a:xfrm>
          <a:prstGeom prst="rect">
            <a:avLst/>
          </a:prstGeom>
        </p:spPr>
        <p:txBody>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The Loan Data Analysis Dashboard was designed to present key insights through interactive visuals elements, enhancing the understanding of loan performance. Key features include:</a:t>
            </a:r>
          </a:p>
          <a:p>
            <a:pPr marL="0" indent="0">
              <a:buNone/>
            </a:pPr>
            <a:r>
              <a:rPr lang="en-US" sz="1800" dirty="0"/>
              <a:t>*</a:t>
            </a:r>
            <a:r>
              <a:rPr lang="en-US" sz="1800" b="1" dirty="0"/>
              <a:t>Visual Elements</a:t>
            </a:r>
            <a:r>
              <a:rPr lang="en-US" sz="1800" dirty="0"/>
              <a:t>: Utilized bar charts, line graphs, histograms, and pivot charts to represent data visually, making trends and patterns easily identifiable.</a:t>
            </a:r>
          </a:p>
          <a:p>
            <a:pPr marL="0" indent="0">
              <a:buNone/>
            </a:pPr>
            <a:endParaRPr lang="en-US" sz="1800" dirty="0"/>
          </a:p>
          <a:p>
            <a:pPr marL="0" indent="0">
              <a:buNone/>
            </a:pPr>
            <a:r>
              <a:rPr lang="en-US" sz="1800" dirty="0"/>
              <a:t>*</a:t>
            </a:r>
            <a:r>
              <a:rPr lang="en-US" sz="1800" b="1" dirty="0"/>
              <a:t>Slicers</a:t>
            </a:r>
            <a:r>
              <a:rPr lang="en-US" sz="1800" dirty="0"/>
              <a:t>: Enabled filters by Grade and loan purpose to allow management to drill down into specific data segments.</a:t>
            </a:r>
          </a:p>
          <a:p>
            <a:endParaRPr lang="en-US" dirty="0"/>
          </a:p>
          <a:p>
            <a:endParaRPr lang="en-US" dirty="0"/>
          </a:p>
          <a:p>
            <a:endParaRPr lang="en-US" dirty="0"/>
          </a:p>
        </p:txBody>
      </p:sp>
    </p:spTree>
    <p:extLst>
      <p:ext uri="{BB962C8B-B14F-4D97-AF65-F5344CB8AC3E}">
        <p14:creationId xmlns:p14="http://schemas.microsoft.com/office/powerpoint/2010/main" val="1430138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a:xfrm>
            <a:off x="2076963" y="-72679"/>
            <a:ext cx="8878824" cy="1069848"/>
          </a:xfrm>
        </p:spPr>
        <p:txBody>
          <a:bodyPr/>
          <a:lstStyle/>
          <a:p>
            <a:pPr algn="ctr"/>
            <a:r>
              <a:rPr lang="en-US" sz="3300" dirty="0"/>
              <a:t>KEY INSIGHTS/RECOMMENDATIONS</a:t>
            </a:r>
          </a:p>
        </p:txBody>
      </p:sp>
      <p:sp>
        <p:nvSpPr>
          <p:cNvPr id="8" name="Content Placeholder 7">
            <a:extLst>
              <a:ext uri="{FF2B5EF4-FFF2-40B4-BE49-F238E27FC236}">
                <a16:creationId xmlns:a16="http://schemas.microsoft.com/office/drawing/2014/main" id="{0D3BFC59-12D0-8FD3-2DCD-DFCAB195E948}"/>
              </a:ext>
            </a:extLst>
          </p:cNvPr>
          <p:cNvSpPr>
            <a:spLocks noGrp="1"/>
          </p:cNvSpPr>
          <p:nvPr>
            <p:ph sz="half" idx="2"/>
          </p:nvPr>
        </p:nvSpPr>
        <p:spPr>
          <a:xfrm>
            <a:off x="627372" y="1241596"/>
            <a:ext cx="10850473" cy="4651743"/>
          </a:xfrm>
        </p:spPr>
        <p:txBody>
          <a:bodyPr/>
          <a:lstStyle/>
          <a:p>
            <a:pPr algn="ctr"/>
            <a:r>
              <a:rPr lang="en-US" sz="2600" dirty="0"/>
              <a:t>Enhance Risk Management: Implement stricter loan criteria based on credit scores and debt-to-income ratios to minimize default rates.</a:t>
            </a:r>
          </a:p>
          <a:p>
            <a:pPr algn="ctr"/>
            <a:r>
              <a:rPr lang="en-US" sz="2600" dirty="0"/>
              <a:t>Interest Rate Adjustment: Align interest rates with borrower risk profiles to strike a balance between attracting customers and minimizing defaults.</a:t>
            </a:r>
          </a:p>
          <a:p>
            <a:pPr algn="ctr"/>
            <a:r>
              <a:rPr lang="en-US" sz="2600" dirty="0"/>
              <a:t>Targeted Customer Segmentation: Offer tailored loan packages to specific demographics, particularly high income, low-risk borrowers, to boost profitability.</a:t>
            </a:r>
          </a:p>
          <a:p>
            <a:pPr algn="ctr"/>
            <a:r>
              <a:rPr lang="en-US" sz="2600" dirty="0"/>
              <a:t>Improve Data-Driven Decision Making: Leverage the insights from the Loan Data Analysis Dashboard to continuously monitor loan performance and make informed decisions about loan approval, risk mitigation and profitability.</a:t>
            </a:r>
            <a:endParaRPr lang="en-NG" sz="2600" dirty="0"/>
          </a:p>
        </p:txBody>
      </p:sp>
      <p:pic>
        <p:nvPicPr>
          <p:cNvPr id="23" name="Picture 22" descr="A blue sign with white text&#10;&#10;Description automatically generated">
            <a:extLst>
              <a:ext uri="{FF2B5EF4-FFF2-40B4-BE49-F238E27FC236}">
                <a16:creationId xmlns:a16="http://schemas.microsoft.com/office/drawing/2014/main" id="{661BE121-497D-29BB-8BFB-ABB890FC6929}"/>
              </a:ext>
            </a:extLst>
          </p:cNvPr>
          <p:cNvPicPr>
            <a:picLocks noChangeAspect="1"/>
          </p:cNvPicPr>
          <p:nvPr/>
        </p:nvPicPr>
        <p:blipFill>
          <a:blip r:embed="rId2"/>
          <a:stretch>
            <a:fillRect/>
          </a:stretch>
        </p:blipFill>
        <p:spPr>
          <a:xfrm>
            <a:off x="0" y="-1"/>
            <a:ext cx="2163726" cy="733163"/>
          </a:xfrm>
          <a:prstGeom prst="rect">
            <a:avLst/>
          </a:prstGeom>
        </p:spPr>
      </p:pic>
      <p:pic>
        <p:nvPicPr>
          <p:cNvPr id="24" name="Picture 23" descr="A hand and a dollar sign&#10;&#10;Description automatically generated">
            <a:extLst>
              <a:ext uri="{FF2B5EF4-FFF2-40B4-BE49-F238E27FC236}">
                <a16:creationId xmlns:a16="http://schemas.microsoft.com/office/drawing/2014/main" id="{0FD6D44A-599F-F899-6231-944026DCF7F9}"/>
              </a:ext>
            </a:extLst>
          </p:cNvPr>
          <p:cNvPicPr>
            <a:picLocks noChangeAspect="1"/>
          </p:cNvPicPr>
          <p:nvPr/>
        </p:nvPicPr>
        <p:blipFill>
          <a:blip r:embed="rId3"/>
          <a:stretch>
            <a:fillRect/>
          </a:stretch>
        </p:blipFill>
        <p:spPr>
          <a:xfrm>
            <a:off x="11238613" y="-53162"/>
            <a:ext cx="994145" cy="1111379"/>
          </a:xfrm>
          <a:prstGeom prst="rect">
            <a:avLst/>
          </a:prstGeom>
        </p:spPr>
      </p:pic>
      <p:pic>
        <p:nvPicPr>
          <p:cNvPr id="25" name="Picture 24" descr="A blue and white symbol with leaves and a dollar sign&#10;&#10;Description automatically generated">
            <a:extLst>
              <a:ext uri="{FF2B5EF4-FFF2-40B4-BE49-F238E27FC236}">
                <a16:creationId xmlns:a16="http://schemas.microsoft.com/office/drawing/2014/main" id="{2FB1F091-7C79-9B2B-5183-5FE42F8D1A96}"/>
              </a:ext>
            </a:extLst>
          </p:cNvPr>
          <p:cNvPicPr>
            <a:picLocks noChangeAspect="1"/>
          </p:cNvPicPr>
          <p:nvPr/>
        </p:nvPicPr>
        <p:blipFill>
          <a:blip r:embed="rId4"/>
          <a:stretch>
            <a:fillRect/>
          </a:stretch>
        </p:blipFill>
        <p:spPr>
          <a:xfrm>
            <a:off x="11411393" y="6076719"/>
            <a:ext cx="777948" cy="776178"/>
          </a:xfrm>
          <a:prstGeom prst="rect">
            <a:avLst/>
          </a:prstGeom>
        </p:spPr>
      </p:pic>
      <p:sp>
        <p:nvSpPr>
          <p:cNvPr id="26" name="Footer Placeholder 3">
            <a:extLst>
              <a:ext uri="{FF2B5EF4-FFF2-40B4-BE49-F238E27FC236}">
                <a16:creationId xmlns:a16="http://schemas.microsoft.com/office/drawing/2014/main" id="{9849A7EC-40C1-0B8A-4705-98F93060071B}"/>
              </a:ext>
            </a:extLst>
          </p:cNvPr>
          <p:cNvSpPr txBox="1">
            <a:spLocks/>
          </p:cNvSpPr>
          <p:nvPr/>
        </p:nvSpPr>
        <p:spPr>
          <a:xfrm>
            <a:off x="0" y="6382193"/>
            <a:ext cx="2462926" cy="51865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Loan Analysis Overview</a:t>
            </a:r>
          </a:p>
        </p:txBody>
      </p:sp>
    </p:spTree>
    <p:extLst>
      <p:ext uri="{BB962C8B-B14F-4D97-AF65-F5344CB8AC3E}">
        <p14:creationId xmlns:p14="http://schemas.microsoft.com/office/powerpoint/2010/main" val="187708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1350123" y="587092"/>
            <a:ext cx="8665748" cy="907595"/>
          </a:xfrm>
        </p:spPr>
        <p:txBody>
          <a:bodyPr/>
          <a:lstStyle/>
          <a:p>
            <a:r>
              <a:rPr lang="en-US" dirty="0">
                <a:ln w="28575">
                  <a:noFill/>
                  <a:prstDash val="solid"/>
                </a:ln>
                <a:latin typeface="Tw Cen MT" panose="020B0602020104020603" pitchFamily="34" charset="77"/>
              </a:rPr>
              <a:t>LIMITATIONS</a:t>
            </a:r>
            <a:endParaRPr lang="en-US" b="1" spc="600" dirty="0">
              <a:ln w="28575">
                <a:noFill/>
                <a:prstDash val="solid"/>
              </a:ln>
              <a:solidFill>
                <a:schemeClr val="bg1"/>
              </a:solidFill>
              <a:latin typeface="Tw Cen MT" panose="020B0602020104020603" pitchFamily="34" charset="77"/>
            </a:endParaRPr>
          </a:p>
        </p:txBody>
      </p:sp>
      <p:sp>
        <p:nvSpPr>
          <p:cNvPr id="7" name="Content Placeholder 6">
            <a:extLst>
              <a:ext uri="{FF2B5EF4-FFF2-40B4-BE49-F238E27FC236}">
                <a16:creationId xmlns:a16="http://schemas.microsoft.com/office/drawing/2014/main" id="{93AC1545-346F-C765-E67A-C38122A0155F}"/>
              </a:ext>
            </a:extLst>
          </p:cNvPr>
          <p:cNvSpPr>
            <a:spLocks noGrp="1"/>
          </p:cNvSpPr>
          <p:nvPr>
            <p:ph idx="1"/>
          </p:nvPr>
        </p:nvSpPr>
        <p:spPr>
          <a:xfrm>
            <a:off x="834657" y="1701209"/>
            <a:ext cx="11015328" cy="4763599"/>
          </a:xfrm>
        </p:spPr>
        <p:txBody>
          <a:bodyPr/>
          <a:lstStyle/>
          <a:p>
            <a:pPr marL="342900" indent="-342900">
              <a:buFont typeface="Arial" panose="020B0604020202020204" pitchFamily="34" charset="0"/>
              <a:buChar char="•"/>
            </a:pPr>
            <a:r>
              <a:rPr lang="en-US" sz="2700" dirty="0"/>
              <a:t>Incomplete Data: Missing values, especially in fields like total debt and monthly income, may affect the accuracy of the analysis.</a:t>
            </a:r>
          </a:p>
          <a:p>
            <a:pPr marL="342900" indent="-342900">
              <a:buFont typeface="Arial" panose="020B0604020202020204" pitchFamily="34" charset="0"/>
              <a:buChar char="•"/>
            </a:pPr>
            <a:r>
              <a:rPr lang="en-US" sz="2700" dirty="0"/>
              <a:t>Data Quality Issues: Inconsistent data entries in fields such as employment length and titles required extensive cleaning and standardization.</a:t>
            </a:r>
          </a:p>
          <a:p>
            <a:pPr marL="342900" indent="-342900">
              <a:buFont typeface="Arial" panose="020B0604020202020204" pitchFamily="34" charset="0"/>
              <a:buChar char="•"/>
            </a:pPr>
            <a:r>
              <a:rPr lang="en-US" sz="2700" dirty="0"/>
              <a:t>Limited Historical Data: The dataset may not fully reflect long-term trends, limiting the ability to forecast future loan performance accurately.</a:t>
            </a:r>
          </a:p>
          <a:p>
            <a:pPr marL="342900" indent="-342900">
              <a:buFont typeface="Arial" panose="020B0604020202020204" pitchFamily="34" charset="0"/>
              <a:buChar char="•"/>
            </a:pPr>
            <a:r>
              <a:rPr lang="en-US" sz="2700" dirty="0"/>
              <a:t>External Factors: Economic conditions and market trends that impact loan performance are not captured in the dataset, which may skew the analysis</a:t>
            </a:r>
          </a:p>
        </p:txBody>
      </p:sp>
      <p:sp>
        <p:nvSpPr>
          <p:cNvPr id="8" name="Footer Placeholder 3">
            <a:extLst>
              <a:ext uri="{FF2B5EF4-FFF2-40B4-BE49-F238E27FC236}">
                <a16:creationId xmlns:a16="http://schemas.microsoft.com/office/drawing/2014/main" id="{D758C3D9-0BA4-B959-347C-483402DF2713}"/>
              </a:ext>
            </a:extLst>
          </p:cNvPr>
          <p:cNvSpPr txBox="1">
            <a:spLocks/>
          </p:cNvSpPr>
          <p:nvPr/>
        </p:nvSpPr>
        <p:spPr>
          <a:xfrm>
            <a:off x="0" y="6371105"/>
            <a:ext cx="2462926" cy="51865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Loan Analysis Overview</a:t>
            </a:r>
          </a:p>
        </p:txBody>
      </p:sp>
      <p:pic>
        <p:nvPicPr>
          <p:cNvPr id="9" name="Picture 8" descr="A blue sign with white text&#10;&#10;Description automatically generated">
            <a:extLst>
              <a:ext uri="{FF2B5EF4-FFF2-40B4-BE49-F238E27FC236}">
                <a16:creationId xmlns:a16="http://schemas.microsoft.com/office/drawing/2014/main" id="{E1A502E7-FFFC-B2CF-5DC0-CF89BC4C48B2}"/>
              </a:ext>
            </a:extLst>
          </p:cNvPr>
          <p:cNvPicPr>
            <a:picLocks noChangeAspect="1"/>
          </p:cNvPicPr>
          <p:nvPr/>
        </p:nvPicPr>
        <p:blipFill>
          <a:blip r:embed="rId2"/>
          <a:stretch>
            <a:fillRect/>
          </a:stretch>
        </p:blipFill>
        <p:spPr>
          <a:xfrm>
            <a:off x="0" y="-1"/>
            <a:ext cx="2163726" cy="733163"/>
          </a:xfrm>
          <a:prstGeom prst="rect">
            <a:avLst/>
          </a:prstGeom>
        </p:spPr>
      </p:pic>
      <p:pic>
        <p:nvPicPr>
          <p:cNvPr id="10" name="Picture 9" descr="A hand and a dollar sign&#10;&#10;Description automatically generated">
            <a:extLst>
              <a:ext uri="{FF2B5EF4-FFF2-40B4-BE49-F238E27FC236}">
                <a16:creationId xmlns:a16="http://schemas.microsoft.com/office/drawing/2014/main" id="{38745646-EEA1-2AF1-A010-C04480768A01}"/>
              </a:ext>
            </a:extLst>
          </p:cNvPr>
          <p:cNvPicPr>
            <a:picLocks noChangeAspect="1"/>
          </p:cNvPicPr>
          <p:nvPr/>
        </p:nvPicPr>
        <p:blipFill>
          <a:blip r:embed="rId3"/>
          <a:stretch>
            <a:fillRect/>
          </a:stretch>
        </p:blipFill>
        <p:spPr>
          <a:xfrm>
            <a:off x="10996918" y="-47846"/>
            <a:ext cx="1195082" cy="1336011"/>
          </a:xfrm>
          <a:prstGeom prst="rect">
            <a:avLst/>
          </a:prstGeom>
        </p:spPr>
      </p:pic>
      <p:pic>
        <p:nvPicPr>
          <p:cNvPr id="11" name="Picture 10" descr="A blue and white symbol with leaves and a dollar sign&#10;&#10;Description automatically generated">
            <a:extLst>
              <a:ext uri="{FF2B5EF4-FFF2-40B4-BE49-F238E27FC236}">
                <a16:creationId xmlns:a16="http://schemas.microsoft.com/office/drawing/2014/main" id="{FB54DA94-FE09-93A6-E23C-509A208A984D}"/>
              </a:ext>
            </a:extLst>
          </p:cNvPr>
          <p:cNvPicPr>
            <a:picLocks noChangeAspect="1"/>
          </p:cNvPicPr>
          <p:nvPr/>
        </p:nvPicPr>
        <p:blipFill>
          <a:blip r:embed="rId4"/>
          <a:stretch>
            <a:fillRect/>
          </a:stretch>
        </p:blipFill>
        <p:spPr>
          <a:xfrm>
            <a:off x="11573541" y="6239541"/>
            <a:ext cx="618459" cy="618459"/>
          </a:xfrm>
          <a:prstGeom prst="rect">
            <a:avLst/>
          </a:prstGeom>
        </p:spPr>
      </p:pic>
    </p:spTree>
    <p:extLst>
      <p:ext uri="{BB962C8B-B14F-4D97-AF65-F5344CB8AC3E}">
        <p14:creationId xmlns:p14="http://schemas.microsoft.com/office/powerpoint/2010/main" val="744718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p:txBody>
          <a:bodyPr/>
          <a:lstStyle/>
          <a:p>
            <a:r>
              <a:rPr lang="en-US" dirty="0"/>
              <a:t>MEET OUR TEAM</a:t>
            </a:r>
          </a:p>
        </p:txBody>
      </p:sp>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p:txBody>
          <a:bodyPr/>
          <a:lstStyle/>
          <a:p>
            <a:r>
              <a:rPr lang="en-US" dirty="0"/>
              <a:t>Odunayo O. Oyeyemi</a:t>
            </a:r>
          </a:p>
        </p:txBody>
      </p:sp>
      <p:sp>
        <p:nvSpPr>
          <p:cNvPr id="4" name="Text Placeholder 3">
            <a:extLst>
              <a:ext uri="{FF2B5EF4-FFF2-40B4-BE49-F238E27FC236}">
                <a16:creationId xmlns:a16="http://schemas.microsoft.com/office/drawing/2014/main" id="{BF63BCC4-AF80-8D3B-413B-3F80C74503EE}"/>
              </a:ext>
            </a:extLst>
          </p:cNvPr>
          <p:cNvSpPr>
            <a:spLocks noGrp="1"/>
          </p:cNvSpPr>
          <p:nvPr>
            <p:ph type="body" sz="quarter" idx="13"/>
          </p:nvPr>
        </p:nvSpPr>
        <p:spPr/>
        <p:txBody>
          <a:bodyPr/>
          <a:lstStyle/>
          <a:p>
            <a:r>
              <a:rPr lang="en-US" dirty="0"/>
              <a:t>Data Analyst</a:t>
            </a:r>
          </a:p>
        </p:txBody>
      </p:sp>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p:txBody>
          <a:bodyPr/>
          <a:lstStyle/>
          <a:p>
            <a:r>
              <a:rPr lang="en-US" dirty="0"/>
              <a:t>Donald​</a:t>
            </a:r>
          </a:p>
        </p:txBody>
      </p:sp>
      <p:sp>
        <p:nvSpPr>
          <p:cNvPr id="6" name="Text Placeholder 5">
            <a:extLst>
              <a:ext uri="{FF2B5EF4-FFF2-40B4-BE49-F238E27FC236}">
                <a16:creationId xmlns:a16="http://schemas.microsoft.com/office/drawing/2014/main" id="{8E956031-A8E2-FF88-2769-10FEB7B754A7}"/>
              </a:ext>
            </a:extLst>
          </p:cNvPr>
          <p:cNvSpPr>
            <a:spLocks noGrp="1"/>
          </p:cNvSpPr>
          <p:nvPr>
            <p:ph type="body" sz="quarter" idx="15"/>
          </p:nvPr>
        </p:nvSpPr>
        <p:spPr/>
        <p:txBody>
          <a:bodyPr/>
          <a:lstStyle/>
          <a:p>
            <a:r>
              <a:rPr lang="en-US" dirty="0"/>
              <a:t>DA Community Manager</a:t>
            </a:r>
          </a:p>
        </p:txBody>
      </p:sp>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p:txBody>
          <a:bodyPr/>
          <a:lstStyle/>
          <a:p>
            <a:r>
              <a:rPr lang="en-US" dirty="0"/>
              <a:t>Jacob</a:t>
            </a:r>
          </a:p>
        </p:txBody>
      </p:sp>
      <p:sp>
        <p:nvSpPr>
          <p:cNvPr id="8" name="Text Placeholder 7">
            <a:extLst>
              <a:ext uri="{FF2B5EF4-FFF2-40B4-BE49-F238E27FC236}">
                <a16:creationId xmlns:a16="http://schemas.microsoft.com/office/drawing/2014/main" id="{869DE758-CE4B-6136-04AE-85B544CA6F5B}"/>
              </a:ext>
            </a:extLst>
          </p:cNvPr>
          <p:cNvSpPr>
            <a:spLocks noGrp="1"/>
          </p:cNvSpPr>
          <p:nvPr>
            <p:ph type="body" sz="quarter" idx="17"/>
          </p:nvPr>
        </p:nvSpPr>
        <p:spPr/>
        <p:txBody>
          <a:bodyPr/>
          <a:lstStyle/>
          <a:p>
            <a:r>
              <a:rPr lang="en-US" dirty="0"/>
              <a:t>Vice President</a:t>
            </a:r>
          </a:p>
        </p:txBody>
      </p:sp>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p:txBody>
          <a:bodyPr/>
          <a:lstStyle/>
          <a:p>
            <a:r>
              <a:rPr lang="en-US" dirty="0"/>
              <a:t>Annie</a:t>
            </a:r>
          </a:p>
        </p:txBody>
      </p:sp>
      <p:sp>
        <p:nvSpPr>
          <p:cNvPr id="10" name="Text Placeholder 9">
            <a:extLst>
              <a:ext uri="{FF2B5EF4-FFF2-40B4-BE49-F238E27FC236}">
                <a16:creationId xmlns:a16="http://schemas.microsoft.com/office/drawing/2014/main" id="{19AAB49A-6730-B2CF-9537-FF9551D4EB80}"/>
              </a:ext>
            </a:extLst>
          </p:cNvPr>
          <p:cNvSpPr>
            <a:spLocks noGrp="1"/>
          </p:cNvSpPr>
          <p:nvPr>
            <p:ph type="body" sz="quarter" idx="19"/>
          </p:nvPr>
        </p:nvSpPr>
        <p:spPr/>
        <p:txBody>
          <a:bodyPr/>
          <a:lstStyle/>
          <a:p>
            <a:r>
              <a:rPr lang="en-US" dirty="0"/>
              <a:t>President</a:t>
            </a:r>
          </a:p>
        </p:txBody>
      </p:sp>
      <p:pic>
        <p:nvPicPr>
          <p:cNvPr id="12" name="Picture 11" descr="A blue sign with white text&#10;&#10;Description automatically generated">
            <a:extLst>
              <a:ext uri="{FF2B5EF4-FFF2-40B4-BE49-F238E27FC236}">
                <a16:creationId xmlns:a16="http://schemas.microsoft.com/office/drawing/2014/main" id="{68D75802-D9B1-7D33-19A3-16687B9334CB}"/>
              </a:ext>
            </a:extLst>
          </p:cNvPr>
          <p:cNvPicPr>
            <a:picLocks noChangeAspect="1"/>
          </p:cNvPicPr>
          <p:nvPr/>
        </p:nvPicPr>
        <p:blipFill>
          <a:blip r:embed="rId2"/>
          <a:stretch>
            <a:fillRect/>
          </a:stretch>
        </p:blipFill>
        <p:spPr>
          <a:xfrm>
            <a:off x="0" y="0"/>
            <a:ext cx="2163726" cy="733163"/>
          </a:xfrm>
          <a:prstGeom prst="rect">
            <a:avLst/>
          </a:prstGeom>
        </p:spPr>
      </p:pic>
      <p:sp>
        <p:nvSpPr>
          <p:cNvPr id="13" name="Footer Placeholder 3">
            <a:extLst>
              <a:ext uri="{FF2B5EF4-FFF2-40B4-BE49-F238E27FC236}">
                <a16:creationId xmlns:a16="http://schemas.microsoft.com/office/drawing/2014/main" id="{DB865CEA-B096-4ABA-F78F-CE02DFF9B9DC}"/>
              </a:ext>
            </a:extLst>
          </p:cNvPr>
          <p:cNvSpPr txBox="1">
            <a:spLocks/>
          </p:cNvSpPr>
          <p:nvPr/>
        </p:nvSpPr>
        <p:spPr>
          <a:xfrm>
            <a:off x="0" y="6371105"/>
            <a:ext cx="2462926" cy="51865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Loan Analysis Overview</a:t>
            </a:r>
          </a:p>
        </p:txBody>
      </p:sp>
      <p:pic>
        <p:nvPicPr>
          <p:cNvPr id="14" name="Picture 13" descr="A hand and a dollar sign&#10;&#10;Description automatically generated">
            <a:extLst>
              <a:ext uri="{FF2B5EF4-FFF2-40B4-BE49-F238E27FC236}">
                <a16:creationId xmlns:a16="http://schemas.microsoft.com/office/drawing/2014/main" id="{D089B162-2FC5-C3CD-B449-1D9AD6F8CBE2}"/>
              </a:ext>
            </a:extLst>
          </p:cNvPr>
          <p:cNvPicPr>
            <a:picLocks noChangeAspect="1"/>
          </p:cNvPicPr>
          <p:nvPr/>
        </p:nvPicPr>
        <p:blipFill>
          <a:blip r:embed="rId3"/>
          <a:stretch>
            <a:fillRect/>
          </a:stretch>
        </p:blipFill>
        <p:spPr>
          <a:xfrm>
            <a:off x="10996918" y="-47846"/>
            <a:ext cx="1195082" cy="1336011"/>
          </a:xfrm>
          <a:prstGeom prst="rect">
            <a:avLst/>
          </a:prstGeom>
        </p:spPr>
      </p:pic>
      <p:pic>
        <p:nvPicPr>
          <p:cNvPr id="15" name="Picture 14" descr="A blue and white symbol with leaves and a dollar sign&#10;&#10;Description automatically generated">
            <a:extLst>
              <a:ext uri="{FF2B5EF4-FFF2-40B4-BE49-F238E27FC236}">
                <a16:creationId xmlns:a16="http://schemas.microsoft.com/office/drawing/2014/main" id="{4C491C79-B745-3178-FE12-92043FDF9643}"/>
              </a:ext>
            </a:extLst>
          </p:cNvPr>
          <p:cNvPicPr>
            <a:picLocks noChangeAspect="1"/>
          </p:cNvPicPr>
          <p:nvPr/>
        </p:nvPicPr>
        <p:blipFill>
          <a:blip r:embed="rId4"/>
          <a:stretch>
            <a:fillRect/>
          </a:stretch>
        </p:blipFill>
        <p:spPr>
          <a:xfrm>
            <a:off x="11411393" y="6076719"/>
            <a:ext cx="777948" cy="776178"/>
          </a:xfrm>
          <a:prstGeom prst="rect">
            <a:avLst/>
          </a:prstGeom>
        </p:spPr>
      </p:pic>
      <p:pic>
        <p:nvPicPr>
          <p:cNvPr id="23" name="Picture Placeholder 22" descr="A person with a black headband&#10;&#10;Description automatically generated">
            <a:extLst>
              <a:ext uri="{FF2B5EF4-FFF2-40B4-BE49-F238E27FC236}">
                <a16:creationId xmlns:a16="http://schemas.microsoft.com/office/drawing/2014/main" id="{5506DC00-CD91-EBD5-0E9B-A6F94083D946}"/>
              </a:ext>
            </a:extLst>
          </p:cNvPr>
          <p:cNvPicPr>
            <a:picLocks noGrp="1" noChangeAspect="1"/>
          </p:cNvPicPr>
          <p:nvPr>
            <p:ph type="pic" sz="quarter" idx="20"/>
          </p:nvPr>
        </p:nvPicPr>
        <p:blipFill>
          <a:blip r:embed="rId5"/>
          <a:srcRect t="21924" b="21924"/>
          <a:stretch>
            <a:fillRect/>
          </a:stretch>
        </p:blipFill>
        <p:spPr>
          <a:xfrm>
            <a:off x="1403712" y="2505584"/>
            <a:ext cx="1746504" cy="1746504"/>
          </a:xfrm>
        </p:spPr>
      </p:pic>
      <p:pic>
        <p:nvPicPr>
          <p:cNvPr id="25" name="Picture Placeholder 24" descr="A person standing in front of a parked car&#10;&#10;Description automatically generated">
            <a:extLst>
              <a:ext uri="{FF2B5EF4-FFF2-40B4-BE49-F238E27FC236}">
                <a16:creationId xmlns:a16="http://schemas.microsoft.com/office/drawing/2014/main" id="{7AF94CA7-96A9-B4ED-8F79-94B58820ECF3}"/>
              </a:ext>
            </a:extLst>
          </p:cNvPr>
          <p:cNvPicPr>
            <a:picLocks noGrp="1" noChangeAspect="1"/>
          </p:cNvPicPr>
          <p:nvPr>
            <p:ph type="pic" sz="quarter" idx="21"/>
          </p:nvPr>
        </p:nvPicPr>
        <p:blipFill>
          <a:blip r:embed="rId6"/>
          <a:srcRect t="12500" b="12500"/>
          <a:stretch>
            <a:fillRect/>
          </a:stretch>
        </p:blipFill>
        <p:spPr>
          <a:xfrm>
            <a:off x="3951214" y="2517662"/>
            <a:ext cx="1746504" cy="1746504"/>
          </a:xfrm>
        </p:spPr>
      </p:pic>
      <p:pic>
        <p:nvPicPr>
          <p:cNvPr id="27" name="Picture Placeholder 26" descr="A person with his hands together in his mouth&#10;&#10;Description automatically generated">
            <a:extLst>
              <a:ext uri="{FF2B5EF4-FFF2-40B4-BE49-F238E27FC236}">
                <a16:creationId xmlns:a16="http://schemas.microsoft.com/office/drawing/2014/main" id="{C1E88F81-1A94-6E17-D2ED-68B9DF4F80D4}"/>
              </a:ext>
            </a:extLst>
          </p:cNvPr>
          <p:cNvPicPr>
            <a:picLocks noGrp="1" noChangeAspect="1"/>
          </p:cNvPicPr>
          <p:nvPr>
            <p:ph type="pic" sz="quarter" idx="22"/>
          </p:nvPr>
        </p:nvPicPr>
        <p:blipFill>
          <a:blip r:embed="rId7"/>
          <a:srcRect/>
          <a:stretch>
            <a:fillRect/>
          </a:stretch>
        </p:blipFill>
        <p:spPr/>
      </p:pic>
      <p:pic>
        <p:nvPicPr>
          <p:cNvPr id="29" name="Picture Placeholder 28" descr="A person with sunglasses on her head&#10;&#10;Description automatically generated">
            <a:extLst>
              <a:ext uri="{FF2B5EF4-FFF2-40B4-BE49-F238E27FC236}">
                <a16:creationId xmlns:a16="http://schemas.microsoft.com/office/drawing/2014/main" id="{D93E497F-99A7-EB64-B8F1-A2CD4258E248}"/>
              </a:ext>
            </a:extLst>
          </p:cNvPr>
          <p:cNvPicPr>
            <a:picLocks noGrp="1" noChangeAspect="1"/>
          </p:cNvPicPr>
          <p:nvPr>
            <p:ph type="pic" sz="quarter" idx="23"/>
          </p:nvPr>
        </p:nvPicPr>
        <p:blipFill>
          <a:blip r:embed="rId8"/>
          <a:srcRect t="21875" b="21875"/>
          <a:stretch>
            <a:fillRect/>
          </a:stretch>
        </p:blipFill>
        <p:spPr/>
      </p:pic>
    </p:spTree>
    <p:extLst>
      <p:ext uri="{BB962C8B-B14F-4D97-AF65-F5344CB8AC3E}">
        <p14:creationId xmlns:p14="http://schemas.microsoft.com/office/powerpoint/2010/main" val="1579562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dirty="0">
                <a:ln w="28575">
                  <a:noFill/>
                  <a:prstDash val="solid"/>
                </a:ln>
                <a:latin typeface="Tw Cen MT" panose="020B0602020104020603" pitchFamily="34" charset="77"/>
                <a:ea typeface="Verdana" panose="020B0604030504040204" pitchFamily="34" charset="0"/>
              </a:rPr>
              <a:t>CONCLUSION</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a:xfrm>
            <a:off x="1477926" y="3577855"/>
            <a:ext cx="9186530" cy="2349795"/>
          </a:xfrm>
        </p:spPr>
        <p:txBody>
          <a:bodyPr/>
          <a:lstStyle/>
          <a:p>
            <a:r>
              <a:rPr lang="en-US" sz="2200" dirty="0">
                <a:latin typeface="Segoe UI Light" panose="020B0502040204020203" pitchFamily="34" charset="0"/>
                <a:ea typeface="+mn-lt"/>
                <a:cs typeface="Segoe UI Light" panose="020B0502040204020203" pitchFamily="34" charset="0"/>
              </a:rPr>
              <a:t>The Data Analysis provides valuable insights into TDI’s loan performance, highlighting key risk factors such as high default rates in specific customer demographics and the impact of interest rates on loan repayment.</a:t>
            </a:r>
          </a:p>
          <a:p>
            <a:r>
              <a:rPr lang="en-US" sz="2200" dirty="0">
                <a:solidFill>
                  <a:schemeClr val="bg1"/>
                </a:solidFill>
                <a:latin typeface="Segoe UI Light" panose="020B0502040204020203" pitchFamily="34" charset="0"/>
                <a:ea typeface="+mn-lt"/>
                <a:cs typeface="Segoe UI Light" panose="020B0502040204020203" pitchFamily="34" charset="0"/>
              </a:rPr>
              <a:t>By leveraging these insights, TDI can refine its loan approval process, mitigate risks, and optimize profitability, ensuring more informed and data-driven decision-making for long-term growth.</a:t>
            </a:r>
          </a:p>
        </p:txBody>
      </p:sp>
      <p:pic>
        <p:nvPicPr>
          <p:cNvPr id="4" name="Picture 3" descr="A blue sign with white text&#10;&#10;Description automatically generated">
            <a:extLst>
              <a:ext uri="{FF2B5EF4-FFF2-40B4-BE49-F238E27FC236}">
                <a16:creationId xmlns:a16="http://schemas.microsoft.com/office/drawing/2014/main" id="{A6BA6E10-6407-9371-F8E7-21526B2C0CC8}"/>
              </a:ext>
            </a:extLst>
          </p:cNvPr>
          <p:cNvPicPr>
            <a:picLocks noChangeAspect="1"/>
          </p:cNvPicPr>
          <p:nvPr/>
        </p:nvPicPr>
        <p:blipFill>
          <a:blip r:embed="rId2"/>
          <a:stretch>
            <a:fillRect/>
          </a:stretch>
        </p:blipFill>
        <p:spPr>
          <a:xfrm>
            <a:off x="0" y="-1"/>
            <a:ext cx="2163726" cy="733163"/>
          </a:xfrm>
          <a:prstGeom prst="rect">
            <a:avLst/>
          </a:prstGeom>
        </p:spPr>
      </p:pic>
      <p:pic>
        <p:nvPicPr>
          <p:cNvPr id="5" name="Picture 4" descr="A hand and a dollar sign&#10;&#10;Description automatically generated">
            <a:extLst>
              <a:ext uri="{FF2B5EF4-FFF2-40B4-BE49-F238E27FC236}">
                <a16:creationId xmlns:a16="http://schemas.microsoft.com/office/drawing/2014/main" id="{291D0F34-1518-225D-070A-F04FACE6B96C}"/>
              </a:ext>
            </a:extLst>
          </p:cNvPr>
          <p:cNvPicPr>
            <a:picLocks noChangeAspect="1"/>
          </p:cNvPicPr>
          <p:nvPr/>
        </p:nvPicPr>
        <p:blipFill>
          <a:blip r:embed="rId3"/>
          <a:stretch>
            <a:fillRect/>
          </a:stretch>
        </p:blipFill>
        <p:spPr>
          <a:xfrm>
            <a:off x="11238613" y="-53162"/>
            <a:ext cx="994145" cy="1111379"/>
          </a:xfrm>
          <a:prstGeom prst="rect">
            <a:avLst/>
          </a:prstGeom>
        </p:spPr>
      </p:pic>
      <p:sp>
        <p:nvSpPr>
          <p:cNvPr id="6" name="Footer Placeholder 3">
            <a:extLst>
              <a:ext uri="{FF2B5EF4-FFF2-40B4-BE49-F238E27FC236}">
                <a16:creationId xmlns:a16="http://schemas.microsoft.com/office/drawing/2014/main" id="{7177C080-B9E6-0A12-E669-E6D522380215}"/>
              </a:ext>
            </a:extLst>
          </p:cNvPr>
          <p:cNvSpPr txBox="1">
            <a:spLocks/>
          </p:cNvSpPr>
          <p:nvPr/>
        </p:nvSpPr>
        <p:spPr>
          <a:xfrm>
            <a:off x="0" y="6371105"/>
            <a:ext cx="2462926" cy="51865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Loan Analysis Overview</a:t>
            </a:r>
          </a:p>
        </p:txBody>
      </p:sp>
      <p:pic>
        <p:nvPicPr>
          <p:cNvPr id="7" name="Picture 6" descr="A blue and white symbol with leaves and a dollar sign&#10;&#10;Description automatically generated">
            <a:extLst>
              <a:ext uri="{FF2B5EF4-FFF2-40B4-BE49-F238E27FC236}">
                <a16:creationId xmlns:a16="http://schemas.microsoft.com/office/drawing/2014/main" id="{B206DBA2-BFDC-8947-CFED-7F691C98666E}"/>
              </a:ext>
            </a:extLst>
          </p:cNvPr>
          <p:cNvPicPr>
            <a:picLocks noChangeAspect="1"/>
          </p:cNvPicPr>
          <p:nvPr/>
        </p:nvPicPr>
        <p:blipFill>
          <a:blip r:embed="rId4"/>
          <a:stretch>
            <a:fillRect/>
          </a:stretch>
        </p:blipFill>
        <p:spPr>
          <a:xfrm>
            <a:off x="11411393" y="6076719"/>
            <a:ext cx="777948" cy="776178"/>
          </a:xfrm>
          <a:prstGeom prst="rect">
            <a:avLst/>
          </a:prstGeom>
        </p:spPr>
      </p:pic>
    </p:spTree>
    <p:extLst>
      <p:ext uri="{BB962C8B-B14F-4D97-AF65-F5344CB8AC3E}">
        <p14:creationId xmlns:p14="http://schemas.microsoft.com/office/powerpoint/2010/main" val="1958759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a:xfrm>
            <a:off x="6569326" y="3129083"/>
            <a:ext cx="4709160" cy="2395728"/>
          </a:xfrm>
        </p:spPr>
        <p:txBody>
          <a:bodyPr/>
          <a:lstStyle/>
          <a:p>
            <a:pPr algn="l"/>
            <a:r>
              <a:rPr lang="en-US" dirty="0">
                <a:latin typeface="Segoe UI Light" panose="020B0502040204020203" pitchFamily="34" charset="0"/>
                <a:cs typeface="Segoe UI Light" panose="020B0502040204020203" pitchFamily="34" charset="0"/>
              </a:rPr>
              <a:t>Odunayo O. Oyeyemi​</a:t>
            </a:r>
          </a:p>
          <a:p>
            <a:pPr algn="l"/>
            <a:r>
              <a:rPr lang="en-US" dirty="0">
                <a:latin typeface="Segoe UI Light" panose="020B0502040204020203" pitchFamily="34" charset="0"/>
                <a:cs typeface="Segoe UI Light" panose="020B0502040204020203" pitchFamily="34" charset="0"/>
              </a:rPr>
              <a:t>odunayooyeyemi1@gmail.com </a:t>
            </a:r>
            <a:endParaRPr lang="en-US" dirty="0">
              <a:latin typeface="Segoe UI Light" panose="020B0502040204020203" pitchFamily="34" charset="0"/>
              <a:ea typeface="Calibri"/>
              <a:cs typeface="Segoe UI Light" panose="020B0502040204020203" pitchFamily="34" charset="0"/>
            </a:endParaRPr>
          </a:p>
          <a:p>
            <a:pPr algn="l"/>
            <a:r>
              <a:rPr lang="en-US" dirty="0">
                <a:latin typeface="Segoe UI Light" panose="020B0502040204020203" pitchFamily="34" charset="0"/>
                <a:cs typeface="Segoe UI Light" panose="020B0502040204020203" pitchFamily="34" charset="0"/>
              </a:rPr>
              <a:t>www.tdataimmersed.com </a:t>
            </a:r>
            <a:endParaRPr lang="en-US" dirty="0">
              <a:latin typeface="Segoe UI Light" panose="020B0502040204020203" pitchFamily="34" charset="0"/>
              <a:ea typeface="Calibri" panose="020F0502020204030204"/>
              <a:cs typeface="Segoe UI Light" panose="020B0502040204020203" pitchFamily="34" charset="0"/>
            </a:endParaRPr>
          </a:p>
          <a:p>
            <a:endParaRPr lang="en-US" dirty="0"/>
          </a:p>
        </p:txBody>
      </p:sp>
      <p:pic>
        <p:nvPicPr>
          <p:cNvPr id="11" name="Picture 10" descr="A yellow emoji holding a sign&#10;&#10;Description automatically generated">
            <a:extLst>
              <a:ext uri="{FF2B5EF4-FFF2-40B4-BE49-F238E27FC236}">
                <a16:creationId xmlns:a16="http://schemas.microsoft.com/office/drawing/2014/main" id="{9100F22D-E84C-CA13-7115-828E1AF4B126}"/>
              </a:ext>
            </a:extLst>
          </p:cNvPr>
          <p:cNvPicPr>
            <a:picLocks noChangeAspect="1"/>
          </p:cNvPicPr>
          <p:nvPr/>
        </p:nvPicPr>
        <p:blipFill>
          <a:blip r:embed="rId2"/>
          <a:stretch>
            <a:fillRect/>
          </a:stretch>
        </p:blipFill>
        <p:spPr>
          <a:xfrm>
            <a:off x="189478" y="453798"/>
            <a:ext cx="6603876" cy="4946533"/>
          </a:xfrm>
          <a:prstGeom prst="rect">
            <a:avLst/>
          </a:prstGeom>
        </p:spPr>
      </p:pic>
      <p:pic>
        <p:nvPicPr>
          <p:cNvPr id="15" name="Picture 14" descr="A hand and a dollar sign&#10;&#10;Description automatically generated">
            <a:extLst>
              <a:ext uri="{FF2B5EF4-FFF2-40B4-BE49-F238E27FC236}">
                <a16:creationId xmlns:a16="http://schemas.microsoft.com/office/drawing/2014/main" id="{FB10E2B0-C234-B0D8-7DCF-A84BD9B1B2ED}"/>
              </a:ext>
            </a:extLst>
          </p:cNvPr>
          <p:cNvPicPr>
            <a:picLocks noChangeAspect="1"/>
          </p:cNvPicPr>
          <p:nvPr/>
        </p:nvPicPr>
        <p:blipFill>
          <a:blip r:embed="rId3"/>
          <a:stretch>
            <a:fillRect/>
          </a:stretch>
        </p:blipFill>
        <p:spPr>
          <a:xfrm>
            <a:off x="11238613" y="-53162"/>
            <a:ext cx="994145" cy="1111379"/>
          </a:xfrm>
          <a:prstGeom prst="rect">
            <a:avLst/>
          </a:prstGeom>
        </p:spPr>
      </p:pic>
      <p:pic>
        <p:nvPicPr>
          <p:cNvPr id="17" name="Picture 16" descr="A blue and white symbol with leaves and a dollar sign&#10;&#10;Description automatically generated">
            <a:extLst>
              <a:ext uri="{FF2B5EF4-FFF2-40B4-BE49-F238E27FC236}">
                <a16:creationId xmlns:a16="http://schemas.microsoft.com/office/drawing/2014/main" id="{55826FE0-69A4-80DF-943D-1998DE378578}"/>
              </a:ext>
            </a:extLst>
          </p:cNvPr>
          <p:cNvPicPr>
            <a:picLocks noChangeAspect="1"/>
          </p:cNvPicPr>
          <p:nvPr/>
        </p:nvPicPr>
        <p:blipFill>
          <a:blip r:embed="rId4"/>
          <a:stretch>
            <a:fillRect/>
          </a:stretch>
        </p:blipFill>
        <p:spPr>
          <a:xfrm>
            <a:off x="11411393" y="6076719"/>
            <a:ext cx="777948" cy="776178"/>
          </a:xfrm>
          <a:prstGeom prst="rect">
            <a:avLst/>
          </a:prstGeom>
        </p:spPr>
      </p:pic>
      <p:sp>
        <p:nvSpPr>
          <p:cNvPr id="18" name="Footer Placeholder 3">
            <a:extLst>
              <a:ext uri="{FF2B5EF4-FFF2-40B4-BE49-F238E27FC236}">
                <a16:creationId xmlns:a16="http://schemas.microsoft.com/office/drawing/2014/main" id="{0F8A3135-0E66-E5D1-3811-48F0DD9A3F7B}"/>
              </a:ext>
            </a:extLst>
          </p:cNvPr>
          <p:cNvSpPr txBox="1">
            <a:spLocks/>
          </p:cNvSpPr>
          <p:nvPr/>
        </p:nvSpPr>
        <p:spPr>
          <a:xfrm>
            <a:off x="0" y="6371105"/>
            <a:ext cx="2462926" cy="51865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Loan Analysis Overview</a:t>
            </a:r>
          </a:p>
        </p:txBody>
      </p:sp>
      <p:pic>
        <p:nvPicPr>
          <p:cNvPr id="19" name="Picture 18" descr="A blue sign with white text&#10;&#10;Description automatically generated">
            <a:extLst>
              <a:ext uri="{FF2B5EF4-FFF2-40B4-BE49-F238E27FC236}">
                <a16:creationId xmlns:a16="http://schemas.microsoft.com/office/drawing/2014/main" id="{07F28A05-67E6-CA79-91FC-3B30F85884BA}"/>
              </a:ext>
            </a:extLst>
          </p:cNvPr>
          <p:cNvPicPr>
            <a:picLocks noChangeAspect="1"/>
          </p:cNvPicPr>
          <p:nvPr/>
        </p:nvPicPr>
        <p:blipFill>
          <a:blip r:embed="rId5"/>
          <a:stretch>
            <a:fillRect/>
          </a:stretch>
        </p:blipFill>
        <p:spPr>
          <a:xfrm>
            <a:off x="0" y="0"/>
            <a:ext cx="2163726" cy="733163"/>
          </a:xfrm>
          <a:prstGeom prst="rect">
            <a:avLst/>
          </a:prstGeom>
        </p:spPr>
      </p:pic>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536192" y="366580"/>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2" y="1373242"/>
            <a:ext cx="7341994" cy="4878702"/>
          </a:xfrm>
        </p:spPr>
        <p:txBody>
          <a:bodyPr/>
          <a:lstStyle/>
          <a:p>
            <a:pPr marL="342900" indent="-342900" algn="l">
              <a:lnSpc>
                <a:spcPct val="150000"/>
              </a:lnSpc>
              <a:buClr>
                <a:schemeClr val="accent6"/>
              </a:buClr>
              <a:buFont typeface="Courier New" panose="02070309020205020404" pitchFamily="49" charset="0"/>
              <a:buChar char="o"/>
            </a:pPr>
            <a:r>
              <a:rPr lang="en-US" sz="2200" dirty="0">
                <a:solidFill>
                  <a:schemeClr val="bg1"/>
                </a:solidFill>
                <a:latin typeface="Segoe UI Light" panose="020B0502040204020203" pitchFamily="34" charset="0"/>
                <a:cs typeface="Segoe UI Light" panose="020B0502040204020203" pitchFamily="34" charset="0"/>
              </a:rPr>
              <a:t>Introduction/Overview</a:t>
            </a:r>
          </a:p>
          <a:p>
            <a:pPr marL="342900" indent="-342900" algn="l">
              <a:lnSpc>
                <a:spcPct val="150000"/>
              </a:lnSpc>
              <a:buClr>
                <a:schemeClr val="accent6"/>
              </a:buClr>
              <a:buFont typeface="Courier New" panose="02070309020205020404" pitchFamily="49" charset="0"/>
              <a:buChar char="o"/>
            </a:pPr>
            <a:r>
              <a:rPr lang="en-US" sz="2200" dirty="0">
                <a:latin typeface="Segoe UI Light" panose="020B0502040204020203" pitchFamily="34" charset="0"/>
                <a:cs typeface="Segoe UI Light" panose="020B0502040204020203" pitchFamily="34" charset="0"/>
              </a:rPr>
              <a:t>Problem Statement</a:t>
            </a:r>
            <a:endParaRPr lang="en-US" sz="2200"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sz="2200" dirty="0">
                <a:latin typeface="Segoe UI Light" panose="020B0502040204020203" pitchFamily="34" charset="0"/>
                <a:cs typeface="Segoe UI Light" panose="020B0502040204020203" pitchFamily="34" charset="0"/>
              </a:rPr>
              <a:t>Data Cleaning and Transformation</a:t>
            </a:r>
            <a:endParaRPr lang="en-US" sz="2200"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sz="2200" dirty="0">
                <a:latin typeface="Segoe UI Light" panose="020B0502040204020203" pitchFamily="34" charset="0"/>
                <a:cs typeface="Segoe UI Light" panose="020B0502040204020203" pitchFamily="34" charset="0"/>
              </a:rPr>
              <a:t>Data Analysis</a:t>
            </a:r>
            <a:endParaRPr lang="en-US" sz="2200"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sz="2200" dirty="0">
                <a:latin typeface="Segoe UI Light" panose="020B0502040204020203" pitchFamily="34" charset="0"/>
                <a:cs typeface="Segoe UI Light" panose="020B0502040204020203" pitchFamily="34" charset="0"/>
              </a:rPr>
              <a:t>Loan Analysis Dashboard</a:t>
            </a:r>
            <a:endParaRPr lang="en-US" sz="2200"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sz="2200" dirty="0">
                <a:latin typeface="Segoe UI Light" panose="020B0502040204020203" pitchFamily="34" charset="0"/>
                <a:cs typeface="Segoe UI Light" panose="020B0502040204020203" pitchFamily="34" charset="0"/>
              </a:rPr>
              <a:t>Key Insights and Recommendation</a:t>
            </a:r>
          </a:p>
          <a:p>
            <a:pPr marL="342900" indent="-342900" algn="l">
              <a:lnSpc>
                <a:spcPct val="150000"/>
              </a:lnSpc>
              <a:buClr>
                <a:schemeClr val="accent6"/>
              </a:buClr>
              <a:buFont typeface="Courier New" panose="02070309020205020404" pitchFamily="49" charset="0"/>
              <a:buChar char="o"/>
            </a:pPr>
            <a:r>
              <a:rPr lang="en-US" sz="2200" dirty="0">
                <a:latin typeface="Segoe UI Light" panose="020B0502040204020203" pitchFamily="34" charset="0"/>
                <a:cs typeface="Segoe UI Light" panose="020B0502040204020203" pitchFamily="34" charset="0"/>
              </a:rPr>
              <a:t>Limitations</a:t>
            </a:r>
          </a:p>
          <a:p>
            <a:pPr marL="342900" indent="-342900" algn="l">
              <a:lnSpc>
                <a:spcPct val="150000"/>
              </a:lnSpc>
              <a:buClr>
                <a:schemeClr val="accent6"/>
              </a:buClr>
              <a:buFont typeface="Courier New" panose="02070309020205020404" pitchFamily="49" charset="0"/>
              <a:buChar char="o"/>
            </a:pPr>
            <a:r>
              <a:rPr lang="en-US" sz="2200" dirty="0">
                <a:latin typeface="Segoe UI Light" panose="020B0502040204020203" pitchFamily="34" charset="0"/>
                <a:cs typeface="Segoe UI Light" panose="020B0502040204020203" pitchFamily="34" charset="0"/>
              </a:rPr>
              <a:t>Conclusion</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a:xfrm>
            <a:off x="0" y="6354761"/>
            <a:ext cx="2462926" cy="518656"/>
          </a:xfrm>
        </p:spPr>
        <p:txBody>
          <a:bodyPr/>
          <a:lstStyle/>
          <a:p>
            <a:r>
              <a:rPr lang="en-US" sz="1800" dirty="0"/>
              <a:t>Loan Analysis Overview</a:t>
            </a:r>
          </a:p>
        </p:txBody>
      </p:sp>
      <p:pic>
        <p:nvPicPr>
          <p:cNvPr id="6" name="Picture 5" descr="A blue sign with white text&#10;&#10;Description automatically generated">
            <a:extLst>
              <a:ext uri="{FF2B5EF4-FFF2-40B4-BE49-F238E27FC236}">
                <a16:creationId xmlns:a16="http://schemas.microsoft.com/office/drawing/2014/main" id="{0CA5CB7E-63FF-F45F-C6ED-668724355034}"/>
              </a:ext>
            </a:extLst>
          </p:cNvPr>
          <p:cNvPicPr>
            <a:picLocks noChangeAspect="1"/>
          </p:cNvPicPr>
          <p:nvPr/>
        </p:nvPicPr>
        <p:blipFill>
          <a:blip r:embed="rId2"/>
          <a:stretch>
            <a:fillRect/>
          </a:stretch>
        </p:blipFill>
        <p:spPr>
          <a:xfrm>
            <a:off x="0" y="-1"/>
            <a:ext cx="2163726" cy="733163"/>
          </a:xfrm>
          <a:prstGeom prst="rect">
            <a:avLst/>
          </a:prstGeom>
        </p:spPr>
      </p:pic>
      <p:pic>
        <p:nvPicPr>
          <p:cNvPr id="7" name="Picture 6" descr="A hand and a dollar sign&#10;&#10;Description automatically generated">
            <a:extLst>
              <a:ext uri="{FF2B5EF4-FFF2-40B4-BE49-F238E27FC236}">
                <a16:creationId xmlns:a16="http://schemas.microsoft.com/office/drawing/2014/main" id="{4F9DFD84-5C21-E8A5-D73D-7D46C413ED79}"/>
              </a:ext>
            </a:extLst>
          </p:cNvPr>
          <p:cNvPicPr>
            <a:picLocks noChangeAspect="1"/>
          </p:cNvPicPr>
          <p:nvPr/>
        </p:nvPicPr>
        <p:blipFill>
          <a:blip r:embed="rId3"/>
          <a:stretch>
            <a:fillRect/>
          </a:stretch>
        </p:blipFill>
        <p:spPr>
          <a:xfrm>
            <a:off x="10996918" y="-47846"/>
            <a:ext cx="1195082" cy="1336011"/>
          </a:xfrm>
          <a:prstGeom prst="rect">
            <a:avLst/>
          </a:prstGeom>
        </p:spPr>
      </p:pic>
      <p:pic>
        <p:nvPicPr>
          <p:cNvPr id="9" name="Picture 8" descr="A blue and white symbol with leaves and a dollar sign&#10;&#10;Description automatically generated">
            <a:extLst>
              <a:ext uri="{FF2B5EF4-FFF2-40B4-BE49-F238E27FC236}">
                <a16:creationId xmlns:a16="http://schemas.microsoft.com/office/drawing/2014/main" id="{7F6C6F0F-FC1E-E7CC-2AEB-916D05D4BDF5}"/>
              </a:ext>
            </a:extLst>
          </p:cNvPr>
          <p:cNvPicPr>
            <a:picLocks noChangeAspect="1"/>
          </p:cNvPicPr>
          <p:nvPr/>
        </p:nvPicPr>
        <p:blipFill>
          <a:blip r:embed="rId4"/>
          <a:stretch>
            <a:fillRect/>
          </a:stretch>
        </p:blipFill>
        <p:spPr>
          <a:xfrm>
            <a:off x="11240386" y="5906386"/>
            <a:ext cx="951614" cy="951614"/>
          </a:xfrm>
          <a:prstGeom prst="rect">
            <a:avLst/>
          </a:prstGeom>
        </p:spPr>
      </p:pic>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015437" y="1014984"/>
            <a:ext cx="7735824" cy="1069848"/>
          </a:xfrm>
        </p:spPr>
        <p:txBody>
          <a:bodyPr/>
          <a:lstStyle/>
          <a:p>
            <a:r>
              <a:rPr lang="en-US" dirty="0"/>
              <a:t>INTRODUCTION/OVERVIEW</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339702" y="2232837"/>
            <a:ext cx="9292856" cy="3801139"/>
          </a:xfrm>
        </p:spPr>
        <p:txBody>
          <a:bodyPr/>
          <a:lstStyle/>
          <a:p>
            <a:r>
              <a:rPr lang="en-US" sz="2600" dirty="0"/>
              <a:t>This project focuses on creating a Loan Data Analysis Dashboard for The Data Immersed (TDI), a financial services company specializing in providing loans to individuals and small businesses. </a:t>
            </a:r>
            <a:br>
              <a:rPr lang="en-US" sz="2600" dirty="0"/>
            </a:br>
            <a:r>
              <a:rPr lang="en-US" sz="2600" dirty="0"/>
              <a:t>The dashboard will offer insights into loan performance, customer demographics, and key risk factors, enabling TDI’s management to make informed, data-driven decisions about loan approval processes, interest rates, and risk management.</a:t>
            </a:r>
            <a:br>
              <a:rPr lang="en-US" sz="2600" dirty="0"/>
            </a:br>
            <a:r>
              <a:rPr lang="en-US" sz="2600" dirty="0"/>
              <a:t>The goal is to enhance risk mitigation, optimize loan approvals, and improve overall customer satisfaction.</a:t>
            </a:r>
          </a:p>
          <a:p>
            <a:endParaRPr lang="en-US" dirty="0"/>
          </a:p>
        </p:txBody>
      </p:sp>
      <p:pic>
        <p:nvPicPr>
          <p:cNvPr id="4" name="Picture 3" descr="A blue sign with white text&#10;&#10;Description automatically generated">
            <a:extLst>
              <a:ext uri="{FF2B5EF4-FFF2-40B4-BE49-F238E27FC236}">
                <a16:creationId xmlns:a16="http://schemas.microsoft.com/office/drawing/2014/main" id="{DB76AA92-154F-04FB-78C4-2541D329CADE}"/>
              </a:ext>
            </a:extLst>
          </p:cNvPr>
          <p:cNvPicPr>
            <a:picLocks noChangeAspect="1"/>
          </p:cNvPicPr>
          <p:nvPr/>
        </p:nvPicPr>
        <p:blipFill>
          <a:blip r:embed="rId2"/>
          <a:stretch>
            <a:fillRect/>
          </a:stretch>
        </p:blipFill>
        <p:spPr>
          <a:xfrm>
            <a:off x="0" y="-1"/>
            <a:ext cx="2163726" cy="733163"/>
          </a:xfrm>
          <a:prstGeom prst="rect">
            <a:avLst/>
          </a:prstGeom>
        </p:spPr>
      </p:pic>
      <p:pic>
        <p:nvPicPr>
          <p:cNvPr id="5" name="Picture 4" descr="A blue and white symbol with leaves and a dollar sign&#10;&#10;Description automatically generated">
            <a:extLst>
              <a:ext uri="{FF2B5EF4-FFF2-40B4-BE49-F238E27FC236}">
                <a16:creationId xmlns:a16="http://schemas.microsoft.com/office/drawing/2014/main" id="{077C92E5-B032-2AA9-DBB3-8511691144E0}"/>
              </a:ext>
            </a:extLst>
          </p:cNvPr>
          <p:cNvPicPr>
            <a:picLocks noChangeAspect="1"/>
          </p:cNvPicPr>
          <p:nvPr/>
        </p:nvPicPr>
        <p:blipFill>
          <a:blip r:embed="rId3"/>
          <a:stretch>
            <a:fillRect/>
          </a:stretch>
        </p:blipFill>
        <p:spPr>
          <a:xfrm>
            <a:off x="11240386" y="5906386"/>
            <a:ext cx="951614" cy="951614"/>
          </a:xfrm>
          <a:prstGeom prst="rect">
            <a:avLst/>
          </a:prstGeom>
        </p:spPr>
      </p:pic>
      <p:pic>
        <p:nvPicPr>
          <p:cNvPr id="6" name="Picture 5" descr="A hand and a dollar sign&#10;&#10;Description automatically generated">
            <a:extLst>
              <a:ext uri="{FF2B5EF4-FFF2-40B4-BE49-F238E27FC236}">
                <a16:creationId xmlns:a16="http://schemas.microsoft.com/office/drawing/2014/main" id="{F027AC05-1508-B904-D5AE-9AACF37A15B4}"/>
              </a:ext>
            </a:extLst>
          </p:cNvPr>
          <p:cNvPicPr>
            <a:picLocks noChangeAspect="1"/>
          </p:cNvPicPr>
          <p:nvPr/>
        </p:nvPicPr>
        <p:blipFill>
          <a:blip r:embed="rId4"/>
          <a:stretch>
            <a:fillRect/>
          </a:stretch>
        </p:blipFill>
        <p:spPr>
          <a:xfrm>
            <a:off x="10996918" y="-47846"/>
            <a:ext cx="1195082" cy="1336011"/>
          </a:xfrm>
          <a:prstGeom prst="rect">
            <a:avLst/>
          </a:prstGeom>
        </p:spPr>
      </p:pic>
      <p:sp>
        <p:nvSpPr>
          <p:cNvPr id="9" name="Footer Placeholder 3">
            <a:extLst>
              <a:ext uri="{FF2B5EF4-FFF2-40B4-BE49-F238E27FC236}">
                <a16:creationId xmlns:a16="http://schemas.microsoft.com/office/drawing/2014/main" id="{1328DB9B-ECDF-D783-9A3A-B624E4C6533E}"/>
              </a:ext>
            </a:extLst>
          </p:cNvPr>
          <p:cNvSpPr txBox="1">
            <a:spLocks/>
          </p:cNvSpPr>
          <p:nvPr/>
        </p:nvSpPr>
        <p:spPr>
          <a:xfrm>
            <a:off x="0" y="6382193"/>
            <a:ext cx="2462926" cy="51865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Loan Analysis Overview</a:t>
            </a: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444255" y="860387"/>
            <a:ext cx="9144000" cy="1069848"/>
          </a:xfrm>
        </p:spPr>
        <p:txBody>
          <a:bodyPr/>
          <a:lstStyle/>
          <a:p>
            <a:r>
              <a:rPr lang="en-US" dirty="0"/>
              <a:t>PROBLEM STATEMENT</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1943896" y="2211572"/>
            <a:ext cx="8049025" cy="4433777"/>
          </a:xfrm>
        </p:spPr>
        <p:txBody>
          <a:bodyPr/>
          <a:lstStyle/>
          <a:p>
            <a:r>
              <a:rPr lang="en-US" sz="2800" dirty="0"/>
              <a:t>TDI faces challenges in managing its loan portfolio due to high default rates, difficulties in understanding borrower risk profiles, and optimizing interest rates across different customer segments.</a:t>
            </a:r>
            <a:br>
              <a:rPr lang="en-US" sz="2800" dirty="0"/>
            </a:br>
            <a:r>
              <a:rPr lang="en-US" sz="2800" dirty="0"/>
              <a:t>The Loan Data Analysis Dashboard aims to address these issues by analyzing key metrics such as loan performance, customer demographics, and loan risk factors, providing actionable insights that will enable TDI to improve its loan approval processes, mitigate risks, and enhance profitability.</a:t>
            </a:r>
          </a:p>
        </p:txBody>
      </p:sp>
      <p:pic>
        <p:nvPicPr>
          <p:cNvPr id="4" name="Picture 3" descr="A blue sign with white text&#10;&#10;Description automatically generated">
            <a:extLst>
              <a:ext uri="{FF2B5EF4-FFF2-40B4-BE49-F238E27FC236}">
                <a16:creationId xmlns:a16="http://schemas.microsoft.com/office/drawing/2014/main" id="{19587937-7CB9-5B12-4058-76D6B88FBC39}"/>
              </a:ext>
            </a:extLst>
          </p:cNvPr>
          <p:cNvPicPr>
            <a:picLocks noChangeAspect="1"/>
          </p:cNvPicPr>
          <p:nvPr/>
        </p:nvPicPr>
        <p:blipFill>
          <a:blip r:embed="rId2"/>
          <a:stretch>
            <a:fillRect/>
          </a:stretch>
        </p:blipFill>
        <p:spPr>
          <a:xfrm>
            <a:off x="0" y="-1"/>
            <a:ext cx="2163726" cy="733163"/>
          </a:xfrm>
          <a:prstGeom prst="rect">
            <a:avLst/>
          </a:prstGeom>
        </p:spPr>
      </p:pic>
      <p:pic>
        <p:nvPicPr>
          <p:cNvPr id="5" name="Picture 4" descr="A hand and a dollar sign&#10;&#10;Description automatically generated">
            <a:extLst>
              <a:ext uri="{FF2B5EF4-FFF2-40B4-BE49-F238E27FC236}">
                <a16:creationId xmlns:a16="http://schemas.microsoft.com/office/drawing/2014/main" id="{E9A048B4-280F-B236-043C-619544D80AD2}"/>
              </a:ext>
            </a:extLst>
          </p:cNvPr>
          <p:cNvPicPr>
            <a:picLocks noChangeAspect="1"/>
          </p:cNvPicPr>
          <p:nvPr/>
        </p:nvPicPr>
        <p:blipFill>
          <a:blip r:embed="rId3"/>
          <a:stretch>
            <a:fillRect/>
          </a:stretch>
        </p:blipFill>
        <p:spPr>
          <a:xfrm>
            <a:off x="10996918" y="-47846"/>
            <a:ext cx="1195082" cy="1336011"/>
          </a:xfrm>
          <a:prstGeom prst="rect">
            <a:avLst/>
          </a:prstGeom>
        </p:spPr>
      </p:pic>
      <p:sp>
        <p:nvSpPr>
          <p:cNvPr id="6" name="Footer Placeholder 3">
            <a:extLst>
              <a:ext uri="{FF2B5EF4-FFF2-40B4-BE49-F238E27FC236}">
                <a16:creationId xmlns:a16="http://schemas.microsoft.com/office/drawing/2014/main" id="{DE08EC95-1A84-B9F2-6566-6BADDCFBC3B2}"/>
              </a:ext>
            </a:extLst>
          </p:cNvPr>
          <p:cNvSpPr txBox="1">
            <a:spLocks/>
          </p:cNvSpPr>
          <p:nvPr/>
        </p:nvSpPr>
        <p:spPr>
          <a:xfrm>
            <a:off x="0" y="6382193"/>
            <a:ext cx="2462926" cy="51865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Loan Analysis Overview</a:t>
            </a:r>
          </a:p>
        </p:txBody>
      </p:sp>
      <p:pic>
        <p:nvPicPr>
          <p:cNvPr id="7" name="Picture 6" descr="A blue and white symbol with leaves and a dollar sign&#10;&#10;Description automatically generated">
            <a:extLst>
              <a:ext uri="{FF2B5EF4-FFF2-40B4-BE49-F238E27FC236}">
                <a16:creationId xmlns:a16="http://schemas.microsoft.com/office/drawing/2014/main" id="{D3964178-F9F4-51CB-6C3E-4E382D9F8AA6}"/>
              </a:ext>
            </a:extLst>
          </p:cNvPr>
          <p:cNvPicPr>
            <a:picLocks noChangeAspect="1"/>
          </p:cNvPicPr>
          <p:nvPr/>
        </p:nvPicPr>
        <p:blipFill>
          <a:blip r:embed="rId4"/>
          <a:stretch>
            <a:fillRect/>
          </a:stretch>
        </p:blipFill>
        <p:spPr>
          <a:xfrm>
            <a:off x="11240386" y="5906386"/>
            <a:ext cx="951614" cy="951614"/>
          </a:xfrm>
          <a:prstGeom prst="rect">
            <a:avLst/>
          </a:prstGeom>
        </p:spPr>
      </p:pic>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dirty="0"/>
              <a:t>METHODOLOGY</a:t>
            </a:r>
          </a:p>
        </p:txBody>
      </p:sp>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p:txBody>
          <a:bodyPr/>
          <a:lstStyle/>
          <a:p>
            <a:r>
              <a:rPr lang="en-US" dirty="0"/>
              <a:t>Step 1</a:t>
            </a:r>
          </a:p>
        </p:txBody>
      </p:sp>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p:txBody>
          <a:bodyPr/>
          <a:lstStyle/>
          <a:p>
            <a:endParaRPr lang="en-US" dirty="0"/>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p:txBody>
          <a:bodyPr/>
          <a:lstStyle/>
          <a:p>
            <a:pPr lvl="0"/>
            <a:r>
              <a:rPr lang="en-US" dirty="0"/>
              <a:t>Step 2</a:t>
            </a:r>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p:txBody>
          <a:bodyPr/>
          <a:lstStyle/>
          <a:p>
            <a:endParaRPr lang="en-US" dirty="0"/>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p:txBody>
          <a:bodyPr/>
          <a:lstStyle/>
          <a:p>
            <a:pPr lvl="0"/>
            <a:r>
              <a:rPr lang="en-US" dirty="0"/>
              <a:t>Step 3</a:t>
            </a:r>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p:txBody>
          <a:bodyPr/>
          <a:lstStyle/>
          <a:p>
            <a:endParaRPr lang="en-US" dirty="0"/>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pPr lvl="0"/>
            <a:r>
              <a:rPr lang="en-US" dirty="0"/>
              <a:t>Step 4</a:t>
            </a:r>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p:txBody>
          <a:bodyPr/>
          <a:lstStyle/>
          <a:p>
            <a:endParaRPr lang="en-US" dirty="0"/>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p:txBody>
          <a:bodyPr/>
          <a:lstStyle/>
          <a:p>
            <a:pPr lvl="0"/>
            <a:r>
              <a:rPr lang="en-US" dirty="0"/>
              <a:t>Step 5</a:t>
            </a:r>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p:txBody>
          <a:bodyPr/>
          <a:lstStyle/>
          <a:p>
            <a:endParaRPr lang="en-US" dirty="0"/>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a:xfrm>
            <a:off x="1258864" y="4632021"/>
            <a:ext cx="1362456" cy="740664"/>
          </a:xfrm>
        </p:spPr>
        <p:txBody>
          <a:bodyPr/>
          <a:lstStyle/>
          <a:p>
            <a:pPr algn="ctr"/>
            <a:r>
              <a:rPr lang="en-US" sz="1800" dirty="0"/>
              <a:t>Data Collection</a:t>
            </a:r>
          </a:p>
          <a:p>
            <a:endParaRPr lang="en-US" dirty="0"/>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p:txBody>
          <a:bodyPr/>
          <a:lstStyle/>
          <a:p>
            <a:endParaRPr lang="en-US" dirty="0"/>
          </a:p>
          <a:p>
            <a:endParaRPr lang="en-US" dirty="0"/>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a:xfrm>
            <a:off x="5560183" y="4588427"/>
            <a:ext cx="1362456" cy="740664"/>
          </a:xfrm>
        </p:spPr>
        <p:txBody>
          <a:bodyPr/>
          <a:lstStyle/>
          <a:p>
            <a:pPr algn="ctr"/>
            <a:r>
              <a:rPr lang="en-US" sz="1800" dirty="0"/>
              <a:t>Data Cleaning</a:t>
            </a:r>
          </a:p>
          <a:p>
            <a:endParaRPr lang="en-US" dirty="0"/>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a:xfrm>
            <a:off x="7775875" y="4581144"/>
            <a:ext cx="1586092" cy="740664"/>
          </a:xfrm>
        </p:spPr>
        <p:txBody>
          <a:bodyPr/>
          <a:lstStyle/>
          <a:p>
            <a:pPr algn="ctr"/>
            <a:r>
              <a:rPr lang="en-US" sz="1800" dirty="0"/>
              <a:t>Data Analysis and Insights</a:t>
            </a:r>
          </a:p>
          <a:p>
            <a:endParaRPr lang="en-US" dirty="0"/>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a:xfrm>
            <a:off x="9705983" y="4581144"/>
            <a:ext cx="2067289" cy="740664"/>
          </a:xfrm>
        </p:spPr>
        <p:txBody>
          <a:bodyPr/>
          <a:lstStyle/>
          <a:p>
            <a:pPr lvl="0" algn="ctr"/>
            <a:r>
              <a:rPr lang="en-US" sz="1800" dirty="0"/>
              <a:t>Data Visuals and Recommendations</a:t>
            </a:r>
          </a:p>
        </p:txBody>
      </p:sp>
      <p:sp>
        <p:nvSpPr>
          <p:cNvPr id="2" name="Text Placeholder 68">
            <a:extLst>
              <a:ext uri="{FF2B5EF4-FFF2-40B4-BE49-F238E27FC236}">
                <a16:creationId xmlns:a16="http://schemas.microsoft.com/office/drawing/2014/main" id="{2ABAFD64-7792-817D-9DCF-FD2A2F9A70EC}"/>
              </a:ext>
            </a:extLst>
          </p:cNvPr>
          <p:cNvSpPr txBox="1">
            <a:spLocks/>
          </p:cNvSpPr>
          <p:nvPr/>
        </p:nvSpPr>
        <p:spPr>
          <a:xfrm>
            <a:off x="3280053" y="4598847"/>
            <a:ext cx="1650416" cy="740664"/>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0"/>
              </a:spcBef>
              <a:buClr>
                <a:schemeClr val="accent6"/>
              </a:buClr>
              <a:buFont typeface="Courier New" panose="02070309020205020404" pitchFamily="49" charset="0"/>
              <a:buNone/>
              <a:defRPr sz="1400" kern="1200" spc="0" baseline="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dirty="0"/>
              <a:t>Data Understanding</a:t>
            </a:r>
          </a:p>
          <a:p>
            <a:endParaRPr lang="en-US" dirty="0"/>
          </a:p>
        </p:txBody>
      </p:sp>
      <p:pic>
        <p:nvPicPr>
          <p:cNvPr id="10" name="Picture Placeholder 9" descr="A black background with a circular object with arrows pointing up&#10;&#10;Description automatically generated">
            <a:extLst>
              <a:ext uri="{FF2B5EF4-FFF2-40B4-BE49-F238E27FC236}">
                <a16:creationId xmlns:a16="http://schemas.microsoft.com/office/drawing/2014/main" id="{2FA3709A-305C-CA0E-18AD-3E5C1255D790}"/>
              </a:ext>
            </a:extLst>
          </p:cNvPr>
          <p:cNvPicPr>
            <a:picLocks noGrp="1" noChangeAspect="1"/>
          </p:cNvPicPr>
          <p:nvPr>
            <p:ph type="pic" sz="quarter" idx="22"/>
          </p:nvPr>
        </p:nvPicPr>
        <p:blipFill>
          <a:blip r:embed="rId2"/>
          <a:srcRect t="12306" b="12306"/>
          <a:stretch>
            <a:fillRect/>
          </a:stretch>
        </p:blipFill>
        <p:spPr/>
      </p:pic>
      <p:pic>
        <p:nvPicPr>
          <p:cNvPr id="15" name="Picture Placeholder 14" descr="A black background with a black screen&#10;&#10;Description automatically generated with medium confidence">
            <a:extLst>
              <a:ext uri="{FF2B5EF4-FFF2-40B4-BE49-F238E27FC236}">
                <a16:creationId xmlns:a16="http://schemas.microsoft.com/office/drawing/2014/main" id="{73593D3F-98B7-A30B-029E-C81DBCB72F18}"/>
              </a:ext>
            </a:extLst>
          </p:cNvPr>
          <p:cNvPicPr>
            <a:picLocks noGrp="1" noChangeAspect="1"/>
          </p:cNvPicPr>
          <p:nvPr>
            <p:ph type="pic" sz="quarter" idx="23"/>
          </p:nvPr>
        </p:nvPicPr>
        <p:blipFill>
          <a:blip r:embed="rId3"/>
          <a:srcRect t="3766" b="3766"/>
          <a:stretch>
            <a:fillRect/>
          </a:stretch>
        </p:blipFill>
        <p:spPr>
          <a:xfrm>
            <a:off x="3677532" y="2904886"/>
            <a:ext cx="933468" cy="933468"/>
          </a:xfrm>
        </p:spPr>
      </p:pic>
      <p:pic>
        <p:nvPicPr>
          <p:cNvPr id="19" name="Picture Placeholder 18" descr="A bell and a computer screen&#10;&#10;Description automatically generated with medium confidence">
            <a:extLst>
              <a:ext uri="{FF2B5EF4-FFF2-40B4-BE49-F238E27FC236}">
                <a16:creationId xmlns:a16="http://schemas.microsoft.com/office/drawing/2014/main" id="{BB5E39CD-8DB3-638A-05B0-D1DB1F1C171E}"/>
              </a:ext>
            </a:extLst>
          </p:cNvPr>
          <p:cNvPicPr>
            <a:picLocks noGrp="1" noChangeAspect="1"/>
          </p:cNvPicPr>
          <p:nvPr>
            <p:ph type="pic" sz="quarter" idx="24"/>
          </p:nvPr>
        </p:nvPicPr>
        <p:blipFill>
          <a:blip r:embed="rId4"/>
          <a:srcRect l="2391" r="2391"/>
          <a:stretch>
            <a:fillRect/>
          </a:stretch>
        </p:blipFill>
        <p:spPr>
          <a:xfrm>
            <a:off x="5904336" y="2904886"/>
            <a:ext cx="798216" cy="798216"/>
          </a:xfrm>
        </p:spPr>
      </p:pic>
      <p:pic>
        <p:nvPicPr>
          <p:cNvPr id="23" name="Picture Placeholder 22" descr="A black circle with a white line on it&#10;&#10;Description automatically generated">
            <a:extLst>
              <a:ext uri="{FF2B5EF4-FFF2-40B4-BE49-F238E27FC236}">
                <a16:creationId xmlns:a16="http://schemas.microsoft.com/office/drawing/2014/main" id="{965DC5FC-B575-BF0E-EA8E-65067304B2AF}"/>
              </a:ext>
            </a:extLst>
          </p:cNvPr>
          <p:cNvPicPr>
            <a:picLocks noGrp="1" noChangeAspect="1"/>
          </p:cNvPicPr>
          <p:nvPr>
            <p:ph type="pic" sz="quarter" idx="25"/>
          </p:nvPr>
        </p:nvPicPr>
        <p:blipFill>
          <a:blip r:embed="rId5"/>
          <a:srcRect t="128" b="128"/>
          <a:stretch>
            <a:fillRect/>
          </a:stretch>
        </p:blipFill>
        <p:spPr>
          <a:xfrm>
            <a:off x="8033398" y="2904886"/>
            <a:ext cx="857267" cy="857267"/>
          </a:xfrm>
        </p:spPr>
      </p:pic>
      <p:pic>
        <p:nvPicPr>
          <p:cNvPr id="27" name="Picture Placeholder 26" descr="A black screen with a graph on it&#10;&#10;Description automatically generated">
            <a:extLst>
              <a:ext uri="{FF2B5EF4-FFF2-40B4-BE49-F238E27FC236}">
                <a16:creationId xmlns:a16="http://schemas.microsoft.com/office/drawing/2014/main" id="{CD304107-D1D3-B3D2-FD40-BB81CD274686}"/>
              </a:ext>
            </a:extLst>
          </p:cNvPr>
          <p:cNvPicPr>
            <a:picLocks noGrp="1" noChangeAspect="1"/>
          </p:cNvPicPr>
          <p:nvPr>
            <p:ph type="pic" sz="quarter" idx="26"/>
          </p:nvPr>
        </p:nvPicPr>
        <p:blipFill>
          <a:blip r:embed="rId6"/>
          <a:srcRect t="5858" b="5858"/>
          <a:stretch>
            <a:fillRect/>
          </a:stretch>
        </p:blipFill>
        <p:spPr>
          <a:xfrm>
            <a:off x="10265417" y="2950892"/>
            <a:ext cx="811261" cy="811261"/>
          </a:xfrm>
        </p:spPr>
      </p:pic>
      <p:pic>
        <p:nvPicPr>
          <p:cNvPr id="28" name="Picture 27" descr="A blue sign with white text&#10;&#10;Description automatically generated">
            <a:extLst>
              <a:ext uri="{FF2B5EF4-FFF2-40B4-BE49-F238E27FC236}">
                <a16:creationId xmlns:a16="http://schemas.microsoft.com/office/drawing/2014/main" id="{8BEFD7D6-FB7D-26A6-5D10-E634484A7C58}"/>
              </a:ext>
            </a:extLst>
          </p:cNvPr>
          <p:cNvPicPr>
            <a:picLocks noChangeAspect="1"/>
          </p:cNvPicPr>
          <p:nvPr/>
        </p:nvPicPr>
        <p:blipFill>
          <a:blip r:embed="rId7"/>
          <a:stretch>
            <a:fillRect/>
          </a:stretch>
        </p:blipFill>
        <p:spPr>
          <a:xfrm>
            <a:off x="15837" y="-8532"/>
            <a:ext cx="2163726" cy="733163"/>
          </a:xfrm>
          <a:prstGeom prst="rect">
            <a:avLst/>
          </a:prstGeom>
        </p:spPr>
      </p:pic>
      <p:pic>
        <p:nvPicPr>
          <p:cNvPr id="29" name="Picture 28" descr="A hand and a dollar sign&#10;&#10;Description automatically generated">
            <a:extLst>
              <a:ext uri="{FF2B5EF4-FFF2-40B4-BE49-F238E27FC236}">
                <a16:creationId xmlns:a16="http://schemas.microsoft.com/office/drawing/2014/main" id="{D47FABF1-BA03-B6FB-3B60-594C17A91DB7}"/>
              </a:ext>
            </a:extLst>
          </p:cNvPr>
          <p:cNvPicPr>
            <a:picLocks noChangeAspect="1"/>
          </p:cNvPicPr>
          <p:nvPr/>
        </p:nvPicPr>
        <p:blipFill>
          <a:blip r:embed="rId8"/>
          <a:stretch>
            <a:fillRect/>
          </a:stretch>
        </p:blipFill>
        <p:spPr>
          <a:xfrm>
            <a:off x="10996918" y="-47846"/>
            <a:ext cx="1195082" cy="1336011"/>
          </a:xfrm>
          <a:prstGeom prst="rect">
            <a:avLst/>
          </a:prstGeom>
        </p:spPr>
      </p:pic>
      <p:sp>
        <p:nvSpPr>
          <p:cNvPr id="30" name="Footer Placeholder 3">
            <a:extLst>
              <a:ext uri="{FF2B5EF4-FFF2-40B4-BE49-F238E27FC236}">
                <a16:creationId xmlns:a16="http://schemas.microsoft.com/office/drawing/2014/main" id="{6B482A49-C4EB-1484-6A83-6823A1A28299}"/>
              </a:ext>
            </a:extLst>
          </p:cNvPr>
          <p:cNvSpPr txBox="1">
            <a:spLocks/>
          </p:cNvSpPr>
          <p:nvPr/>
        </p:nvSpPr>
        <p:spPr>
          <a:xfrm>
            <a:off x="0" y="6382193"/>
            <a:ext cx="2462926" cy="51865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Loan Analysis Overview</a:t>
            </a:r>
          </a:p>
        </p:txBody>
      </p:sp>
      <p:pic>
        <p:nvPicPr>
          <p:cNvPr id="31" name="Picture 30" descr="A blue and white symbol with leaves and a dollar sign&#10;&#10;Description automatically generated">
            <a:extLst>
              <a:ext uri="{FF2B5EF4-FFF2-40B4-BE49-F238E27FC236}">
                <a16:creationId xmlns:a16="http://schemas.microsoft.com/office/drawing/2014/main" id="{401A5BE2-C07B-D0CA-2CE3-678A92210C27}"/>
              </a:ext>
            </a:extLst>
          </p:cNvPr>
          <p:cNvPicPr>
            <a:picLocks noChangeAspect="1"/>
          </p:cNvPicPr>
          <p:nvPr/>
        </p:nvPicPr>
        <p:blipFill>
          <a:blip r:embed="rId9"/>
          <a:stretch>
            <a:fillRect/>
          </a:stretch>
        </p:blipFill>
        <p:spPr>
          <a:xfrm>
            <a:off x="11240386" y="5906386"/>
            <a:ext cx="951614" cy="951614"/>
          </a:xfrm>
          <a:prstGeom prst="rect">
            <a:avLst/>
          </a:prstGeom>
        </p:spPr>
      </p:pic>
    </p:spTree>
    <p:extLst>
      <p:ext uri="{BB962C8B-B14F-4D97-AF65-F5344CB8AC3E}">
        <p14:creationId xmlns:p14="http://schemas.microsoft.com/office/powerpoint/2010/main" val="351013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14984" y="0"/>
            <a:ext cx="9994392" cy="1069848"/>
          </a:xfrm>
        </p:spPr>
        <p:txBody>
          <a:bodyPr/>
          <a:lstStyle/>
          <a:p>
            <a:r>
              <a:rPr lang="en-US" sz="4000" b="1" spc="600" dirty="0">
                <a:ln w="28575">
                  <a:noFill/>
                  <a:prstDash val="solid"/>
                </a:ln>
                <a:solidFill>
                  <a:schemeClr val="bg1"/>
                </a:solidFill>
                <a:latin typeface="Tw Cen MT" panose="020B0602020104020603" pitchFamily="34" charset="77"/>
              </a:rPr>
              <a:t>AN UNCLEANED DATA</a:t>
            </a:r>
          </a:p>
        </p:txBody>
      </p:sp>
      <p:pic>
        <p:nvPicPr>
          <p:cNvPr id="9" name="Content Placeholder 8">
            <a:extLst>
              <a:ext uri="{FF2B5EF4-FFF2-40B4-BE49-F238E27FC236}">
                <a16:creationId xmlns:a16="http://schemas.microsoft.com/office/drawing/2014/main" id="{40555DE1-6B25-FF94-4563-1D64A684F2BA}"/>
              </a:ext>
            </a:extLst>
          </p:cNvPr>
          <p:cNvPicPr>
            <a:picLocks noGrp="1" noChangeAspect="1"/>
          </p:cNvPicPr>
          <p:nvPr>
            <p:ph idx="1"/>
          </p:nvPr>
        </p:nvPicPr>
        <p:blipFill>
          <a:blip r:embed="rId2"/>
          <a:stretch>
            <a:fillRect/>
          </a:stretch>
        </p:blipFill>
        <p:spPr>
          <a:xfrm>
            <a:off x="0" y="1226359"/>
            <a:ext cx="12192000" cy="4964129"/>
          </a:xfrm>
        </p:spPr>
      </p:pic>
      <p:pic>
        <p:nvPicPr>
          <p:cNvPr id="11" name="Picture 10" descr="A hand and a dollar sign&#10;&#10;Description automatically generated">
            <a:extLst>
              <a:ext uri="{FF2B5EF4-FFF2-40B4-BE49-F238E27FC236}">
                <a16:creationId xmlns:a16="http://schemas.microsoft.com/office/drawing/2014/main" id="{369FBC3B-6795-6A34-A297-E4B2156687F5}"/>
              </a:ext>
            </a:extLst>
          </p:cNvPr>
          <p:cNvPicPr>
            <a:picLocks noChangeAspect="1"/>
          </p:cNvPicPr>
          <p:nvPr/>
        </p:nvPicPr>
        <p:blipFill>
          <a:blip r:embed="rId3"/>
          <a:stretch>
            <a:fillRect/>
          </a:stretch>
        </p:blipFill>
        <p:spPr>
          <a:xfrm>
            <a:off x="10996918" y="-47846"/>
            <a:ext cx="1195082" cy="1336011"/>
          </a:xfrm>
          <a:prstGeom prst="rect">
            <a:avLst/>
          </a:prstGeom>
        </p:spPr>
      </p:pic>
      <p:sp>
        <p:nvSpPr>
          <p:cNvPr id="12" name="Footer Placeholder 3">
            <a:extLst>
              <a:ext uri="{FF2B5EF4-FFF2-40B4-BE49-F238E27FC236}">
                <a16:creationId xmlns:a16="http://schemas.microsoft.com/office/drawing/2014/main" id="{874296EE-E118-2351-C9AE-C735ACF6EE36}"/>
              </a:ext>
            </a:extLst>
          </p:cNvPr>
          <p:cNvSpPr txBox="1">
            <a:spLocks/>
          </p:cNvSpPr>
          <p:nvPr/>
        </p:nvSpPr>
        <p:spPr>
          <a:xfrm>
            <a:off x="0" y="6346999"/>
            <a:ext cx="2462926" cy="51865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Loan Analysis Overview</a:t>
            </a:r>
          </a:p>
        </p:txBody>
      </p:sp>
    </p:spTree>
    <p:extLst>
      <p:ext uri="{BB962C8B-B14F-4D97-AF65-F5344CB8AC3E}">
        <p14:creationId xmlns:p14="http://schemas.microsoft.com/office/powerpoint/2010/main" val="120872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749382" y="393192"/>
            <a:ext cx="11100603" cy="1349059"/>
          </a:xfrm>
        </p:spPr>
        <p:txBody>
          <a:bodyPr/>
          <a:lstStyle/>
          <a:p>
            <a:r>
              <a:rPr lang="en-US" sz="3600" b="1" spc="600" dirty="0">
                <a:ln w="28575">
                  <a:noFill/>
                  <a:prstDash val="solid"/>
                </a:ln>
                <a:solidFill>
                  <a:schemeClr val="bg1"/>
                </a:solidFill>
                <a:latin typeface="Tw Cen MT" panose="020B0602020104020603" pitchFamily="34" charset="77"/>
              </a:rPr>
              <a:t>DATA CLEANING AND TRANSFORMATION</a:t>
            </a:r>
          </a:p>
        </p:txBody>
      </p:sp>
      <p:sp>
        <p:nvSpPr>
          <p:cNvPr id="7" name="Content Placeholder 6">
            <a:extLst>
              <a:ext uri="{FF2B5EF4-FFF2-40B4-BE49-F238E27FC236}">
                <a16:creationId xmlns:a16="http://schemas.microsoft.com/office/drawing/2014/main" id="{93AC1545-346F-C765-E67A-C38122A0155F}"/>
              </a:ext>
            </a:extLst>
          </p:cNvPr>
          <p:cNvSpPr>
            <a:spLocks noGrp="1"/>
          </p:cNvSpPr>
          <p:nvPr>
            <p:ph idx="1"/>
          </p:nvPr>
        </p:nvSpPr>
        <p:spPr>
          <a:xfrm>
            <a:off x="834657" y="1701209"/>
            <a:ext cx="11015328" cy="4763599"/>
          </a:xfrm>
        </p:spPr>
        <p:txBody>
          <a:bodyPr/>
          <a:lstStyle/>
          <a:p>
            <a:pPr marL="0" indent="0">
              <a:buNone/>
            </a:pPr>
            <a:r>
              <a:rPr lang="en-US" sz="2150" dirty="0"/>
              <a:t>The dataset was imported into Excel and underwent extensive cleaning and transformation to ensure accuracy.</a:t>
            </a:r>
          </a:p>
          <a:p>
            <a:pPr marL="0" indent="0">
              <a:buNone/>
            </a:pPr>
            <a:br>
              <a:rPr lang="en-US" sz="2150" dirty="0"/>
            </a:br>
            <a:r>
              <a:rPr lang="en-US" sz="2150" dirty="0"/>
              <a:t>Steps Included:</a:t>
            </a:r>
          </a:p>
          <a:p>
            <a:pPr marL="0" indent="0">
              <a:buNone/>
            </a:pPr>
            <a:r>
              <a:rPr lang="en-US" sz="2150" dirty="0"/>
              <a:t>* Remove Duplicates by using the appropriate formular, Sort &amp; Filter.</a:t>
            </a:r>
          </a:p>
          <a:p>
            <a:pPr marL="342900" indent="-342900">
              <a:buFont typeface="Arial" panose="020B0604020202020204" pitchFamily="34" charset="0"/>
              <a:buChar char="•"/>
            </a:pPr>
            <a:r>
              <a:rPr lang="en-US" sz="2150" dirty="0"/>
              <a:t>Sorted out the columns header accordingly and applied the necessary format to the table, </a:t>
            </a:r>
            <a:r>
              <a:rPr lang="en-US" sz="2150" dirty="0" err="1"/>
              <a:t>i.e</a:t>
            </a:r>
            <a:r>
              <a:rPr lang="en-US" sz="2150" dirty="0"/>
              <a:t> trim, proper, upper, lower and using text to columns.</a:t>
            </a:r>
          </a:p>
          <a:p>
            <a:pPr marL="342900" indent="-342900">
              <a:buFont typeface="Arial" panose="020B0604020202020204" pitchFamily="34" charset="0"/>
              <a:buChar char="•"/>
            </a:pPr>
            <a:r>
              <a:rPr lang="en-US" sz="2150" dirty="0"/>
              <a:t>Applied the Currency Symbol on Column T, V and X.</a:t>
            </a:r>
          </a:p>
          <a:p>
            <a:pPr marL="342900" indent="-342900">
              <a:buFont typeface="Arial" panose="020B0604020202020204" pitchFamily="34" charset="0"/>
              <a:buChar char="•"/>
            </a:pPr>
            <a:r>
              <a:rPr lang="en-US" sz="2150" dirty="0"/>
              <a:t>Used the Find and Replace formular to correct most of the errors while doing data formatting.</a:t>
            </a:r>
          </a:p>
          <a:p>
            <a:pPr marL="342900" indent="-342900">
              <a:buFont typeface="Arial" panose="020B0604020202020204" pitchFamily="34" charset="0"/>
              <a:buChar char="•"/>
            </a:pPr>
            <a:r>
              <a:rPr lang="en-US" sz="2150" dirty="0"/>
              <a:t>Applied Conditional Formatting so as to give it a standard excel sheet.</a:t>
            </a:r>
          </a:p>
          <a:p>
            <a:pPr marL="0" indent="0">
              <a:buNone/>
            </a:pPr>
            <a:r>
              <a:rPr lang="en-US" sz="2150" dirty="0"/>
              <a:t>These steps were essential for improving the quality of the data and enabling accurate analysis.</a:t>
            </a:r>
            <a:endParaRPr lang="en-NG" sz="2150" dirty="0"/>
          </a:p>
        </p:txBody>
      </p:sp>
      <p:sp>
        <p:nvSpPr>
          <p:cNvPr id="8" name="Footer Placeholder 3">
            <a:extLst>
              <a:ext uri="{FF2B5EF4-FFF2-40B4-BE49-F238E27FC236}">
                <a16:creationId xmlns:a16="http://schemas.microsoft.com/office/drawing/2014/main" id="{D758C3D9-0BA4-B959-347C-483402DF2713}"/>
              </a:ext>
            </a:extLst>
          </p:cNvPr>
          <p:cNvSpPr txBox="1">
            <a:spLocks/>
          </p:cNvSpPr>
          <p:nvPr/>
        </p:nvSpPr>
        <p:spPr>
          <a:xfrm>
            <a:off x="0" y="6382193"/>
            <a:ext cx="2462926" cy="51865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Loan Analysis Overview</a:t>
            </a:r>
          </a:p>
        </p:txBody>
      </p:sp>
      <p:pic>
        <p:nvPicPr>
          <p:cNvPr id="9" name="Picture 8" descr="A blue sign with white text&#10;&#10;Description automatically generated">
            <a:extLst>
              <a:ext uri="{FF2B5EF4-FFF2-40B4-BE49-F238E27FC236}">
                <a16:creationId xmlns:a16="http://schemas.microsoft.com/office/drawing/2014/main" id="{E1A502E7-FFFC-B2CF-5DC0-CF89BC4C48B2}"/>
              </a:ext>
            </a:extLst>
          </p:cNvPr>
          <p:cNvPicPr>
            <a:picLocks noChangeAspect="1"/>
          </p:cNvPicPr>
          <p:nvPr/>
        </p:nvPicPr>
        <p:blipFill>
          <a:blip r:embed="rId2"/>
          <a:stretch>
            <a:fillRect/>
          </a:stretch>
        </p:blipFill>
        <p:spPr>
          <a:xfrm>
            <a:off x="0" y="-1"/>
            <a:ext cx="2163726" cy="733163"/>
          </a:xfrm>
          <a:prstGeom prst="rect">
            <a:avLst/>
          </a:prstGeom>
        </p:spPr>
      </p:pic>
      <p:pic>
        <p:nvPicPr>
          <p:cNvPr id="10" name="Picture 9" descr="A hand and a dollar sign&#10;&#10;Description automatically generated">
            <a:extLst>
              <a:ext uri="{FF2B5EF4-FFF2-40B4-BE49-F238E27FC236}">
                <a16:creationId xmlns:a16="http://schemas.microsoft.com/office/drawing/2014/main" id="{38745646-EEA1-2AF1-A010-C04480768A01}"/>
              </a:ext>
            </a:extLst>
          </p:cNvPr>
          <p:cNvPicPr>
            <a:picLocks noChangeAspect="1"/>
          </p:cNvPicPr>
          <p:nvPr/>
        </p:nvPicPr>
        <p:blipFill>
          <a:blip r:embed="rId3"/>
          <a:stretch>
            <a:fillRect/>
          </a:stretch>
        </p:blipFill>
        <p:spPr>
          <a:xfrm>
            <a:off x="10996918" y="-47846"/>
            <a:ext cx="1195082" cy="1336011"/>
          </a:xfrm>
          <a:prstGeom prst="rect">
            <a:avLst/>
          </a:prstGeom>
        </p:spPr>
      </p:pic>
      <p:pic>
        <p:nvPicPr>
          <p:cNvPr id="11" name="Picture 10" descr="A blue and white symbol with leaves and a dollar sign&#10;&#10;Description automatically generated">
            <a:extLst>
              <a:ext uri="{FF2B5EF4-FFF2-40B4-BE49-F238E27FC236}">
                <a16:creationId xmlns:a16="http://schemas.microsoft.com/office/drawing/2014/main" id="{FB54DA94-FE09-93A6-E23C-509A208A984D}"/>
              </a:ext>
            </a:extLst>
          </p:cNvPr>
          <p:cNvPicPr>
            <a:picLocks noChangeAspect="1"/>
          </p:cNvPicPr>
          <p:nvPr/>
        </p:nvPicPr>
        <p:blipFill>
          <a:blip r:embed="rId4"/>
          <a:stretch>
            <a:fillRect/>
          </a:stretch>
        </p:blipFill>
        <p:spPr>
          <a:xfrm>
            <a:off x="11573541" y="6239541"/>
            <a:ext cx="618459" cy="618459"/>
          </a:xfrm>
          <a:prstGeom prst="rect">
            <a:avLst/>
          </a:prstGeom>
        </p:spPr>
      </p:pic>
    </p:spTree>
    <p:extLst>
      <p:ext uri="{BB962C8B-B14F-4D97-AF65-F5344CB8AC3E}">
        <p14:creationId xmlns:p14="http://schemas.microsoft.com/office/powerpoint/2010/main" val="1372651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497321" y="273648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025503" y="298670"/>
            <a:ext cx="7763256" cy="1600200"/>
          </a:xfrm>
        </p:spPr>
        <p:txBody>
          <a:bodyPr/>
          <a:lstStyle/>
          <a:p>
            <a:r>
              <a:rPr lang="en-US" dirty="0"/>
              <a:t>A CLEANED DATA</a:t>
            </a:r>
          </a:p>
        </p:txBody>
      </p:sp>
      <p:sp>
        <p:nvSpPr>
          <p:cNvPr id="3" name="Subtitle 2">
            <a:extLst>
              <a:ext uri="{FF2B5EF4-FFF2-40B4-BE49-F238E27FC236}">
                <a16:creationId xmlns:a16="http://schemas.microsoft.com/office/drawing/2014/main" id="{4CE82C04-6445-9E02-B0E8-8D809278C37D}"/>
              </a:ext>
            </a:extLst>
          </p:cNvPr>
          <p:cNvSpPr>
            <a:spLocks noGrp="1"/>
          </p:cNvSpPr>
          <p:nvPr>
            <p:ph type="subTitle" idx="1"/>
          </p:nvPr>
        </p:nvSpPr>
        <p:spPr/>
        <p:txBody>
          <a:bodyPr/>
          <a:lstStyle/>
          <a:p>
            <a:endParaRPr lang="en-US" dirty="0"/>
          </a:p>
        </p:txBody>
      </p:sp>
      <p:pic>
        <p:nvPicPr>
          <p:cNvPr id="11" name="Picture 10">
            <a:extLst>
              <a:ext uri="{FF2B5EF4-FFF2-40B4-BE49-F238E27FC236}">
                <a16:creationId xmlns:a16="http://schemas.microsoft.com/office/drawing/2014/main" id="{F43805D2-2AD9-EDCE-FCA4-0AF24B3BA44C}"/>
              </a:ext>
            </a:extLst>
          </p:cNvPr>
          <p:cNvPicPr>
            <a:picLocks noChangeAspect="1"/>
          </p:cNvPicPr>
          <p:nvPr/>
        </p:nvPicPr>
        <p:blipFill>
          <a:blip r:embed="rId2"/>
          <a:stretch>
            <a:fillRect/>
          </a:stretch>
        </p:blipFill>
        <p:spPr>
          <a:xfrm>
            <a:off x="0" y="1105786"/>
            <a:ext cx="12192000" cy="5613991"/>
          </a:xfrm>
          <a:prstGeom prst="rect">
            <a:avLst/>
          </a:prstGeom>
        </p:spPr>
      </p:pic>
      <p:pic>
        <p:nvPicPr>
          <p:cNvPr id="12" name="Picture 11" descr="A blue sign with white text&#10;&#10;Description automatically generated">
            <a:extLst>
              <a:ext uri="{FF2B5EF4-FFF2-40B4-BE49-F238E27FC236}">
                <a16:creationId xmlns:a16="http://schemas.microsoft.com/office/drawing/2014/main" id="{327C4F9C-1AB2-F2D4-3D85-7125A2C5EF80}"/>
              </a:ext>
            </a:extLst>
          </p:cNvPr>
          <p:cNvPicPr>
            <a:picLocks noChangeAspect="1"/>
          </p:cNvPicPr>
          <p:nvPr/>
        </p:nvPicPr>
        <p:blipFill>
          <a:blip r:embed="rId3"/>
          <a:stretch>
            <a:fillRect/>
          </a:stretch>
        </p:blipFill>
        <p:spPr>
          <a:xfrm>
            <a:off x="0" y="-1"/>
            <a:ext cx="2163726" cy="733163"/>
          </a:xfrm>
          <a:prstGeom prst="rect">
            <a:avLst/>
          </a:prstGeom>
        </p:spPr>
      </p:pic>
      <p:pic>
        <p:nvPicPr>
          <p:cNvPr id="13" name="Picture 12" descr="A hand and a dollar sign&#10;&#10;Description automatically generated">
            <a:extLst>
              <a:ext uri="{FF2B5EF4-FFF2-40B4-BE49-F238E27FC236}">
                <a16:creationId xmlns:a16="http://schemas.microsoft.com/office/drawing/2014/main" id="{DE2999A1-4C4A-3552-A057-575DCBF159FF}"/>
              </a:ext>
            </a:extLst>
          </p:cNvPr>
          <p:cNvPicPr>
            <a:picLocks noChangeAspect="1"/>
          </p:cNvPicPr>
          <p:nvPr/>
        </p:nvPicPr>
        <p:blipFill>
          <a:blip r:embed="rId4"/>
          <a:stretch>
            <a:fillRect/>
          </a:stretch>
        </p:blipFill>
        <p:spPr>
          <a:xfrm>
            <a:off x="10996918" y="-85546"/>
            <a:ext cx="1195082" cy="1336011"/>
          </a:xfrm>
          <a:prstGeom prst="rect">
            <a:avLst/>
          </a:prstGeom>
        </p:spPr>
      </p:pic>
    </p:spTree>
    <p:extLst>
      <p:ext uri="{BB962C8B-B14F-4D97-AF65-F5344CB8AC3E}">
        <p14:creationId xmlns:p14="http://schemas.microsoft.com/office/powerpoint/2010/main" val="1213210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656588" y="0"/>
            <a:ext cx="8878824" cy="1069848"/>
          </a:xfrm>
        </p:spPr>
        <p:txBody>
          <a:bodyPr/>
          <a:lstStyle/>
          <a:p>
            <a:pPr algn="ctr"/>
            <a:r>
              <a:rPr lang="en-US" dirty="0"/>
              <a:t>DATA ANALYSIS</a:t>
            </a:r>
          </a:p>
        </p:txBody>
      </p:sp>
      <p:sp>
        <p:nvSpPr>
          <p:cNvPr id="10" name="Text Placeholder 9">
            <a:extLst>
              <a:ext uri="{FF2B5EF4-FFF2-40B4-BE49-F238E27FC236}">
                <a16:creationId xmlns:a16="http://schemas.microsoft.com/office/drawing/2014/main" id="{9EA41E0D-71A6-406C-45C6-7BD4A43CB5F4}"/>
              </a:ext>
            </a:extLst>
          </p:cNvPr>
          <p:cNvSpPr>
            <a:spLocks noGrp="1"/>
          </p:cNvSpPr>
          <p:nvPr>
            <p:ph type="body" idx="1"/>
          </p:nvPr>
        </p:nvSpPr>
        <p:spPr>
          <a:xfrm>
            <a:off x="1116073" y="1164266"/>
            <a:ext cx="10478386" cy="5310962"/>
          </a:xfrm>
        </p:spPr>
        <p:txBody>
          <a:bodyPr/>
          <a:lstStyle/>
          <a:p>
            <a:r>
              <a:rPr lang="en-US" b="0" dirty="0">
                <a:latin typeface="+mn-lt"/>
              </a:rPr>
              <a:t>The analysis of the cleaned dataset focused on the key metrics to derive insights into loan performance and customer demographics.</a:t>
            </a:r>
          </a:p>
          <a:p>
            <a:r>
              <a:rPr lang="en-US" b="0" dirty="0">
                <a:latin typeface="+mn-lt"/>
              </a:rPr>
              <a:t>The following analyses were conducted:</a:t>
            </a:r>
          </a:p>
          <a:p>
            <a:r>
              <a:rPr lang="en-US" b="0" dirty="0">
                <a:latin typeface="+mn-lt"/>
              </a:rPr>
              <a:t>*Loan Default Rates: Analyzed default rates segmented by customer demographics such as income and emp. Length and identifying patterns in risk.</a:t>
            </a:r>
          </a:p>
          <a:p>
            <a:r>
              <a:rPr lang="en-US" b="0" dirty="0">
                <a:latin typeface="+mn-lt"/>
              </a:rPr>
              <a:t>*Impact of Interest Rates: Assessed the relationship between interest rates and loan performance, revealing trends in borrower </a:t>
            </a:r>
            <a:r>
              <a:rPr lang="en-US" b="0" dirty="0" err="1">
                <a:latin typeface="+mn-lt"/>
              </a:rPr>
              <a:t>behaviour</a:t>
            </a:r>
            <a:r>
              <a:rPr lang="en-US" b="0" dirty="0">
                <a:latin typeface="+mn-lt"/>
              </a:rPr>
              <a:t> based on </a:t>
            </a:r>
            <a:r>
              <a:rPr lang="en-US" b="0" dirty="0" err="1">
                <a:latin typeface="+mn-lt"/>
              </a:rPr>
              <a:t>varifying</a:t>
            </a:r>
            <a:r>
              <a:rPr lang="en-US" b="0" dirty="0">
                <a:latin typeface="+mn-lt"/>
              </a:rPr>
              <a:t> interest levels.</a:t>
            </a:r>
          </a:p>
          <a:p>
            <a:r>
              <a:rPr lang="en-US" b="0" dirty="0">
                <a:latin typeface="+mn-lt"/>
              </a:rPr>
              <a:t>*Loan Amount Distribution: Evaluated loan amounts across different customer segments and purposes, helping to understand customer needs and preferences.</a:t>
            </a:r>
          </a:p>
          <a:p>
            <a:r>
              <a:rPr lang="en-US" b="0" dirty="0">
                <a:latin typeface="+mn-lt"/>
              </a:rPr>
              <a:t>*Approval rates: Examined loan approval rates by region and customer risk profiles, providing insights for improving the loan approval process.</a:t>
            </a:r>
            <a:endParaRPr lang="en-NG" b="0" dirty="0">
              <a:latin typeface="+mn-lt"/>
            </a:endParaRPr>
          </a:p>
        </p:txBody>
      </p:sp>
      <p:pic>
        <p:nvPicPr>
          <p:cNvPr id="17" name="Picture 16" descr="A blue sign with white text&#10;&#10;Description automatically generated">
            <a:extLst>
              <a:ext uri="{FF2B5EF4-FFF2-40B4-BE49-F238E27FC236}">
                <a16:creationId xmlns:a16="http://schemas.microsoft.com/office/drawing/2014/main" id="{15A2DA26-C5DA-78D6-7AD5-0DEB5C139561}"/>
              </a:ext>
            </a:extLst>
          </p:cNvPr>
          <p:cNvPicPr>
            <a:picLocks noChangeAspect="1"/>
          </p:cNvPicPr>
          <p:nvPr/>
        </p:nvPicPr>
        <p:blipFill>
          <a:blip r:embed="rId2"/>
          <a:stretch>
            <a:fillRect/>
          </a:stretch>
        </p:blipFill>
        <p:spPr>
          <a:xfrm>
            <a:off x="0" y="-1"/>
            <a:ext cx="2163726" cy="733163"/>
          </a:xfrm>
          <a:prstGeom prst="rect">
            <a:avLst/>
          </a:prstGeom>
        </p:spPr>
      </p:pic>
      <p:pic>
        <p:nvPicPr>
          <p:cNvPr id="18" name="Picture 17" descr="A hand and a dollar sign&#10;&#10;Description automatically generated">
            <a:extLst>
              <a:ext uri="{FF2B5EF4-FFF2-40B4-BE49-F238E27FC236}">
                <a16:creationId xmlns:a16="http://schemas.microsoft.com/office/drawing/2014/main" id="{8B4D2107-4EBD-40CD-F867-D9C9E95E7B2B}"/>
              </a:ext>
            </a:extLst>
          </p:cNvPr>
          <p:cNvPicPr>
            <a:picLocks noChangeAspect="1"/>
          </p:cNvPicPr>
          <p:nvPr/>
        </p:nvPicPr>
        <p:blipFill>
          <a:blip r:embed="rId3"/>
          <a:stretch>
            <a:fillRect/>
          </a:stretch>
        </p:blipFill>
        <p:spPr>
          <a:xfrm>
            <a:off x="10996918" y="-47846"/>
            <a:ext cx="1195082" cy="1336011"/>
          </a:xfrm>
          <a:prstGeom prst="rect">
            <a:avLst/>
          </a:prstGeom>
        </p:spPr>
      </p:pic>
      <p:sp>
        <p:nvSpPr>
          <p:cNvPr id="19" name="Footer Placeholder 3">
            <a:extLst>
              <a:ext uri="{FF2B5EF4-FFF2-40B4-BE49-F238E27FC236}">
                <a16:creationId xmlns:a16="http://schemas.microsoft.com/office/drawing/2014/main" id="{AEAB6832-C628-3A84-D59C-8CE0649EE8A0}"/>
              </a:ext>
            </a:extLst>
          </p:cNvPr>
          <p:cNvSpPr txBox="1">
            <a:spLocks/>
          </p:cNvSpPr>
          <p:nvPr/>
        </p:nvSpPr>
        <p:spPr>
          <a:xfrm>
            <a:off x="0" y="6382193"/>
            <a:ext cx="2462926" cy="51865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Loan Analysis Overview</a:t>
            </a:r>
          </a:p>
        </p:txBody>
      </p:sp>
      <p:pic>
        <p:nvPicPr>
          <p:cNvPr id="20" name="Picture 19" descr="A blue and white symbol with leaves and a dollar sign&#10;&#10;Description automatically generated">
            <a:extLst>
              <a:ext uri="{FF2B5EF4-FFF2-40B4-BE49-F238E27FC236}">
                <a16:creationId xmlns:a16="http://schemas.microsoft.com/office/drawing/2014/main" id="{BBE34844-CF42-FDB1-EBB7-D0191F8126EB}"/>
              </a:ext>
            </a:extLst>
          </p:cNvPr>
          <p:cNvPicPr>
            <a:picLocks noChangeAspect="1"/>
          </p:cNvPicPr>
          <p:nvPr/>
        </p:nvPicPr>
        <p:blipFill>
          <a:blip r:embed="rId4"/>
          <a:stretch>
            <a:fillRect/>
          </a:stretch>
        </p:blipFill>
        <p:spPr>
          <a:xfrm>
            <a:off x="11240386" y="5906386"/>
            <a:ext cx="951614" cy="951614"/>
          </a:xfrm>
          <a:prstGeom prst="rect">
            <a:avLst/>
          </a:prstGeom>
        </p:spPr>
      </p:pic>
    </p:spTree>
    <p:extLst>
      <p:ext uri="{BB962C8B-B14F-4D97-AF65-F5344CB8AC3E}">
        <p14:creationId xmlns:p14="http://schemas.microsoft.com/office/powerpoint/2010/main" val="765210901"/>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607</TotalTime>
  <Words>906</Words>
  <Application>Microsoft Office PowerPoint</Application>
  <PresentationFormat>Widescreen</PresentationFormat>
  <Paragraphs>89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Courier New</vt:lpstr>
      <vt:lpstr>Segoe UI Light</vt:lpstr>
      <vt:lpstr>Tw Cen MT</vt:lpstr>
      <vt:lpstr>Office Theme</vt:lpstr>
      <vt:lpstr>LOAN DATA ANALYSIS USING MICROSOFT EXCEL  (2021 – 2022)</vt:lpstr>
      <vt:lpstr>CONTENTS</vt:lpstr>
      <vt:lpstr>INTRODUCTION/OVERVIEW</vt:lpstr>
      <vt:lpstr>PROBLEM STATEMENT</vt:lpstr>
      <vt:lpstr>METHODOLOGY</vt:lpstr>
      <vt:lpstr>AN UNCLEANED DATA</vt:lpstr>
      <vt:lpstr>DATA CLEANING AND TRANSFORMATION</vt:lpstr>
      <vt:lpstr>A CLEANED DATA</vt:lpstr>
      <vt:lpstr>DATA ANALYSIS</vt:lpstr>
      <vt:lpstr>DATA VISUALIZATION</vt:lpstr>
      <vt:lpstr>KEY INSIGHTS/RECOMMENDATIONS</vt:lpstr>
      <vt:lpstr>LIMITATIONS</vt:lpstr>
      <vt:lpstr>MEET OUR TEAM</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Odunayo Oyeyemi</dc:creator>
  <cp:lastModifiedBy>Odunayo Oyeyemi</cp:lastModifiedBy>
  <cp:revision>13</cp:revision>
  <dcterms:created xsi:type="dcterms:W3CDTF">2024-09-27T09:29:39Z</dcterms:created>
  <dcterms:modified xsi:type="dcterms:W3CDTF">2024-10-08T11:50:35Z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