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8" r:id="rId4"/>
    <p:sldId id="317" r:id="rId5"/>
    <p:sldId id="318" r:id="rId6"/>
    <p:sldId id="319" r:id="rId7"/>
    <p:sldId id="320" r:id="rId8"/>
    <p:sldId id="334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5" r:id="rId23"/>
    <p:sldId id="316" r:id="rId24"/>
    <p:sldId id="33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548"/>
    <a:srgbClr val="482400"/>
    <a:srgbClr val="03873C"/>
    <a:srgbClr val="04CF5C"/>
    <a:srgbClr val="005C00"/>
    <a:srgbClr val="FDFAE9"/>
    <a:srgbClr val="FFE204"/>
    <a:srgbClr val="F0B40A"/>
    <a:srgbClr val="0000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8" autoAdjust="0"/>
    <p:restoredTop sz="83380" autoAdjust="0"/>
  </p:normalViewPr>
  <p:slideViewPr>
    <p:cSldViewPr snapToGrid="0">
      <p:cViewPr varScale="1">
        <p:scale>
          <a:sx n="95" d="100"/>
          <a:sy n="95" d="100"/>
        </p:scale>
        <p:origin x="164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76D54-A0E2-40E8-AA4F-712C77A9C0C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9EC6E-5AD9-45C2-902F-9C6E036CD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53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330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22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6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1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9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22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92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38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28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EC6E-5AD9-45C2-902F-9C6E036CDD5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1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DCFB-3B1D-43E9-A60E-03B925C5BB59}" type="datetime1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3977" y="93306"/>
            <a:ext cx="12017827" cy="6699380"/>
          </a:xfrm>
          <a:prstGeom prst="rect">
            <a:avLst/>
          </a:prstGeom>
          <a:noFill/>
          <a:ln w="190500">
            <a:solidFill>
              <a:srgbClr val="04CF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V</a:t>
            </a:r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4563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4344-8C9F-4D39-A075-D6669074072F}" type="datetime1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84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41B-5B8D-44DA-8D4B-2CCE05B404B7}" type="datetime1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38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1144-234C-45A4-A347-C9478A4474FE}" type="datetime1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3977" y="93306"/>
            <a:ext cx="12017827" cy="6699380"/>
          </a:xfrm>
          <a:prstGeom prst="rect">
            <a:avLst/>
          </a:prstGeom>
          <a:noFill/>
          <a:ln w="190500">
            <a:solidFill>
              <a:srgbClr val="04CF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V</a:t>
            </a:r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0138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ABE2-A40F-4863-AC89-71AAD8E651C8}" type="datetime1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4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4BA5-3E2F-44E7-8DD0-2DF49AA8CBAC}" type="datetime1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1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E46E-11E5-4DB9-82F9-964736AFABDE}" type="datetime1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80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04C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46908" y="2777398"/>
            <a:ext cx="10515600" cy="1325563"/>
          </a:xfrm>
        </p:spPr>
        <p:txBody>
          <a:bodyPr>
            <a:normAutofit/>
          </a:bodyPr>
          <a:lstStyle>
            <a:lvl1pPr algn="ctr">
              <a:defRPr sz="4200">
                <a:solidFill>
                  <a:srgbClr val="FDFAE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1611086" y="2917370"/>
            <a:ext cx="9283337" cy="992779"/>
          </a:xfrm>
          <a:prstGeom prst="rect">
            <a:avLst/>
          </a:prstGeom>
          <a:noFill/>
          <a:ln w="76200">
            <a:solidFill>
              <a:srgbClr val="FDF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10800000">
            <a:off x="10180319" y="3266008"/>
            <a:ext cx="404077" cy="348342"/>
          </a:xfrm>
          <a:prstGeom prst="triangle">
            <a:avLst/>
          </a:prstGeom>
          <a:solidFill>
            <a:srgbClr val="FDF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3977" y="93306"/>
            <a:ext cx="12017827" cy="6699380"/>
          </a:xfrm>
          <a:prstGeom prst="rect">
            <a:avLst/>
          </a:prstGeom>
          <a:noFill/>
          <a:ln w="190500">
            <a:solidFill>
              <a:srgbClr val="FDF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V</a:t>
            </a:r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4609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C4B3-12DE-4562-B58E-1C60BAD4E4FD}" type="datetime1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34886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27ACFEFD-B32D-4F09-8AF7-D990541415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25773" y="306403"/>
            <a:ext cx="3465352" cy="549274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56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74B4-B564-4F81-9324-5F06C31C95C9}" type="datetime1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77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7F4C-9502-4D74-805E-76561473265D}" type="datetime1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5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8167E-0BA4-4BC3-853D-7A0F7D2D40EF}" type="datetime1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3977" y="93306"/>
            <a:ext cx="12017827" cy="6699380"/>
          </a:xfrm>
          <a:prstGeom prst="rect">
            <a:avLst/>
          </a:prstGeom>
          <a:noFill/>
          <a:ln w="190500">
            <a:solidFill>
              <a:srgbClr val="04CF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noFill/>
              </a:rPr>
              <a:t>V</a:t>
            </a:r>
            <a:endParaRPr lang="ko-KR" altLang="en-US" dirty="0">
              <a:noFill/>
            </a:endParaRPr>
          </a:p>
        </p:txBody>
      </p:sp>
      <p:sp>
        <p:nvSpPr>
          <p:cNvPr id="8" name="슬라이드 번호 개체 틀 3"/>
          <p:cNvSpPr txBox="1">
            <a:spLocks/>
          </p:cNvSpPr>
          <p:nvPr userDrawn="1"/>
        </p:nvSpPr>
        <p:spPr>
          <a:xfrm>
            <a:off x="4734886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600" kern="120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ACFEFD-B32D-4F09-8AF7-D990541415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4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1639" y="2046839"/>
            <a:ext cx="7675984" cy="579017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비주얼</a:t>
            </a:r>
            <a:r>
              <a:rPr lang="ko-KR" altLang="en-US" sz="2000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프로그래밍 </a:t>
            </a:r>
            <a:r>
              <a:rPr lang="en-US" altLang="ko-KR" sz="2000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(MFC) </a:t>
            </a:r>
            <a:r>
              <a:rPr lang="ko-KR" altLang="en-US" sz="2000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발표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07225" y="3768433"/>
            <a:ext cx="7271255" cy="1466963"/>
          </a:xfrm>
        </p:spPr>
        <p:txBody>
          <a:bodyPr>
            <a:noAutofit/>
          </a:bodyPr>
          <a:lstStyle/>
          <a:p>
            <a:r>
              <a:rPr lang="ko-KR" altLang="en-US" sz="2000" dirty="0">
                <a:solidFill>
                  <a:srgbClr val="013D1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팀원 </a:t>
            </a:r>
            <a:r>
              <a:rPr lang="en-US" altLang="ko-KR" sz="2000" dirty="0">
                <a:solidFill>
                  <a:srgbClr val="013D1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r>
              <a:rPr lang="ko-KR" altLang="en-US" sz="2000" dirty="0">
                <a:solidFill>
                  <a:srgbClr val="013D1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2000" dirty="0">
                <a:solidFill>
                  <a:srgbClr val="013D1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20173236</a:t>
            </a:r>
            <a:r>
              <a:rPr lang="ko-KR" altLang="en-US" sz="2000" dirty="0">
                <a:solidFill>
                  <a:srgbClr val="013D1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최인수</a:t>
            </a:r>
            <a:endParaRPr lang="en-US" altLang="ko-KR" sz="2000" dirty="0">
              <a:solidFill>
                <a:srgbClr val="013D1B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2000" dirty="0">
                <a:solidFill>
                  <a:srgbClr val="013D1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2017</a:t>
            </a:r>
            <a:r>
              <a:rPr lang="ko-KR" altLang="en-US" sz="2000" dirty="0">
                <a:solidFill>
                  <a:srgbClr val="013D1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김성민</a:t>
            </a:r>
            <a:endParaRPr lang="en-US" altLang="ko-KR" sz="2000" dirty="0">
              <a:solidFill>
                <a:srgbClr val="013D1B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2000" dirty="0">
                <a:solidFill>
                  <a:srgbClr val="013D1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2018</a:t>
            </a:r>
            <a:r>
              <a:rPr lang="ko-KR" altLang="en-US" sz="2000" dirty="0">
                <a:solidFill>
                  <a:srgbClr val="013D1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박상현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72353" y="2892958"/>
            <a:ext cx="4532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/>
              <a:t>주제 </a:t>
            </a:r>
            <a:r>
              <a:rPr lang="en-US" altLang="ko-KR" sz="3200" dirty="0"/>
              <a:t>: </a:t>
            </a:r>
            <a:r>
              <a:rPr lang="ko-KR" altLang="en-US" sz="3200" dirty="0"/>
              <a:t>고양이가 된 쥐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07297" y="2849611"/>
            <a:ext cx="7371184" cy="695068"/>
          </a:xfrm>
          <a:prstGeom prst="rect">
            <a:avLst/>
          </a:prstGeom>
          <a:noFill/>
          <a:ln w="76200">
            <a:solidFill>
              <a:srgbClr val="04CF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9186897" y="3061852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76126" y="6154220"/>
            <a:ext cx="1387011" cy="472611"/>
          </a:xfrm>
          <a:prstGeom prst="rect">
            <a:avLst/>
          </a:prstGeom>
          <a:solidFill>
            <a:srgbClr val="FDF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7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9"/>
    </mc:Choice>
    <mc:Fallback xmlns="">
      <p:transition spd="slow" advTm="530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주요 기능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100088" y="995019"/>
            <a:ext cx="29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게임 방법 안내 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DC0DF82A-E86A-EE46-BFD6-0D4C83599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13" y="1463098"/>
            <a:ext cx="6256798" cy="393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8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주요 기능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100088" y="995019"/>
            <a:ext cx="29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게임 방법 안내 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470718F-DE1A-174B-A53D-98DFA068D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10" y="1709793"/>
            <a:ext cx="5762780" cy="34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8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주요 기능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100088" y="995019"/>
            <a:ext cx="29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프로그램 정보 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6492E61-1572-F946-8A56-036068989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42" y="1463032"/>
            <a:ext cx="2985115" cy="393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2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주요 기능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100088" y="995019"/>
            <a:ext cx="29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설정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6E8913E-A9D0-C541-A775-7914756B2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03" y="1509466"/>
            <a:ext cx="5824793" cy="38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8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주요 기능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100088" y="995019"/>
            <a:ext cx="29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설정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7C1B27D-9986-9F4A-B1C6-117DECE4A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618" y="1790700"/>
            <a:ext cx="4737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7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주요 기능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389" y="1006812"/>
            <a:ext cx="29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실행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쉬움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빨강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b="1" dirty="0">
              <a:solidFill>
                <a:srgbClr val="04CF5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11854AF-6E2C-0A47-88DE-517F13A3E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69" y="1333573"/>
            <a:ext cx="7334864" cy="48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4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주요 기능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389" y="1006812"/>
            <a:ext cx="29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실행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쉬움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빨강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b="1" dirty="0">
              <a:solidFill>
                <a:srgbClr val="04CF5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0DB751E1-9A84-464E-AE4A-0E0D6F7F4F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05" y="1408047"/>
            <a:ext cx="6667590" cy="459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5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주요 기능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389" y="1006812"/>
            <a:ext cx="29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실행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쉬움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초록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b="1" dirty="0">
              <a:solidFill>
                <a:srgbClr val="04CF5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4B39DFE-4C40-F945-8132-382D0EEDE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23" y="1345366"/>
            <a:ext cx="7354529" cy="491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8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주요 기능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389" y="1006812"/>
            <a:ext cx="29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실행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쉬움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파랑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b="1" dirty="0">
              <a:solidFill>
                <a:srgbClr val="04CF5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5406CED-B107-E541-88FE-E66E815F0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403" y="1345370"/>
            <a:ext cx="7926675" cy="465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주요 기능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389" y="1006812"/>
            <a:ext cx="29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실행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보통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파랑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b="1" dirty="0">
              <a:solidFill>
                <a:srgbClr val="04CF5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010A2B9-0CE8-CB4B-B521-717F95499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63" y="1404952"/>
            <a:ext cx="7699782" cy="500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329657" y="968198"/>
            <a:ext cx="1526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2407297" y="885517"/>
            <a:ext cx="7371184" cy="578366"/>
          </a:xfrm>
          <a:prstGeom prst="rect">
            <a:avLst/>
          </a:prstGeom>
          <a:noFill/>
          <a:ln w="57150">
            <a:solidFill>
              <a:srgbClr val="04CF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9214889" y="1057361"/>
            <a:ext cx="272224" cy="234676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07297" y="1608153"/>
            <a:ext cx="7371184" cy="3432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5832" y="1747825"/>
            <a:ext cx="401048" cy="4287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45415" y="1484387"/>
            <a:ext cx="3826374" cy="343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주제 선정 개요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역할분담 팀원 소개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주요 기능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시연영상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5832" y="2449954"/>
            <a:ext cx="401048" cy="42870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5832" y="3123568"/>
            <a:ext cx="401048" cy="42870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5832" y="3821674"/>
            <a:ext cx="401048" cy="42870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5832" y="4499485"/>
            <a:ext cx="401048" cy="42870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l="17030" t="11019" r="13504" b="22621"/>
          <a:stretch/>
        </p:blipFill>
        <p:spPr>
          <a:xfrm>
            <a:off x="9209527" y="1847878"/>
            <a:ext cx="277586" cy="2286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l="17030" t="11019" r="13504" b="22621"/>
          <a:stretch/>
        </p:blipFill>
        <p:spPr>
          <a:xfrm>
            <a:off x="9209527" y="2548137"/>
            <a:ext cx="277586" cy="2286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l="17030" t="11019" r="13504" b="22621"/>
          <a:stretch/>
        </p:blipFill>
        <p:spPr>
          <a:xfrm>
            <a:off x="9209527" y="3221791"/>
            <a:ext cx="277586" cy="2286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l="17030" t="11019" r="13504" b="22621"/>
          <a:stretch/>
        </p:blipFill>
        <p:spPr>
          <a:xfrm>
            <a:off x="9209527" y="3923226"/>
            <a:ext cx="277586" cy="2286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 l="17030" t="11019" r="13504" b="22621"/>
          <a:stretch/>
        </p:blipFill>
        <p:spPr>
          <a:xfrm>
            <a:off x="9209527" y="4598897"/>
            <a:ext cx="277586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1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6"/>
    </mc:Choice>
    <mc:Fallback xmlns="">
      <p:transition spd="slow" advTm="581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주요 기능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389" y="1006812"/>
            <a:ext cx="29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실행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어려움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파랑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b="1" dirty="0">
              <a:solidFill>
                <a:srgbClr val="04CF5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5EB6801-28A6-B54F-97B1-F54A693E8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47" y="1404950"/>
            <a:ext cx="8428382" cy="48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3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6968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시연 영상</a:t>
            </a:r>
          </a:p>
        </p:txBody>
      </p:sp>
    </p:spTree>
    <p:extLst>
      <p:ext uri="{BB962C8B-B14F-4D97-AF65-F5344CB8AC3E}">
        <p14:creationId xmlns:p14="http://schemas.microsoft.com/office/powerpoint/2010/main" val="155440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2"/>
    </mc:Choice>
    <mc:Fallback xmlns="">
      <p:transition spd="slow" advTm="314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 시연 영상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5046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D2265EE2-89D6-F34A-AA04-D8E2530A6242}"/>
              </a:ext>
            </a:extLst>
          </p:cNvPr>
          <p:cNvCxnSpPr>
            <a:cxnSpLocks/>
          </p:cNvCxnSpPr>
          <p:nvPr/>
        </p:nvCxnSpPr>
        <p:spPr>
          <a:xfrm>
            <a:off x="186813" y="855677"/>
            <a:ext cx="11798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2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3787" y="3110241"/>
            <a:ext cx="3258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/>
              <a:t>Q &amp; A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407297" y="3055094"/>
            <a:ext cx="7371184" cy="695068"/>
          </a:xfrm>
          <a:prstGeom prst="rect">
            <a:avLst/>
          </a:prstGeom>
          <a:noFill/>
          <a:ln w="76200">
            <a:solidFill>
              <a:srgbClr val="04CF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9186897" y="3267335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76126" y="6154220"/>
            <a:ext cx="1387011" cy="472611"/>
          </a:xfrm>
          <a:prstGeom prst="rect">
            <a:avLst/>
          </a:prstGeom>
          <a:solidFill>
            <a:srgbClr val="FDF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6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3"/>
    </mc:Choice>
    <mc:Fallback xmlns="">
      <p:transition spd="slow" advTm="320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3787" y="3110241"/>
            <a:ext cx="32582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407297" y="3055094"/>
            <a:ext cx="7371184" cy="695068"/>
          </a:xfrm>
          <a:prstGeom prst="rect">
            <a:avLst/>
          </a:prstGeom>
          <a:noFill/>
          <a:ln w="76200">
            <a:solidFill>
              <a:srgbClr val="04CF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9186897" y="3267335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76126" y="6154220"/>
            <a:ext cx="1387011" cy="472611"/>
          </a:xfrm>
          <a:prstGeom prst="rect">
            <a:avLst/>
          </a:prstGeom>
          <a:solidFill>
            <a:srgbClr val="FDF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4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3"/>
    </mc:Choice>
    <mc:Fallback xmlns="">
      <p:transition spd="slow" advTm="32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626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1.</a:t>
            </a:r>
            <a:r>
              <a:rPr lang="ko-KR" altLang="en-US" sz="3600" dirty="0"/>
              <a:t> 주제 선정 개요</a:t>
            </a:r>
          </a:p>
        </p:txBody>
      </p:sp>
    </p:spTree>
    <p:extLst>
      <p:ext uri="{BB962C8B-B14F-4D97-AF65-F5344CB8AC3E}">
        <p14:creationId xmlns:p14="http://schemas.microsoft.com/office/powerpoint/2010/main" val="364852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2"/>
    </mc:Choice>
    <mc:Fallback xmlns="">
      <p:transition spd="slow" advTm="314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주제 선정 개요 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917893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40FFB04-ED8A-5C4A-9FF2-787167203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125" y="1096374"/>
            <a:ext cx="4559473" cy="506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14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831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</a:t>
            </a:r>
            <a:r>
              <a:rPr lang="ko-KR" altLang="en-US" sz="3600" dirty="0"/>
              <a:t> 역할 분담 </a:t>
            </a:r>
            <a:r>
              <a:rPr lang="en-US" altLang="ko-KR" sz="3600" dirty="0"/>
              <a:t>,</a:t>
            </a:r>
            <a:r>
              <a:rPr lang="ko-KR" altLang="en-US" sz="3600" dirty="0"/>
              <a:t>팀원 소개 </a:t>
            </a:r>
            <a:r>
              <a:rPr lang="en-US" altLang="ko-KR" sz="3600" dirty="0"/>
              <a:t>,</a:t>
            </a:r>
            <a:r>
              <a:rPr lang="ko-KR" altLang="en-US" sz="3600" dirty="0"/>
              <a:t> 추진 일정</a:t>
            </a:r>
          </a:p>
        </p:txBody>
      </p:sp>
    </p:spTree>
    <p:extLst>
      <p:ext uri="{BB962C8B-B14F-4D97-AF65-F5344CB8AC3E}">
        <p14:creationId xmlns:p14="http://schemas.microsoft.com/office/powerpoint/2010/main" val="143372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2"/>
    </mc:Choice>
    <mc:Fallback xmlns="">
      <p:transition spd="slow" advTm="314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역할 분담 및 팀원 소개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45060" y="3681934"/>
            <a:ext cx="391722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20173241</a:t>
            </a: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김성민 </a:t>
            </a:r>
            <a:endParaRPr lang="en-US" altLang="ko-KR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 rot="10800000">
            <a:off x="3704474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B596A80-FCF2-A84B-AF91-632C478C9E01}"/>
              </a:ext>
            </a:extLst>
          </p:cNvPr>
          <p:cNvSpPr/>
          <p:nvPr/>
        </p:nvSpPr>
        <p:spPr>
          <a:xfrm>
            <a:off x="1776974" y="1903853"/>
            <a:ext cx="1641988" cy="152514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6" name="Picture 2" descr="사업가 발표자 - 무료 사람들개 아이콘">
            <a:extLst>
              <a:ext uri="{FF2B5EF4-FFF2-40B4-BE49-F238E27FC236}">
                <a16:creationId xmlns:a16="http://schemas.microsoft.com/office/drawing/2014/main" id="{35EB3A8C-DF2A-9A45-9F0C-3EA72E3B3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29" y="2156787"/>
            <a:ext cx="1019278" cy="10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6399741-27A7-A443-B5CA-3A640B72171E}"/>
              </a:ext>
            </a:extLst>
          </p:cNvPr>
          <p:cNvSpPr/>
          <p:nvPr/>
        </p:nvSpPr>
        <p:spPr>
          <a:xfrm>
            <a:off x="5294050" y="1903853"/>
            <a:ext cx="1641988" cy="152514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Picture 2" descr="사업가 발표자 - 무료 사람들개 아이콘">
            <a:extLst>
              <a:ext uri="{FF2B5EF4-FFF2-40B4-BE49-F238E27FC236}">
                <a16:creationId xmlns:a16="http://schemas.microsoft.com/office/drawing/2014/main" id="{47A42C95-38A4-F645-BCEE-1F890C77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05" y="2156787"/>
            <a:ext cx="1019278" cy="10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D43414A-1786-2F45-A839-E9ED9B4873A1}"/>
              </a:ext>
            </a:extLst>
          </p:cNvPr>
          <p:cNvSpPr/>
          <p:nvPr/>
        </p:nvSpPr>
        <p:spPr>
          <a:xfrm>
            <a:off x="9282677" y="1903853"/>
            <a:ext cx="1641988" cy="152514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Picture 2" descr="사업가 발표자 - 무료 사람들개 아이콘">
            <a:extLst>
              <a:ext uri="{FF2B5EF4-FFF2-40B4-BE49-F238E27FC236}">
                <a16:creationId xmlns:a16="http://schemas.microsoft.com/office/drawing/2014/main" id="{4D9F40ED-C981-014D-88D0-DF168C5B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032" y="2156787"/>
            <a:ext cx="1019278" cy="10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BDE60F-AB00-414C-AACF-22525C8CBCCB}"/>
              </a:ext>
            </a:extLst>
          </p:cNvPr>
          <p:cNvSpPr txBox="1"/>
          <p:nvPr/>
        </p:nvSpPr>
        <p:spPr>
          <a:xfrm>
            <a:off x="639357" y="3631718"/>
            <a:ext cx="391722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20183145</a:t>
            </a: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박상현  </a:t>
            </a:r>
            <a:endParaRPr lang="en-US" altLang="ko-KR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2937C-EAFE-B342-8415-432044C1B86B}"/>
              </a:ext>
            </a:extLst>
          </p:cNvPr>
          <p:cNvSpPr txBox="1"/>
          <p:nvPr/>
        </p:nvSpPr>
        <p:spPr>
          <a:xfrm>
            <a:off x="4156433" y="3681934"/>
            <a:ext cx="391722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20173236</a:t>
            </a: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최인수</a:t>
            </a:r>
            <a:endParaRPr lang="en-US" altLang="ko-KR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역할 분담 및 팀원 소개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45060" y="3681934"/>
            <a:ext cx="391722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김성민 </a:t>
            </a:r>
            <a:endParaRPr lang="en-US" altLang="ko-KR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이등변 삼각형 4"/>
          <p:cNvSpPr/>
          <p:nvPr/>
        </p:nvSpPr>
        <p:spPr>
          <a:xfrm rot="10800000">
            <a:off x="3704474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5796" y="4219883"/>
            <a:ext cx="2969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프로젝트 개발</a:t>
            </a:r>
            <a:endParaRPr lang="en-US" altLang="ko-KR" sz="1600" b="1" dirty="0">
              <a:solidFill>
                <a:srgbClr val="04CF5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 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B596A80-FCF2-A84B-AF91-632C478C9E01}"/>
              </a:ext>
            </a:extLst>
          </p:cNvPr>
          <p:cNvSpPr/>
          <p:nvPr/>
        </p:nvSpPr>
        <p:spPr>
          <a:xfrm>
            <a:off x="1776974" y="1903853"/>
            <a:ext cx="1641988" cy="152514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6" name="Picture 2" descr="사업가 발표자 - 무료 사람들개 아이콘">
            <a:extLst>
              <a:ext uri="{FF2B5EF4-FFF2-40B4-BE49-F238E27FC236}">
                <a16:creationId xmlns:a16="http://schemas.microsoft.com/office/drawing/2014/main" id="{35EB3A8C-DF2A-9A45-9F0C-3EA72E3B3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29" y="2156787"/>
            <a:ext cx="1019278" cy="10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6399741-27A7-A443-B5CA-3A640B72171E}"/>
              </a:ext>
            </a:extLst>
          </p:cNvPr>
          <p:cNvSpPr/>
          <p:nvPr/>
        </p:nvSpPr>
        <p:spPr>
          <a:xfrm>
            <a:off x="5294050" y="1903853"/>
            <a:ext cx="1641988" cy="152514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Picture 2" descr="사업가 발표자 - 무료 사람들개 아이콘">
            <a:extLst>
              <a:ext uri="{FF2B5EF4-FFF2-40B4-BE49-F238E27FC236}">
                <a16:creationId xmlns:a16="http://schemas.microsoft.com/office/drawing/2014/main" id="{47A42C95-38A4-F645-BCEE-1F890C77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05" y="2156787"/>
            <a:ext cx="1019278" cy="10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D43414A-1786-2F45-A839-E9ED9B4873A1}"/>
              </a:ext>
            </a:extLst>
          </p:cNvPr>
          <p:cNvSpPr/>
          <p:nvPr/>
        </p:nvSpPr>
        <p:spPr>
          <a:xfrm>
            <a:off x="9282677" y="1903853"/>
            <a:ext cx="1641988" cy="152514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Picture 2" descr="사업가 발표자 - 무료 사람들개 아이콘">
            <a:extLst>
              <a:ext uri="{FF2B5EF4-FFF2-40B4-BE49-F238E27FC236}">
                <a16:creationId xmlns:a16="http://schemas.microsoft.com/office/drawing/2014/main" id="{4D9F40ED-C981-014D-88D0-DF168C5B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032" y="2156787"/>
            <a:ext cx="1019278" cy="10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BDE60F-AB00-414C-AACF-22525C8CBCCB}"/>
              </a:ext>
            </a:extLst>
          </p:cNvPr>
          <p:cNvSpPr txBox="1"/>
          <p:nvPr/>
        </p:nvSpPr>
        <p:spPr>
          <a:xfrm>
            <a:off x="639357" y="3681934"/>
            <a:ext cx="391722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박상현  </a:t>
            </a:r>
            <a:endParaRPr lang="en-US" altLang="ko-KR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2937C-EAFE-B342-8415-432044C1B86B}"/>
              </a:ext>
            </a:extLst>
          </p:cNvPr>
          <p:cNvSpPr txBox="1"/>
          <p:nvPr/>
        </p:nvSpPr>
        <p:spPr>
          <a:xfrm>
            <a:off x="4156433" y="3686603"/>
            <a:ext cx="3917221" cy="151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최인수 </a:t>
            </a:r>
            <a:endParaRPr lang="en-US" altLang="ko-KR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387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solidFill>
                <a:srgbClr val="0387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F9DC5-5E5F-AD43-88DC-BEB59CB5C100}"/>
              </a:ext>
            </a:extLst>
          </p:cNvPr>
          <p:cNvSpPr txBox="1"/>
          <p:nvPr/>
        </p:nvSpPr>
        <p:spPr>
          <a:xfrm>
            <a:off x="4632872" y="4219883"/>
            <a:ext cx="2969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프로젝트 개발</a:t>
            </a:r>
            <a:endParaRPr lang="en-US" altLang="ko-KR" sz="1600" b="1" dirty="0">
              <a:solidFill>
                <a:srgbClr val="04CF5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제작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E278F4-6E32-D64E-BFF2-B38FDEFD6BFF}"/>
              </a:ext>
            </a:extLst>
          </p:cNvPr>
          <p:cNvSpPr txBox="1"/>
          <p:nvPr/>
        </p:nvSpPr>
        <p:spPr>
          <a:xfrm>
            <a:off x="8621499" y="4219882"/>
            <a:ext cx="2969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</a:t>
            </a:r>
            <a:r>
              <a:rPr lang="en-US" altLang="ko-KR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프로젝트 개발</a:t>
            </a:r>
            <a:endParaRPr lang="en-US" altLang="ko-KR" sz="1600" b="1" dirty="0">
              <a:solidFill>
                <a:srgbClr val="04CF5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rgbClr val="04CF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보고서 작성 </a:t>
            </a:r>
          </a:p>
        </p:txBody>
      </p:sp>
    </p:spTree>
    <p:extLst>
      <p:ext uri="{BB962C8B-B14F-4D97-AF65-F5344CB8AC3E}">
        <p14:creationId xmlns:p14="http://schemas.microsoft.com/office/powerpoint/2010/main" val="55880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추진 일정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2284086" y="445746"/>
            <a:ext cx="313881" cy="270587"/>
          </a:xfrm>
          <a:prstGeom prst="triangle">
            <a:avLst/>
          </a:prstGeom>
          <a:solidFill>
            <a:srgbClr val="04C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FF06BA1-A93B-4BF4-BCBF-D18CAA57D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609416"/>
              </p:ext>
            </p:extLst>
          </p:nvPr>
        </p:nvGraphicFramePr>
        <p:xfrm>
          <a:off x="745249" y="1231212"/>
          <a:ext cx="10701502" cy="4395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1077">
                  <a:extLst>
                    <a:ext uri="{9D8B030D-6E8A-4147-A177-3AD203B41FA5}">
                      <a16:colId xmlns:a16="http://schemas.microsoft.com/office/drawing/2014/main" val="2945983192"/>
                    </a:ext>
                  </a:extLst>
                </a:gridCol>
                <a:gridCol w="700514">
                  <a:extLst>
                    <a:ext uri="{9D8B030D-6E8A-4147-A177-3AD203B41FA5}">
                      <a16:colId xmlns:a16="http://schemas.microsoft.com/office/drawing/2014/main" val="4029242602"/>
                    </a:ext>
                  </a:extLst>
                </a:gridCol>
                <a:gridCol w="700514">
                  <a:extLst>
                    <a:ext uri="{9D8B030D-6E8A-4147-A177-3AD203B41FA5}">
                      <a16:colId xmlns:a16="http://schemas.microsoft.com/office/drawing/2014/main" val="2971616526"/>
                    </a:ext>
                  </a:extLst>
                </a:gridCol>
                <a:gridCol w="700514">
                  <a:extLst>
                    <a:ext uri="{9D8B030D-6E8A-4147-A177-3AD203B41FA5}">
                      <a16:colId xmlns:a16="http://schemas.microsoft.com/office/drawing/2014/main" val="2601011035"/>
                    </a:ext>
                  </a:extLst>
                </a:gridCol>
                <a:gridCol w="700514">
                  <a:extLst>
                    <a:ext uri="{9D8B030D-6E8A-4147-A177-3AD203B41FA5}">
                      <a16:colId xmlns:a16="http://schemas.microsoft.com/office/drawing/2014/main" val="819854766"/>
                    </a:ext>
                  </a:extLst>
                </a:gridCol>
                <a:gridCol w="700514">
                  <a:extLst>
                    <a:ext uri="{9D8B030D-6E8A-4147-A177-3AD203B41FA5}">
                      <a16:colId xmlns:a16="http://schemas.microsoft.com/office/drawing/2014/main" val="2362577372"/>
                    </a:ext>
                  </a:extLst>
                </a:gridCol>
                <a:gridCol w="700514">
                  <a:extLst>
                    <a:ext uri="{9D8B030D-6E8A-4147-A177-3AD203B41FA5}">
                      <a16:colId xmlns:a16="http://schemas.microsoft.com/office/drawing/2014/main" val="1720900025"/>
                    </a:ext>
                  </a:extLst>
                </a:gridCol>
                <a:gridCol w="700514">
                  <a:extLst>
                    <a:ext uri="{9D8B030D-6E8A-4147-A177-3AD203B41FA5}">
                      <a16:colId xmlns:a16="http://schemas.microsoft.com/office/drawing/2014/main" val="2597670206"/>
                    </a:ext>
                  </a:extLst>
                </a:gridCol>
                <a:gridCol w="723479">
                  <a:extLst>
                    <a:ext uri="{9D8B030D-6E8A-4147-A177-3AD203B41FA5}">
                      <a16:colId xmlns:a16="http://schemas.microsoft.com/office/drawing/2014/main" val="1600655137"/>
                    </a:ext>
                  </a:extLst>
                </a:gridCol>
                <a:gridCol w="2773348">
                  <a:extLst>
                    <a:ext uri="{9D8B030D-6E8A-4147-A177-3AD203B41FA5}">
                      <a16:colId xmlns:a16="http://schemas.microsoft.com/office/drawing/2014/main" val="13127483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프로젝트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추진일정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추진 방법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5343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3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4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5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6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7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951185"/>
                  </a:ext>
                </a:extLst>
              </a:tr>
              <a:tr h="610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주제 선정 및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스토리 구상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FB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팀과 온라인 회의 프로그램을 이용한 팀 회의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683118"/>
                  </a:ext>
                </a:extLst>
              </a:tr>
              <a:tr h="610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스토리 상세 설계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FB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FB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구상 안을 바탕으로 한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온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오프라인 회의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324515"/>
                  </a:ext>
                </a:extLst>
              </a:tr>
              <a:tr h="610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스토리 구현에 따른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기능 정리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FB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기능과 </a:t>
                      </a:r>
                      <a:r>
                        <a:rPr lang="ko-KR" altLang="en-US" sz="1600"/>
                        <a:t>스토리의 </a:t>
                      </a:r>
                      <a:endParaRPr lang="en-US" altLang="ko-KR" sz="1600"/>
                    </a:p>
                    <a:p>
                      <a:pPr algn="ctr" latinLnBrk="1"/>
                      <a:r>
                        <a:rPr lang="ko-KR" altLang="en-US" sz="1600"/>
                        <a:t>연계성 </a:t>
                      </a:r>
                      <a:r>
                        <a:rPr lang="ko-KR" altLang="en-US" sz="1600" dirty="0"/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124770"/>
                  </a:ext>
                </a:extLst>
              </a:tr>
              <a:tr h="610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기능과 </a:t>
                      </a:r>
                      <a:r>
                        <a:rPr lang="en-US" altLang="ko-KR" sz="1600" dirty="0"/>
                        <a:t>GUI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FB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FB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GIT</a:t>
                      </a:r>
                      <a:r>
                        <a:rPr lang="ko-KR" altLang="en-US" sz="1600" dirty="0"/>
                        <a:t>을 이용한 협업 개발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259795"/>
                  </a:ext>
                </a:extLst>
              </a:tr>
              <a:tr h="610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보고서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FB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FB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GIT</a:t>
                      </a:r>
                      <a:r>
                        <a:rPr lang="ko-KR" altLang="en-US" sz="1600" dirty="0"/>
                        <a:t>을 이용한 </a:t>
                      </a:r>
                      <a:r>
                        <a:rPr lang="ko-KR" altLang="en-US" sz="1600"/>
                        <a:t>협업 개발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459328"/>
                  </a:ext>
                </a:extLst>
              </a:tr>
              <a:tr h="610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PPT </a:t>
                      </a:r>
                      <a:r>
                        <a:rPr lang="ko-KR" altLang="en-US" sz="1600" dirty="0"/>
                        <a:t>제작 및 발표 준비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FB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FB8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발표자료와 시연 영상 준비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4CF5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603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23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"/>
    </mc:Choice>
    <mc:Fallback xmlns="">
      <p:transition spd="slow" advTm="238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5626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</a:t>
            </a:r>
            <a:r>
              <a:rPr lang="ko-KR" altLang="en-US" sz="3600" dirty="0"/>
              <a:t> 주요 기능 </a:t>
            </a:r>
          </a:p>
        </p:txBody>
      </p:sp>
    </p:spTree>
    <p:extLst>
      <p:ext uri="{BB962C8B-B14F-4D97-AF65-F5344CB8AC3E}">
        <p14:creationId xmlns:p14="http://schemas.microsoft.com/office/powerpoint/2010/main" val="307863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2"/>
    </mc:Choice>
    <mc:Fallback xmlns="">
      <p:transition spd="slow" advTm="3142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335</Words>
  <Application>Microsoft Office PowerPoint</Application>
  <PresentationFormat>와이드스크린</PresentationFormat>
  <Paragraphs>107</Paragraphs>
  <Slides>24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경기천년제목 Light</vt:lpstr>
      <vt:lpstr>나눔스퀘어 Bold</vt:lpstr>
      <vt:lpstr>나눔스퀘어 ExtraBold</vt:lpstr>
      <vt:lpstr>맑은 고딕</vt:lpstr>
      <vt:lpstr>Arial</vt:lpstr>
      <vt:lpstr>Office 테마</vt:lpstr>
      <vt:lpstr>비주얼 프로그래밍 (MFC) 프로젝트 발표 </vt:lpstr>
      <vt:lpstr>PowerPoint 프레젠테이션</vt:lpstr>
      <vt:lpstr>1. 주제 선정 개요</vt:lpstr>
      <vt:lpstr>1. 주제 선정 개요 </vt:lpstr>
      <vt:lpstr>2. 역할 분담 ,팀원 소개 , 추진 일정</vt:lpstr>
      <vt:lpstr>2. 역할 분담 및 팀원 소개  </vt:lpstr>
      <vt:lpstr>2. 역할 분담 및 팀원 소개  </vt:lpstr>
      <vt:lpstr>2. 추진 일정</vt:lpstr>
      <vt:lpstr>3. 주요 기능 </vt:lpstr>
      <vt:lpstr>3. 주요 기능 </vt:lpstr>
      <vt:lpstr>3. 주요 기능 </vt:lpstr>
      <vt:lpstr>3. 주요 기능 </vt:lpstr>
      <vt:lpstr>3. 주요 기능 </vt:lpstr>
      <vt:lpstr>3. 주요 기능 </vt:lpstr>
      <vt:lpstr>3. 주요 기능 </vt:lpstr>
      <vt:lpstr>3. 주요 기능 </vt:lpstr>
      <vt:lpstr>3. 주요 기능 </vt:lpstr>
      <vt:lpstr>3. 주요 기능 </vt:lpstr>
      <vt:lpstr>3. 주요 기능 </vt:lpstr>
      <vt:lpstr>3. 주요 기능 </vt:lpstr>
      <vt:lpstr>4. 시연 영상</vt:lpstr>
      <vt:lpstr>4. 시연 영상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경영정보시스템개론 기말과제  인공지능을 포함한 지능형기술의 기업적용 사례의 분석 네이버 AI 클로바</dc:title>
  <dc:creator>USER</dc:creator>
  <cp:lastModifiedBy>박상현</cp:lastModifiedBy>
  <cp:revision>122</cp:revision>
  <dcterms:created xsi:type="dcterms:W3CDTF">2021-05-19T15:26:46Z</dcterms:created>
  <dcterms:modified xsi:type="dcterms:W3CDTF">2021-12-13T07:31:57Z</dcterms:modified>
</cp:coreProperties>
</file>