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72" r:id="rId4"/>
    <p:sldId id="281" r:id="rId5"/>
    <p:sldId id="260" r:id="rId6"/>
    <p:sldId id="282" r:id="rId7"/>
    <p:sldId id="283" r:id="rId8"/>
    <p:sldId id="284" r:id="rId9"/>
    <p:sldId id="285" r:id="rId10"/>
    <p:sldId id="28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9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539-3DCB-0032-AFEE-A8D7FE5B2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A8C7C-288D-23E4-8564-63D084FC9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CEE8-FD92-4900-A03F-631CB5A8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6D07-0536-213A-3054-511249F3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C398-9FAF-0372-2F46-36EDD57F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3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0620-6044-37C1-9BFF-75913A2A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EDD6C-1BC8-0C21-9719-FCF27EA73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04D4-E826-A7D2-51E3-4C2E9362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64E9-A241-8874-1A3D-3F030B06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25AD-ADC7-5B95-E83D-2EB3A789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4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3F835-9B22-A1E4-DD72-12D1A727F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FD948-E744-DAE7-775F-59D99D240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B23E-88F4-2972-19D8-72D0EDD2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7E4B2-E9F8-AE96-7C2B-8F4E932B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B87CE-81E0-368E-525A-74819F9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3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364A-5A49-E780-744C-6377F9BE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AD61-0367-D047-3D63-691A3680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D1D7-EAA8-EE00-C821-300078D8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EF4C-CFF0-756B-E5DE-F1BFFFC3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9EA0-6A16-BD12-D65B-7108B0ED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8BF2-FD74-6499-1DFC-CC1EA3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A3BF-C455-ABDC-6ED4-C89F8C9B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BDDC-AF2D-AF23-FF6A-FE88ADDD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D547-B0F7-85A2-4BBF-25BB4A08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EF35-293B-2B70-D7CD-AB657F40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03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6392-3115-5FA0-D269-9B22C5B7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1D9B-3332-FB10-189B-7A22AA49F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4D826-ED84-7145-2C02-9B96A53E0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F3635-3B95-A82D-5691-9444EBE2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6D8CF-DD1A-A37F-51E7-9552B828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1FF7-67B7-5455-406E-E2A2F7DC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1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6952-D099-3E37-8D24-4101B7CD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FCAD-D5B9-6A45-356F-FAA628E6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E9847-4174-2A80-3C40-53CB9ACAD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081F8-9540-78E3-3DDE-8CBFFED2C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A073-5906-ABC4-2C24-D17E67F8B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6267A-57A2-C87D-E056-3F04C531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A6456-4185-8570-7D04-EE93872E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E74FC-07D2-D55A-A6C6-665207E5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0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733A-F7EE-BC94-3EE4-238A7071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BCB72-BC1D-CA21-B34F-079A541A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7825-FFD4-BC67-0684-CE49C0E6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F58B-1941-204F-1B7F-99EB1DB5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6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152D6-6345-FFC0-B1E2-231C2E18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593D2-E00B-889C-5134-35999D6A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F9C6E-43D5-CD68-CF23-03A78B50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1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35DD-390B-98FC-989B-2295F657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C65D-FA4A-ED46-857C-DC16EA5D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0326A-4E00-C393-104D-9675398A8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606E0-863F-08A7-91D5-075D61B2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3AF02-63AB-238B-39D8-D75FFC30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B4F06-1912-A2A7-4CF7-B04F52B6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3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9024-3DEA-85AB-79A3-91E95BEB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95B93-EE7E-CBFB-384C-6E1798B53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28510-B175-43FA-11A4-EDC546489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03382-59CB-631C-0B9C-EAD6AE7E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1FA85-DD6E-71C9-D8B8-792761C7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4FFA3-B7C3-89D3-B8ED-BEF9F065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14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F394B-7A5B-5372-2469-649B4C1F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93D75-5761-CD68-8746-1468F736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E269-A546-E8A0-AC00-ADE724764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921F-A7EA-4935-9477-31D421C65A8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6884-7B69-085F-A396-E9F22922C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8489-CD2B-2AAB-02FD-CA31CC9CF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2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_u6X9J4MYryry7yUPKrFaOtr2LqfgTB/edit?usp=sharing&amp;ouid=103554780104317975652&amp;rtpof=true&amp;sd=tru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BB72A-ABEB-5A16-4180-668F4C134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0" y="182598"/>
            <a:ext cx="11522439" cy="64928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5EE6DC-8D70-6C6E-1487-D31FBBD46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2" y="106392"/>
            <a:ext cx="11712955" cy="66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E7B1F-85D0-F761-1F25-BAF211BF9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14149C-1228-7935-8138-C9E636768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89" y="224287"/>
            <a:ext cx="10279811" cy="663371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200" b="1" u="sng" dirty="0"/>
              <a:t>Insights:</a:t>
            </a:r>
          </a:p>
          <a:p>
            <a:pPr algn="l"/>
            <a:r>
              <a:rPr lang="en-US" b="1" dirty="0"/>
              <a:t>1)</a:t>
            </a:r>
            <a:r>
              <a:rPr lang="en-US" dirty="0"/>
              <a:t>According to the data, the company hired 2563 men and 1856 women. Males were hired in greater numbers than females, i.e., 57.9996% are males and 42% are females.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2) </a:t>
            </a:r>
            <a:r>
              <a:rPr lang="en-US" dirty="0"/>
              <a:t>According to the data, the average salary for all departments combined is </a:t>
            </a:r>
            <a:r>
              <a:rPr lang="en-US" sz="2400" dirty="0"/>
              <a:t>49983.02902</a:t>
            </a:r>
            <a:r>
              <a:rPr lang="en-US" dirty="0"/>
              <a:t>, the</a:t>
            </a:r>
          </a:p>
          <a:p>
            <a:pPr algn="l"/>
            <a:r>
              <a:rPr lang="en-US" dirty="0"/>
              <a:t>maximum salary is 400000, and the minimum salary is </a:t>
            </a:r>
            <a:r>
              <a:rPr lang="en-US" sz="2400" dirty="0"/>
              <a:t>100</a:t>
            </a:r>
            <a:r>
              <a:rPr lang="en-US" dirty="0"/>
              <a:t>. General management has the highest</a:t>
            </a:r>
          </a:p>
          <a:p>
            <a:pPr algn="l"/>
            <a:r>
              <a:rPr lang="en-US" dirty="0"/>
              <a:t>average salary of 58772.09, and the marketing department has the lowest average salary of</a:t>
            </a:r>
          </a:p>
          <a:p>
            <a:pPr algn="l"/>
            <a:r>
              <a:rPr lang="en-US" dirty="0"/>
              <a:t>48489.93.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3) </a:t>
            </a:r>
            <a:r>
              <a:rPr lang="en-US" dirty="0"/>
              <a:t>Most of the employee’s salary class interval is between 40000 and 50000. </a:t>
            </a:r>
          </a:p>
          <a:p>
            <a:pPr algn="l"/>
            <a:r>
              <a:rPr lang="en-US" dirty="0"/>
              <a:t>                              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4) </a:t>
            </a:r>
            <a:r>
              <a:rPr lang="en-US" dirty="0"/>
              <a:t>The Operations Department has the most employees, totaling </a:t>
            </a:r>
            <a:r>
              <a:rPr lang="en-US" sz="2400" dirty="0"/>
              <a:t>2771</a:t>
            </a:r>
            <a:r>
              <a:rPr lang="en-US" dirty="0"/>
              <a:t>, and Human Resources has the lowest, with 97 employees. That is, 38.6% of all employees work in the operations department, and 1.3% work in the human resources department.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5) </a:t>
            </a:r>
            <a:r>
              <a:rPr lang="en-US" dirty="0"/>
              <a:t>Most of the employees are in the post tier of c9 a total of 1792 Employees out of which 1239 are hired and 553 are rejected.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60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934A3-92E9-3357-6A74-C239E4807691}"/>
              </a:ext>
            </a:extLst>
          </p:cNvPr>
          <p:cNvSpPr txBox="1"/>
          <p:nvPr/>
        </p:nvSpPr>
        <p:spPr>
          <a:xfrm>
            <a:off x="0" y="1"/>
            <a:ext cx="12192000" cy="729430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IN" sz="6000" dirty="0"/>
          </a:p>
          <a:p>
            <a:pPr algn="ctr"/>
            <a:endParaRPr lang="en-IN" sz="6000" dirty="0"/>
          </a:p>
          <a:p>
            <a:pPr algn="ctr"/>
            <a:endParaRPr lang="en-IN" sz="6000" dirty="0"/>
          </a:p>
          <a:p>
            <a:pPr algn="ctr"/>
            <a:r>
              <a:rPr lang="en-IN" sz="8000" u="sng" dirty="0"/>
              <a:t>Thank You</a:t>
            </a:r>
          </a:p>
          <a:p>
            <a:pPr algn="ctr"/>
            <a:r>
              <a:rPr lang="en-IN" sz="2000" dirty="0">
                <a:hlinkClick r:id="rId3"/>
              </a:rPr>
              <a:t>Excel Link</a:t>
            </a:r>
            <a:endParaRPr lang="en-IN" sz="2000" dirty="0"/>
          </a:p>
          <a:p>
            <a:pPr algn="ctr"/>
            <a:endParaRPr lang="en-IN" sz="6000" dirty="0"/>
          </a:p>
          <a:p>
            <a:pPr algn="ctr"/>
            <a:endParaRPr lang="en-IN" sz="6000" dirty="0"/>
          </a:p>
          <a:p>
            <a:pPr algn="ctr"/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45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FB3F-64A3-4608-7E1B-4A05BB1DC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501" y="388700"/>
            <a:ext cx="11095630" cy="836252"/>
          </a:xfrm>
        </p:spPr>
        <p:txBody>
          <a:bodyPr>
            <a:noAutofit/>
          </a:bodyPr>
          <a:lstStyle/>
          <a:p>
            <a:r>
              <a:rPr lang="en-US" sz="4000" b="1" u="sng" dirty="0"/>
              <a:t>Hiring Process Analytics</a:t>
            </a:r>
            <a:endParaRPr lang="en-IN" sz="4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43A20-0BA1-41BF-7330-68DF10EED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6106"/>
            <a:ext cx="9144000" cy="5451894"/>
          </a:xfrm>
        </p:spPr>
        <p:txBody>
          <a:bodyPr>
            <a:normAutofit/>
          </a:bodyPr>
          <a:lstStyle/>
          <a:p>
            <a:pPr algn="l"/>
            <a:endParaRPr lang="en-US" b="1" u="sng" dirty="0"/>
          </a:p>
          <a:p>
            <a:pPr algn="just"/>
            <a:r>
              <a:rPr lang="en-US" b="1" u="sng" dirty="0"/>
              <a:t>Description</a:t>
            </a:r>
            <a:r>
              <a:rPr lang="en-US" dirty="0"/>
              <a:t>: </a:t>
            </a:r>
            <a:r>
              <a:rPr lang="en-US" sz="2000" dirty="0"/>
              <a:t>In competitive marketing, hiring process analytics is a critical procedure. Hiring process analytics involves the systematic collection, measurement, and interpretation of data related to the various stages of recruitment and selection within an organization.</a:t>
            </a:r>
          </a:p>
          <a:p>
            <a:pPr algn="just"/>
            <a:r>
              <a:rPr lang="en-US" sz="2000" dirty="0"/>
              <a:t>Through the analysis of key metrics such as time-to-hire, cost-per-hire, source of hire, candidate diversity, and applicant drop-off rates, hiring process analytics help organizations identify bottlenecks, streamline procedures, and make informed decisions to optimize their recruitment strategies. In a competitive job market, utilizing hiring process analytics becomes imperative for organizations seeking to attract and retain top talent while maintaining operational excellence.</a:t>
            </a:r>
          </a:p>
        </p:txBody>
      </p:sp>
    </p:spTree>
    <p:extLst>
      <p:ext uri="{BB962C8B-B14F-4D97-AF65-F5344CB8AC3E}">
        <p14:creationId xmlns:p14="http://schemas.microsoft.com/office/powerpoint/2010/main" val="299156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B6AB34-D231-5085-C598-69572C0E0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D804FD-B499-508C-751F-F0225058C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464"/>
            <a:ext cx="9144000" cy="6314536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/>
              <a:t>Approach : </a:t>
            </a:r>
          </a:p>
          <a:p>
            <a:pPr marL="457200" indent="-457200" algn="l">
              <a:buAutoNum type="arabicPeriod"/>
            </a:pPr>
            <a:r>
              <a:rPr lang="en-US" b="1" dirty="0"/>
              <a:t>Handling Missing Data: </a:t>
            </a:r>
            <a:r>
              <a:rPr lang="en-US" dirty="0"/>
              <a:t>Check if there are any missing values in the dataset. If there are, decide on the best strategy to handle them.</a:t>
            </a:r>
          </a:p>
          <a:p>
            <a:pPr marL="457200" indent="-457200" algn="l">
              <a:buAutoNum type="arabicPeriod"/>
            </a:pPr>
            <a:r>
              <a:rPr lang="en-US" b="1" dirty="0"/>
              <a:t>Clubbing Columns: </a:t>
            </a:r>
            <a:r>
              <a:rPr lang="en-US" dirty="0"/>
              <a:t>If there are columns with multiple categories that can be combined, do so to simplify your analysis. </a:t>
            </a:r>
          </a:p>
          <a:p>
            <a:pPr marL="457200" indent="-457200" algn="l">
              <a:buAutoNum type="arabicPeriod"/>
            </a:pPr>
            <a:r>
              <a:rPr lang="en-US" b="1" dirty="0"/>
              <a:t>Outlier Detection: </a:t>
            </a:r>
            <a:r>
              <a:rPr lang="en-US" dirty="0"/>
              <a:t>Check for outliers in the dataset that may skew your analysis. </a:t>
            </a:r>
          </a:p>
          <a:p>
            <a:pPr marL="457200" indent="-457200" algn="l">
              <a:buAutoNum type="arabicPeriod"/>
            </a:pPr>
            <a:r>
              <a:rPr lang="en-US" b="1" dirty="0"/>
              <a:t>Removing Outliers: </a:t>
            </a:r>
            <a:r>
              <a:rPr lang="en-US" dirty="0"/>
              <a:t>Decide on the best strategy to handle outliers. This could be removing them, replacing them, or leaving them as is, depending on the situation. </a:t>
            </a:r>
          </a:p>
          <a:p>
            <a:pPr marL="457200" indent="-457200" algn="l">
              <a:buAutoNum type="arabicPeriod"/>
            </a:pPr>
            <a:r>
              <a:rPr lang="en-US" b="1" dirty="0"/>
              <a:t>Data Summary: </a:t>
            </a:r>
            <a:r>
              <a:rPr lang="en-US" dirty="0"/>
              <a:t>After cleaning and preparing your data, summarize your findings. This could involve calculating averages, medians, or other statistical measures. It could also involve creating visualizations to better understand the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11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CE9D25-C17B-ABEA-2212-286A240FD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59CD7F-738C-4675-2EE7-39A2A01E8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464"/>
            <a:ext cx="9144000" cy="6314536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/>
              <a:t>Tech used :</a:t>
            </a:r>
          </a:p>
          <a:p>
            <a:pPr algn="l"/>
            <a:r>
              <a:rPr lang="en-US" b="1" dirty="0"/>
              <a:t>Microsoft Excel: </a:t>
            </a:r>
            <a:r>
              <a:rPr lang="en-US" dirty="0"/>
              <a:t>To explore, analyze, and visualize the data.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Hiring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Salary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Salary Distribution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Departmental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Position Tier Analysis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616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78C9-7276-8536-A646-E79A79FF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004"/>
            <a:ext cx="10515600" cy="539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/>
              <a:t>Hiring Analysis:</a:t>
            </a:r>
            <a:endParaRPr lang="en-US" sz="1800" dirty="0"/>
          </a:p>
          <a:p>
            <a:pPr marL="0" indent="0">
              <a:buNone/>
            </a:pPr>
            <a:r>
              <a:rPr lang="en-US" sz="1400" dirty="0"/>
              <a:t>The hiring process involves bringing new individuals into the organization for various roles.</a:t>
            </a:r>
          </a:p>
          <a:p>
            <a:pPr marL="0" indent="0">
              <a:buNone/>
            </a:pPr>
            <a:r>
              <a:rPr lang="en-US" sz="1800" b="1" u="sng" dirty="0"/>
              <a:t>Task: </a:t>
            </a:r>
            <a:r>
              <a:rPr lang="en-US" sz="1400" dirty="0"/>
              <a:t>Determine the gender distribution of hires. How many males and females have been hired by the company?</a:t>
            </a:r>
          </a:p>
          <a:p>
            <a:pPr marL="0" indent="0">
              <a:buNone/>
            </a:pPr>
            <a:r>
              <a:rPr lang="en-IN" sz="1800" b="1" u="sng" dirty="0">
                <a:latin typeface="Arial" panose="020B0604020202020204" pitchFamily="34" charset="0"/>
              </a:rPr>
              <a:t>Observation</a:t>
            </a:r>
            <a:r>
              <a:rPr lang="en-IN" sz="2000" b="1" u="sng" dirty="0"/>
              <a:t>: </a:t>
            </a:r>
            <a:r>
              <a:rPr lang="en-US" sz="1400" dirty="0"/>
              <a:t>According to the data, the company hired 2563 men and 1856 women. Males were hired in greater numbers than females.</a:t>
            </a:r>
            <a:endParaRPr lang="en-US" sz="2000" dirty="0"/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sz="20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Arial" panose="020B0604020202020204" pitchFamily="34" charset="0"/>
              </a:rPr>
              <a:t> 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1F3A9F-091A-9913-F3BA-9B57BF78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96" y="2696640"/>
            <a:ext cx="2670909" cy="10265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ACD293-2ACC-9898-6D80-6E57DCEC9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116" y="2696640"/>
            <a:ext cx="4633362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9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DAED5-3A47-79C9-FD49-E8A9FFA5A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B9A7-5EF4-938F-29C7-FCF6591C9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004"/>
            <a:ext cx="10515600" cy="539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/>
              <a:t>Salary Analysis: </a:t>
            </a:r>
            <a:r>
              <a:rPr lang="en-US" sz="1400" dirty="0"/>
              <a:t>The average salary is calculated by adding up the salaries of a group of employees and then dividing the total by the number of employees.</a:t>
            </a:r>
          </a:p>
          <a:p>
            <a:pPr marL="0" indent="0">
              <a:buNone/>
            </a:pPr>
            <a:r>
              <a:rPr lang="en-US" sz="1800" b="1" u="sng" dirty="0"/>
              <a:t>Task: </a:t>
            </a:r>
            <a:r>
              <a:rPr lang="en-US" sz="1400" dirty="0"/>
              <a:t>What is the average salary offered by this company? Use Excel functions to calculate this.</a:t>
            </a:r>
          </a:p>
          <a:p>
            <a:pPr marL="0" indent="0">
              <a:buNone/>
            </a:pPr>
            <a:r>
              <a:rPr lang="en-IN" sz="1800" b="1" u="sng" dirty="0">
                <a:latin typeface="Arial" panose="020B0604020202020204" pitchFamily="34" charset="0"/>
              </a:rPr>
              <a:t>Observation</a:t>
            </a:r>
            <a:r>
              <a:rPr lang="en-IN" sz="2000" b="1" u="sng" dirty="0"/>
              <a:t>: </a:t>
            </a:r>
            <a:r>
              <a:rPr lang="en-US" sz="1400" dirty="0"/>
              <a:t>According to the data, the average salary for all departments combined is 49983.02902, the max salary is 400000, and the min salary is 100.</a:t>
            </a: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sz="20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Arial" panose="020B0604020202020204" pitchFamily="34" charset="0"/>
              </a:rPr>
              <a:t>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BC143-D540-435E-6163-A20F9FF4D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1" y="2351509"/>
            <a:ext cx="3814630" cy="1260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8682A1-9893-F107-C547-C98DDB768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11" y="3844708"/>
            <a:ext cx="4625741" cy="2667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308E7B-F222-8CFE-6CB3-50AB09E7B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706" y="2148884"/>
            <a:ext cx="3657917" cy="17993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D5C312-B2D8-B744-9A11-133E65986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735" y="3978640"/>
            <a:ext cx="4989262" cy="27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6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8FBF3A-42D9-97AD-28D4-B08FEAAA1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1045-7D07-6945-A5E6-156990FF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004"/>
            <a:ext cx="10515600" cy="539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/>
              <a:t>Salary Distribution:</a:t>
            </a:r>
            <a:endParaRPr lang="en-US" sz="1800" dirty="0"/>
          </a:p>
          <a:p>
            <a:pPr marL="0" indent="0">
              <a:buNone/>
            </a:pPr>
            <a:r>
              <a:rPr lang="en-US" sz="1400" dirty="0"/>
              <a:t>Class intervals represent ranges of values, in this case, salary ranges. The class interval is the difference between the upper and lower limits of a class.</a:t>
            </a:r>
          </a:p>
          <a:p>
            <a:pPr marL="0" indent="0">
              <a:buNone/>
            </a:pPr>
            <a:r>
              <a:rPr lang="en-US" sz="1800" b="1" u="sng" dirty="0"/>
              <a:t>Task: </a:t>
            </a:r>
            <a:r>
              <a:rPr lang="en-US" sz="1400" dirty="0"/>
              <a:t>Create class intervals for the salaries in the company. This will help you understand the salary distribution.</a:t>
            </a: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sz="20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Arial" panose="020B0604020202020204" pitchFamily="34" charset="0"/>
              </a:rPr>
              <a:t>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78F5A-8685-75C0-2722-5C667BF37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10" y="2745596"/>
            <a:ext cx="3267974" cy="3437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59BF25-D603-5DCC-C60B-AFED3E20C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819" y="2909285"/>
            <a:ext cx="4580017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5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D5FE6-58C8-4D61-0DF4-C3E5C6AA1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F4A-A8D5-8D5A-48B5-04E17EDD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004"/>
            <a:ext cx="10515600" cy="539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/>
              <a:t>Departmental Analysis:</a:t>
            </a:r>
            <a:endParaRPr lang="en-US" sz="1800" dirty="0"/>
          </a:p>
          <a:p>
            <a:pPr marL="0" indent="0">
              <a:buNone/>
            </a:pPr>
            <a:r>
              <a:rPr lang="en-US" sz="1400" dirty="0"/>
              <a:t>Visualizing data through charts and plots is a crucial part of data analysis.</a:t>
            </a:r>
          </a:p>
          <a:p>
            <a:pPr marL="0" indent="0">
              <a:buNone/>
            </a:pPr>
            <a:r>
              <a:rPr lang="en-US" sz="1800" b="1" u="sng" dirty="0"/>
              <a:t>Task: </a:t>
            </a:r>
            <a:r>
              <a:rPr lang="en-US" sz="1400" dirty="0"/>
              <a:t>Use a pie chart, bar graph, or any other suitable visualization to show the proportion of people working in different departments.</a:t>
            </a:r>
          </a:p>
          <a:p>
            <a:pPr marL="0" indent="0">
              <a:buNone/>
            </a:pPr>
            <a:r>
              <a:rPr lang="en-IN" sz="1800" b="1" u="sng" dirty="0">
                <a:latin typeface="Arial" panose="020B0604020202020204" pitchFamily="34" charset="0"/>
              </a:rPr>
              <a:t>Observation</a:t>
            </a:r>
            <a:r>
              <a:rPr lang="en-IN" sz="2000" b="1" u="sng" dirty="0"/>
              <a:t>: </a:t>
            </a:r>
            <a:r>
              <a:rPr lang="en-US" sz="1400" dirty="0"/>
              <a:t>Operations Department has the most employees total of 2771 and the Human Resources the lowest 97 Employees.</a:t>
            </a:r>
            <a:endParaRPr lang="en-US" sz="2000" dirty="0"/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sz="20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Arial" panose="020B0604020202020204" pitchFamily="34" charset="0"/>
              </a:rPr>
              <a:t>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939B0-6328-71D1-FCC2-2944ADB3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0946"/>
            <a:ext cx="3436918" cy="1851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46A08-D73B-6D46-CD3C-7D057F457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505" y="2390946"/>
            <a:ext cx="5652348" cy="29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8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49F64-B6D9-ECA5-25D2-8E841A12B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4C91-7684-0BAB-348D-1245DE4B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004"/>
            <a:ext cx="10515600" cy="539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/>
              <a:t>Position Tier Analysis:</a:t>
            </a:r>
            <a:endParaRPr lang="en-US" sz="1800" dirty="0"/>
          </a:p>
          <a:p>
            <a:pPr marL="0" indent="0">
              <a:buNone/>
            </a:pPr>
            <a:r>
              <a:rPr lang="en-US" sz="1400" dirty="0"/>
              <a:t>Different positions within a company often have different tiers or levels.</a:t>
            </a:r>
          </a:p>
          <a:p>
            <a:pPr marL="0" indent="0">
              <a:buNone/>
            </a:pPr>
            <a:r>
              <a:rPr lang="en-US" sz="1800" b="1" u="sng" dirty="0"/>
              <a:t>Task: </a:t>
            </a:r>
            <a:r>
              <a:rPr lang="en-US" sz="1400" dirty="0"/>
              <a:t> Use a chart or graph to represent the different position tiers within the company. This will help you understand the distribution of positions across different tiers.</a:t>
            </a:r>
          </a:p>
          <a:p>
            <a:pPr marL="0" indent="0">
              <a:buNone/>
            </a:pPr>
            <a:r>
              <a:rPr lang="en-IN" sz="1800" b="1" u="sng" dirty="0">
                <a:latin typeface="Arial" panose="020B0604020202020204" pitchFamily="34" charset="0"/>
              </a:rPr>
              <a:t>Observation</a:t>
            </a:r>
            <a:r>
              <a:rPr lang="en-IN" sz="2000" b="1" u="sng" dirty="0"/>
              <a:t>: </a:t>
            </a:r>
            <a:r>
              <a:rPr lang="en-US" sz="1400" dirty="0"/>
              <a:t>Most of the employees are in the post tier of c9 a total of 1792 Employees out of which 1239 are hired and 553 are rejected.</a:t>
            </a: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sz="20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Arial" panose="020B0604020202020204" pitchFamily="34" charset="0"/>
              </a:rPr>
              <a:t>   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68EB9-EE0D-AA95-E495-74AEE4D49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56" y="2725595"/>
            <a:ext cx="3299746" cy="3132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8BFE9B-6221-79CD-3012-DCF114FA3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725" y="2725595"/>
            <a:ext cx="3916110" cy="31320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A0BDE0-E668-D299-9674-9FB4DD1FA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67" y="2725595"/>
            <a:ext cx="4628893" cy="30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9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820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Hiring Process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Nigam</dc:creator>
  <cp:lastModifiedBy>Yash Nigam</cp:lastModifiedBy>
  <cp:revision>5</cp:revision>
  <dcterms:created xsi:type="dcterms:W3CDTF">2024-01-15T13:31:23Z</dcterms:created>
  <dcterms:modified xsi:type="dcterms:W3CDTF">2024-02-28T07:00:32Z</dcterms:modified>
</cp:coreProperties>
</file>