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72" r:id="rId4"/>
    <p:sldId id="260" r:id="rId5"/>
    <p:sldId id="273" r:id="rId6"/>
    <p:sldId id="274" r:id="rId7"/>
    <p:sldId id="275" r:id="rId8"/>
    <p:sldId id="276" r:id="rId9"/>
    <p:sldId id="277" r:id="rId10"/>
    <p:sldId id="278" r:id="rId11"/>
    <p:sldId id="279" r:id="rId12"/>
    <p:sldId id="28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9" d="100"/>
          <a:sy n="89" d="100"/>
        </p:scale>
        <p:origin x="6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C539-3DCB-0032-AFEE-A8D7FE5B2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0A8C7C-288D-23E4-8564-63D084FC9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AFCEE8-FD92-4900-A03F-631CB5A88B6A}"/>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5" name="Footer Placeholder 4">
            <a:extLst>
              <a:ext uri="{FF2B5EF4-FFF2-40B4-BE49-F238E27FC236}">
                <a16:creationId xmlns:a16="http://schemas.microsoft.com/office/drawing/2014/main" id="{9F7C6D07-0536-213A-3054-511249F3A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DC398-9FAF-0372-2F46-36EDD57FD3B4}"/>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181013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0620-6044-37C1-9BFF-75913A2A36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FEDD6C-1BC8-0C21-9719-FCF27EA73C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604D4-E826-A7D2-51E3-4C2E93627E7C}"/>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5" name="Footer Placeholder 4">
            <a:extLst>
              <a:ext uri="{FF2B5EF4-FFF2-40B4-BE49-F238E27FC236}">
                <a16:creationId xmlns:a16="http://schemas.microsoft.com/office/drawing/2014/main" id="{4A2164E9-A241-8874-1A3D-3F030B06C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6925AD-ADC7-5B95-E83D-2EB3A7897026}"/>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225884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3F835-9B22-A1E4-DD72-12D1A727FF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FD948-E744-DAE7-775F-59D99D2400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20B23E-88F4-2972-19D8-72D0EDD28B72}"/>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5" name="Footer Placeholder 4">
            <a:extLst>
              <a:ext uri="{FF2B5EF4-FFF2-40B4-BE49-F238E27FC236}">
                <a16:creationId xmlns:a16="http://schemas.microsoft.com/office/drawing/2014/main" id="{BBF7E4B2-E9F8-AE96-7C2B-8F4E932B3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B87CE-81E0-368E-525A-74819F926B21}"/>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239413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364A-5A49-E780-744C-6377F9BEF0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B2AD61-0367-D047-3D63-691A36801A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DBD1D7-EAA8-EE00-C821-300078D8A159}"/>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5" name="Footer Placeholder 4">
            <a:extLst>
              <a:ext uri="{FF2B5EF4-FFF2-40B4-BE49-F238E27FC236}">
                <a16:creationId xmlns:a16="http://schemas.microsoft.com/office/drawing/2014/main" id="{4CA0EF4C-CFF0-756B-E5DE-F1BFFFC367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AA9EA0-6A16-BD12-D65B-7108B0ED17EF}"/>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27660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8BF2-FD74-6499-1DFC-CC1EA363F1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99A3BF-C455-ABDC-6ED4-C89F8C9BA0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5BDDC-AF2D-AF23-FF6A-FE88ADDDFC5E}"/>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5" name="Footer Placeholder 4">
            <a:extLst>
              <a:ext uri="{FF2B5EF4-FFF2-40B4-BE49-F238E27FC236}">
                <a16:creationId xmlns:a16="http://schemas.microsoft.com/office/drawing/2014/main" id="{146BD547-B0F7-85A2-4BBF-25BB4A0893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FEF35-293B-2B70-D7CD-AB657F40903F}"/>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312303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6392-3115-5FA0-D269-9B22C5B7B5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0D1D9B-3332-FB10-189B-7A22AA49F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34D826-ED84-7145-2C02-9B96A53E0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8F3635-3B95-A82D-5691-9444EBE2A0D3}"/>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6" name="Footer Placeholder 5">
            <a:extLst>
              <a:ext uri="{FF2B5EF4-FFF2-40B4-BE49-F238E27FC236}">
                <a16:creationId xmlns:a16="http://schemas.microsoft.com/office/drawing/2014/main" id="{6876D8CF-DD1A-A37F-51E7-9552B8287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81FF7-67B7-5455-406E-E2A2F7DCE3CC}"/>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137416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6952-D099-3E37-8D24-4101B7CDE7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2BFCAD-D5B9-6A45-356F-FAA628E6A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E9847-4174-2A80-3C40-53CB9ACAD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081F8-9540-78E3-3DDE-8CBFFED2C2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52A073-5906-ABC4-2C24-D17E67F8BC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96267A-57A2-C87D-E056-3F04C531D551}"/>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8" name="Footer Placeholder 7">
            <a:extLst>
              <a:ext uri="{FF2B5EF4-FFF2-40B4-BE49-F238E27FC236}">
                <a16:creationId xmlns:a16="http://schemas.microsoft.com/office/drawing/2014/main" id="{FD5A6456-4185-8570-7D04-EE93872ED7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1E74FC-07D2-D55A-A6C6-665207E52D13}"/>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364390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733A-F7EE-BC94-3EE4-238A7071E3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0BCB72-BC1D-CA21-B34F-079A541A0259}"/>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4" name="Footer Placeholder 3">
            <a:extLst>
              <a:ext uri="{FF2B5EF4-FFF2-40B4-BE49-F238E27FC236}">
                <a16:creationId xmlns:a16="http://schemas.microsoft.com/office/drawing/2014/main" id="{935B7825-FFD4-BC67-0684-CE49C0E64D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99F58B-1941-204F-1B7F-99EB1DB5CE6E}"/>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142256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152D6-6345-FFC0-B1E2-231C2E1861CF}"/>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3" name="Footer Placeholder 2">
            <a:extLst>
              <a:ext uri="{FF2B5EF4-FFF2-40B4-BE49-F238E27FC236}">
                <a16:creationId xmlns:a16="http://schemas.microsoft.com/office/drawing/2014/main" id="{003593D2-E00B-889C-5134-35999D6A4C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EF9C6E-43D5-CD68-CF23-03A78B50F47C}"/>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200471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35DD-390B-98FC-989B-2295F657A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95C65D-FA4A-ED46-857C-DC16EA5D1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10326A-4E00-C393-104D-9675398A8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606E0-863F-08A7-91D5-075D61B23010}"/>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6" name="Footer Placeholder 5">
            <a:extLst>
              <a:ext uri="{FF2B5EF4-FFF2-40B4-BE49-F238E27FC236}">
                <a16:creationId xmlns:a16="http://schemas.microsoft.com/office/drawing/2014/main" id="{8803AF02-63AB-238B-39D8-D75FFC303D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B4F06-1912-A2A7-4CF7-B04F52B6FF42}"/>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94813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9024-3DEA-85AB-79A3-91E95BEB9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595B93-EE7E-CBFB-384C-6E1798B53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328510-B175-43FA-11A4-EDC546489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03382-59CB-631C-0B9C-EAD6AE7E9078}"/>
              </a:ext>
            </a:extLst>
          </p:cNvPr>
          <p:cNvSpPr>
            <a:spLocks noGrp="1"/>
          </p:cNvSpPr>
          <p:nvPr>
            <p:ph type="dt" sz="half" idx="10"/>
          </p:nvPr>
        </p:nvSpPr>
        <p:spPr/>
        <p:txBody>
          <a:bodyPr/>
          <a:lstStyle/>
          <a:p>
            <a:fld id="{F710921F-A7EA-4935-9477-31D421C65A89}" type="datetimeFigureOut">
              <a:rPr lang="en-IN" smtClean="0"/>
              <a:t>17-02-2024</a:t>
            </a:fld>
            <a:endParaRPr lang="en-IN"/>
          </a:p>
        </p:txBody>
      </p:sp>
      <p:sp>
        <p:nvSpPr>
          <p:cNvPr id="6" name="Footer Placeholder 5">
            <a:extLst>
              <a:ext uri="{FF2B5EF4-FFF2-40B4-BE49-F238E27FC236}">
                <a16:creationId xmlns:a16="http://schemas.microsoft.com/office/drawing/2014/main" id="{7671FA85-DD6E-71C9-D8B8-792761C7CF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64FFA3-B7C3-89D3-B8ED-BEF9F0658A0F}"/>
              </a:ext>
            </a:extLst>
          </p:cNvPr>
          <p:cNvSpPr>
            <a:spLocks noGrp="1"/>
          </p:cNvSpPr>
          <p:nvPr>
            <p:ph type="sldNum" sz="quarter" idx="12"/>
          </p:nvPr>
        </p:nvSpPr>
        <p:spPr/>
        <p:txBody>
          <a:bodyPr/>
          <a:lstStyle/>
          <a:p>
            <a:fld id="{9204BBFF-3BD2-45BE-BD71-0C7C2EBE1C0A}" type="slidenum">
              <a:rPr lang="en-IN" smtClean="0"/>
              <a:t>‹#›</a:t>
            </a:fld>
            <a:endParaRPr lang="en-IN"/>
          </a:p>
        </p:txBody>
      </p:sp>
    </p:spTree>
    <p:extLst>
      <p:ext uri="{BB962C8B-B14F-4D97-AF65-F5344CB8AC3E}">
        <p14:creationId xmlns:p14="http://schemas.microsoft.com/office/powerpoint/2010/main" val="416714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F394B-7A5B-5372-2469-649B4C1F5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793D75-5761-CD68-8746-1468F7365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62E269-A546-E8A0-AC00-ADE724764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0921F-A7EA-4935-9477-31D421C65A89}" type="datetimeFigureOut">
              <a:rPr lang="en-IN" smtClean="0"/>
              <a:t>17-02-2024</a:t>
            </a:fld>
            <a:endParaRPr lang="en-IN"/>
          </a:p>
        </p:txBody>
      </p:sp>
      <p:sp>
        <p:nvSpPr>
          <p:cNvPr id="5" name="Footer Placeholder 4">
            <a:extLst>
              <a:ext uri="{FF2B5EF4-FFF2-40B4-BE49-F238E27FC236}">
                <a16:creationId xmlns:a16="http://schemas.microsoft.com/office/drawing/2014/main" id="{1A176884-7B69-085F-A396-E9F22922C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858489-CD2B-2AAB-02FD-CA31CC9CF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4BBFF-3BD2-45BE-BD71-0C7C2EBE1C0A}" type="slidenum">
              <a:rPr lang="en-IN" smtClean="0"/>
              <a:t>‹#›</a:t>
            </a:fld>
            <a:endParaRPr lang="en-IN"/>
          </a:p>
        </p:txBody>
      </p:sp>
    </p:spTree>
    <p:extLst>
      <p:ext uri="{BB962C8B-B14F-4D97-AF65-F5344CB8AC3E}">
        <p14:creationId xmlns:p14="http://schemas.microsoft.com/office/powerpoint/2010/main" val="3450128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ABB72A-ABEB-5A16-4180-668F4C134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0" y="182598"/>
            <a:ext cx="11522439" cy="6492803"/>
          </a:xfrm>
          <a:prstGeom prst="rect">
            <a:avLst/>
          </a:prstGeom>
        </p:spPr>
      </p:pic>
    </p:spTree>
    <p:extLst>
      <p:ext uri="{BB962C8B-B14F-4D97-AF65-F5344CB8AC3E}">
        <p14:creationId xmlns:p14="http://schemas.microsoft.com/office/powerpoint/2010/main" val="768639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C235D54C-13E4-E924-EBE5-EAC6AAD91B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02D14-25B5-A3C6-DE74-F8901E32B574}"/>
              </a:ext>
            </a:extLst>
          </p:cNvPr>
          <p:cNvSpPr>
            <a:spLocks noGrp="1"/>
          </p:cNvSpPr>
          <p:nvPr>
            <p:ph idx="1"/>
          </p:nvPr>
        </p:nvSpPr>
        <p:spPr>
          <a:xfrm>
            <a:off x="838200" y="542054"/>
            <a:ext cx="10515600" cy="5634909"/>
          </a:xfrm>
        </p:spPr>
        <p:txBody>
          <a:bodyPr>
            <a:normAutofit/>
          </a:bodyPr>
          <a:lstStyle/>
          <a:p>
            <a:pPr marL="0" indent="0">
              <a:buNone/>
            </a:pPr>
            <a:r>
              <a:rPr lang="en-US" sz="1600" b="1" dirty="0"/>
              <a:t>Task 3: Weekly Retention Analysis</a:t>
            </a:r>
          </a:p>
          <a:p>
            <a:pPr marL="0" indent="0">
              <a:buNone/>
            </a:pPr>
            <a:r>
              <a:rPr lang="en-US" sz="1600" b="1" dirty="0"/>
              <a:t>Objective: </a:t>
            </a:r>
            <a:r>
              <a:rPr lang="en-US" sz="1400" dirty="0"/>
              <a:t>Analyze the retention of users on a weekly basis after signing up for a product.</a:t>
            </a:r>
          </a:p>
          <a:p>
            <a:pPr marL="0" indent="0">
              <a:buNone/>
            </a:pPr>
            <a:r>
              <a:rPr lang="en-US" sz="1600" b="1" dirty="0"/>
              <a:t>Task: </a:t>
            </a:r>
            <a:r>
              <a:rPr lang="en-US" sz="1400" dirty="0"/>
              <a:t> Write an SQL query to calculate the weekly retention of users based on their sign-up cohort.</a:t>
            </a:r>
          </a:p>
          <a:p>
            <a:pPr marL="0" indent="0">
              <a:buNone/>
            </a:pPr>
            <a:r>
              <a:rPr lang="en-IN" sz="2000" b="1" u="sng" dirty="0">
                <a:latin typeface="Arial" panose="020B0604020202020204" pitchFamily="34" charset="0"/>
              </a:rPr>
              <a:t>SQL Query :</a:t>
            </a:r>
          </a:p>
          <a:p>
            <a:pPr marL="0" indent="0">
              <a:buNone/>
            </a:pPr>
            <a:r>
              <a:rPr lang="en-IN" sz="2000" b="1" u="sng" dirty="0">
                <a:latin typeface="Arial" panose="020B0604020202020204" pitchFamily="34" charset="0"/>
              </a:rPr>
              <a:t>                 </a:t>
            </a:r>
          </a:p>
          <a:p>
            <a:pPr marL="0" indent="0">
              <a:buNone/>
            </a:pPr>
            <a:endParaRPr lang="en-IN" sz="2000" b="1" i="0" u="sng" dirty="0">
              <a:effectLst/>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dirty="0">
                <a:latin typeface="Arial" panose="020B0604020202020204" pitchFamily="34" charset="0"/>
              </a:rPr>
              <a:t>  </a:t>
            </a:r>
          </a:p>
          <a:p>
            <a:pPr marL="0" indent="0">
              <a:buNone/>
            </a:pPr>
            <a:endParaRPr lang="en-IN" sz="2000" b="1" u="sng" dirty="0">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u="sng" dirty="0">
                <a:latin typeface="Arial" panose="020B0604020202020204" pitchFamily="34" charset="0"/>
              </a:rPr>
              <a:t>Result:</a:t>
            </a:r>
          </a:p>
          <a:p>
            <a:pPr marL="0" indent="0">
              <a:buNone/>
            </a:pPr>
            <a:r>
              <a:rPr lang="en-IN" sz="2000" b="1" i="0" u="sng" dirty="0">
                <a:effectLst/>
                <a:latin typeface="Arial" panose="020B0604020202020204" pitchFamily="34" charset="0"/>
              </a:rPr>
              <a:t>                         </a:t>
            </a:r>
          </a:p>
        </p:txBody>
      </p:sp>
      <p:pic>
        <p:nvPicPr>
          <p:cNvPr id="4" name="Picture 3">
            <a:extLst>
              <a:ext uri="{FF2B5EF4-FFF2-40B4-BE49-F238E27FC236}">
                <a16:creationId xmlns:a16="http://schemas.microsoft.com/office/drawing/2014/main" id="{F7AD3E8D-21B6-B90D-3C15-1CCA25298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448" y="1693093"/>
            <a:ext cx="3183089" cy="2782903"/>
          </a:xfrm>
          <a:prstGeom prst="rect">
            <a:avLst/>
          </a:prstGeom>
        </p:spPr>
      </p:pic>
      <p:pic>
        <p:nvPicPr>
          <p:cNvPr id="6" name="Picture 5">
            <a:extLst>
              <a:ext uri="{FF2B5EF4-FFF2-40B4-BE49-F238E27FC236}">
                <a16:creationId xmlns:a16="http://schemas.microsoft.com/office/drawing/2014/main" id="{3FD92F75-3BF3-7744-FDC2-16B7B9327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1918" y="5090239"/>
            <a:ext cx="3535939" cy="680833"/>
          </a:xfrm>
          <a:prstGeom prst="rect">
            <a:avLst/>
          </a:prstGeom>
        </p:spPr>
      </p:pic>
    </p:spTree>
    <p:extLst>
      <p:ext uri="{BB962C8B-B14F-4D97-AF65-F5344CB8AC3E}">
        <p14:creationId xmlns:p14="http://schemas.microsoft.com/office/powerpoint/2010/main" val="386127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281F7E13-B5AB-17B3-7CB3-C102FE1C60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6A9C9-BED6-1FCB-B948-3C14B2421B48}"/>
              </a:ext>
            </a:extLst>
          </p:cNvPr>
          <p:cNvSpPr>
            <a:spLocks noGrp="1"/>
          </p:cNvSpPr>
          <p:nvPr>
            <p:ph idx="1"/>
          </p:nvPr>
        </p:nvSpPr>
        <p:spPr>
          <a:xfrm>
            <a:off x="838200" y="542054"/>
            <a:ext cx="10515600" cy="5634909"/>
          </a:xfrm>
        </p:spPr>
        <p:txBody>
          <a:bodyPr>
            <a:normAutofit/>
          </a:bodyPr>
          <a:lstStyle/>
          <a:p>
            <a:pPr marL="0" indent="0">
              <a:buNone/>
            </a:pPr>
            <a:r>
              <a:rPr lang="en-US" sz="1600" b="1" dirty="0"/>
              <a:t>Task 4: Weekly Engagement Per Device</a:t>
            </a:r>
          </a:p>
          <a:p>
            <a:pPr marL="0" indent="0">
              <a:buNone/>
            </a:pPr>
            <a:r>
              <a:rPr lang="en-US" sz="1600" b="1" dirty="0"/>
              <a:t>Objective: </a:t>
            </a:r>
            <a:r>
              <a:rPr lang="en-US" sz="1400" dirty="0"/>
              <a:t>Measure the activeness of users on a weekly basis per device.</a:t>
            </a:r>
          </a:p>
          <a:p>
            <a:pPr marL="0" indent="0">
              <a:buNone/>
            </a:pPr>
            <a:r>
              <a:rPr lang="en-US" sz="1600" b="1" dirty="0"/>
              <a:t>Task: </a:t>
            </a:r>
            <a:r>
              <a:rPr lang="en-US" sz="1400" dirty="0"/>
              <a:t> Write an SQL query to calculate the weekly engagement per device.</a:t>
            </a:r>
          </a:p>
          <a:p>
            <a:pPr marL="0" indent="0">
              <a:buNone/>
            </a:pPr>
            <a:r>
              <a:rPr lang="en-IN" sz="2000" b="1" u="sng" dirty="0">
                <a:latin typeface="Arial" panose="020B0604020202020204" pitchFamily="34" charset="0"/>
              </a:rPr>
              <a:t>SQL Query :</a:t>
            </a:r>
          </a:p>
          <a:p>
            <a:pPr marL="0" indent="0">
              <a:buNone/>
            </a:pPr>
            <a:r>
              <a:rPr lang="en-IN" sz="2000" b="1" u="sng" dirty="0">
                <a:latin typeface="Arial" panose="020B0604020202020204" pitchFamily="34" charset="0"/>
              </a:rPr>
              <a:t>                 </a:t>
            </a:r>
          </a:p>
          <a:p>
            <a:pPr marL="0" indent="0">
              <a:buNone/>
            </a:pPr>
            <a:endParaRPr lang="en-IN" sz="2000" b="1" i="0" u="sng" dirty="0">
              <a:effectLst/>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u="sng" dirty="0">
                <a:latin typeface="Arial" panose="020B0604020202020204" pitchFamily="34" charset="0"/>
              </a:rPr>
              <a:t>Result:</a:t>
            </a:r>
          </a:p>
          <a:p>
            <a:pPr marL="0" indent="0">
              <a:buNone/>
            </a:pPr>
            <a:r>
              <a:rPr lang="en-IN" sz="2000" b="1" i="0" u="sng" dirty="0">
                <a:effectLst/>
                <a:latin typeface="Arial" panose="020B0604020202020204" pitchFamily="34" charset="0"/>
              </a:rPr>
              <a:t>                         </a:t>
            </a:r>
          </a:p>
        </p:txBody>
      </p:sp>
      <p:pic>
        <p:nvPicPr>
          <p:cNvPr id="5" name="Picture 4">
            <a:extLst>
              <a:ext uri="{FF2B5EF4-FFF2-40B4-BE49-F238E27FC236}">
                <a16:creationId xmlns:a16="http://schemas.microsoft.com/office/drawing/2014/main" id="{BD20E517-C58D-183F-DF64-F92B2F5DA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604" y="1631454"/>
            <a:ext cx="2851918" cy="1498655"/>
          </a:xfrm>
          <a:prstGeom prst="rect">
            <a:avLst/>
          </a:prstGeom>
        </p:spPr>
      </p:pic>
      <p:pic>
        <p:nvPicPr>
          <p:cNvPr id="8" name="Picture 7">
            <a:extLst>
              <a:ext uri="{FF2B5EF4-FFF2-40B4-BE49-F238E27FC236}">
                <a16:creationId xmlns:a16="http://schemas.microsoft.com/office/drawing/2014/main" id="{DF3BC980-A507-C4E5-7475-A813D19F0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333" y="3359508"/>
            <a:ext cx="1874927" cy="3452991"/>
          </a:xfrm>
          <a:prstGeom prst="rect">
            <a:avLst/>
          </a:prstGeom>
        </p:spPr>
      </p:pic>
      <p:pic>
        <p:nvPicPr>
          <p:cNvPr id="10" name="Picture 9">
            <a:extLst>
              <a:ext uri="{FF2B5EF4-FFF2-40B4-BE49-F238E27FC236}">
                <a16:creationId xmlns:a16="http://schemas.microsoft.com/office/drawing/2014/main" id="{71D07407-C901-B448-6BA8-3E08058941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6122" y="3359508"/>
            <a:ext cx="1874928" cy="3452991"/>
          </a:xfrm>
          <a:prstGeom prst="rect">
            <a:avLst/>
          </a:prstGeom>
        </p:spPr>
      </p:pic>
      <p:pic>
        <p:nvPicPr>
          <p:cNvPr id="12" name="Picture 11">
            <a:extLst>
              <a:ext uri="{FF2B5EF4-FFF2-40B4-BE49-F238E27FC236}">
                <a16:creationId xmlns:a16="http://schemas.microsoft.com/office/drawing/2014/main" id="{B2EE72D1-0BB4-CA62-8C9E-55537CC465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351" y="3359508"/>
            <a:ext cx="1874928" cy="3452991"/>
          </a:xfrm>
          <a:prstGeom prst="rect">
            <a:avLst/>
          </a:prstGeom>
        </p:spPr>
      </p:pic>
      <p:pic>
        <p:nvPicPr>
          <p:cNvPr id="14" name="Picture 13">
            <a:extLst>
              <a:ext uri="{FF2B5EF4-FFF2-40B4-BE49-F238E27FC236}">
                <a16:creationId xmlns:a16="http://schemas.microsoft.com/office/drawing/2014/main" id="{53D6A421-C008-D3C8-6070-20CFD5BCEC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7827" y="3807051"/>
            <a:ext cx="2758679" cy="1676545"/>
          </a:xfrm>
          <a:prstGeom prst="rect">
            <a:avLst/>
          </a:prstGeom>
        </p:spPr>
      </p:pic>
    </p:spTree>
    <p:extLst>
      <p:ext uri="{BB962C8B-B14F-4D97-AF65-F5344CB8AC3E}">
        <p14:creationId xmlns:p14="http://schemas.microsoft.com/office/powerpoint/2010/main" val="59064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A9E6F802-0E41-F6C7-AE51-47C72C38E1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FE437-A98F-E36F-D9A4-CD6379669E3D}"/>
              </a:ext>
            </a:extLst>
          </p:cNvPr>
          <p:cNvSpPr>
            <a:spLocks noGrp="1"/>
          </p:cNvSpPr>
          <p:nvPr>
            <p:ph idx="1"/>
          </p:nvPr>
        </p:nvSpPr>
        <p:spPr>
          <a:xfrm>
            <a:off x="838200" y="542054"/>
            <a:ext cx="10515600" cy="5634909"/>
          </a:xfrm>
        </p:spPr>
        <p:txBody>
          <a:bodyPr>
            <a:normAutofit/>
          </a:bodyPr>
          <a:lstStyle/>
          <a:p>
            <a:pPr marL="0" indent="0">
              <a:buNone/>
            </a:pPr>
            <a:r>
              <a:rPr lang="en-US" sz="1600" b="1" dirty="0"/>
              <a:t>Task 5: Email Engagement Analysis</a:t>
            </a:r>
          </a:p>
          <a:p>
            <a:pPr marL="0" indent="0">
              <a:buNone/>
            </a:pPr>
            <a:r>
              <a:rPr lang="en-US" sz="1600" b="1" dirty="0"/>
              <a:t>Objective: </a:t>
            </a:r>
            <a:r>
              <a:rPr lang="en-US" sz="1400" dirty="0"/>
              <a:t>Analyze how users are engaging with the email service.</a:t>
            </a:r>
          </a:p>
          <a:p>
            <a:pPr marL="0" indent="0">
              <a:buNone/>
            </a:pPr>
            <a:r>
              <a:rPr lang="en-US" sz="1600" b="1" dirty="0"/>
              <a:t>Task: </a:t>
            </a:r>
            <a:r>
              <a:rPr lang="en-US" sz="1400" dirty="0"/>
              <a:t> Write an SQL query to calculate the email engagement metrics.</a:t>
            </a:r>
          </a:p>
          <a:p>
            <a:pPr marL="0" indent="0">
              <a:buNone/>
            </a:pPr>
            <a:r>
              <a:rPr lang="en-IN" sz="2000" b="1" u="sng" dirty="0">
                <a:latin typeface="Arial" panose="020B0604020202020204" pitchFamily="34" charset="0"/>
              </a:rPr>
              <a:t>SQL Query :</a:t>
            </a:r>
          </a:p>
          <a:p>
            <a:pPr marL="0" indent="0">
              <a:buNone/>
            </a:pPr>
            <a:r>
              <a:rPr lang="en-IN" sz="2000" b="1" u="sng" dirty="0">
                <a:latin typeface="Arial" panose="020B0604020202020204" pitchFamily="34" charset="0"/>
              </a:rPr>
              <a:t>                 </a:t>
            </a:r>
          </a:p>
          <a:p>
            <a:pPr marL="0" indent="0">
              <a:buNone/>
            </a:pPr>
            <a:endParaRPr lang="en-IN" sz="2000" b="1" i="0" u="sng" dirty="0">
              <a:effectLst/>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u="sng" dirty="0">
                <a:latin typeface="Arial" panose="020B0604020202020204" pitchFamily="34" charset="0"/>
              </a:rPr>
              <a:t>Result:</a:t>
            </a:r>
          </a:p>
          <a:p>
            <a:pPr marL="0" indent="0">
              <a:buNone/>
            </a:pPr>
            <a:r>
              <a:rPr lang="en-IN" sz="2000" b="1" i="0" u="sng" dirty="0">
                <a:effectLst/>
                <a:latin typeface="Arial" panose="020B0604020202020204" pitchFamily="34" charset="0"/>
              </a:rPr>
              <a:t>                         </a:t>
            </a:r>
          </a:p>
        </p:txBody>
      </p:sp>
      <p:pic>
        <p:nvPicPr>
          <p:cNvPr id="4" name="Picture 3">
            <a:extLst>
              <a:ext uri="{FF2B5EF4-FFF2-40B4-BE49-F238E27FC236}">
                <a16:creationId xmlns:a16="http://schemas.microsoft.com/office/drawing/2014/main" id="{38464183-A405-6D95-30B6-42A37C8A0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290" y="1813420"/>
            <a:ext cx="4587638" cy="1615580"/>
          </a:xfrm>
          <a:prstGeom prst="rect">
            <a:avLst/>
          </a:prstGeom>
        </p:spPr>
      </p:pic>
      <p:pic>
        <p:nvPicPr>
          <p:cNvPr id="7" name="Picture 6">
            <a:extLst>
              <a:ext uri="{FF2B5EF4-FFF2-40B4-BE49-F238E27FC236}">
                <a16:creationId xmlns:a16="http://schemas.microsoft.com/office/drawing/2014/main" id="{D77AF975-95E6-3E0A-4415-B0DC17AC31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701" y="3841655"/>
            <a:ext cx="4941416" cy="1282436"/>
          </a:xfrm>
          <a:prstGeom prst="rect">
            <a:avLst/>
          </a:prstGeom>
        </p:spPr>
      </p:pic>
    </p:spTree>
    <p:extLst>
      <p:ext uri="{BB962C8B-B14F-4D97-AF65-F5344CB8AC3E}">
        <p14:creationId xmlns:p14="http://schemas.microsoft.com/office/powerpoint/2010/main" val="152971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934A3-92E9-3357-6A74-C239E4807691}"/>
              </a:ext>
            </a:extLst>
          </p:cNvPr>
          <p:cNvSpPr txBox="1"/>
          <p:nvPr/>
        </p:nvSpPr>
        <p:spPr>
          <a:xfrm>
            <a:off x="0" y="1"/>
            <a:ext cx="12192000" cy="6863417"/>
          </a:xfrm>
          <a:prstGeom prst="rect">
            <a:avLst/>
          </a:prstGeom>
          <a:blipFill>
            <a:blip r:embed="rId2"/>
            <a:tile tx="0" ty="0" sx="100000" sy="100000" flip="none" algn="tl"/>
          </a:blipFill>
        </p:spPr>
        <p:txBody>
          <a:bodyPr wrap="square" rtlCol="0">
            <a:spAutoFit/>
          </a:bodyPr>
          <a:lstStyle/>
          <a:p>
            <a:pPr algn="ctr"/>
            <a:endParaRPr lang="en-IN" sz="6000"/>
          </a:p>
          <a:p>
            <a:pPr algn="ctr"/>
            <a:endParaRPr lang="en-IN" sz="6000" dirty="0"/>
          </a:p>
          <a:p>
            <a:pPr algn="ctr"/>
            <a:r>
              <a:rPr lang="en-IN" sz="8000" u="sng" dirty="0"/>
              <a:t>Thank You</a:t>
            </a:r>
          </a:p>
          <a:p>
            <a:pPr algn="ctr"/>
            <a:endParaRPr lang="en-IN" sz="6000" dirty="0"/>
          </a:p>
          <a:p>
            <a:pPr algn="ctr"/>
            <a:endParaRPr lang="en-IN" sz="6000" dirty="0"/>
          </a:p>
          <a:p>
            <a:pPr algn="ctr"/>
            <a:endParaRPr lang="en-IN" sz="6000" dirty="0"/>
          </a:p>
          <a:p>
            <a:pPr algn="ctr"/>
            <a:endParaRPr lang="en-IN" sz="6000" dirty="0"/>
          </a:p>
        </p:txBody>
      </p:sp>
    </p:spTree>
    <p:extLst>
      <p:ext uri="{BB962C8B-B14F-4D97-AF65-F5344CB8AC3E}">
        <p14:creationId xmlns:p14="http://schemas.microsoft.com/office/powerpoint/2010/main" val="20452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FB3F-64A3-4608-7E1B-4A05BB1DCA32}"/>
              </a:ext>
            </a:extLst>
          </p:cNvPr>
          <p:cNvSpPr>
            <a:spLocks noGrp="1"/>
          </p:cNvSpPr>
          <p:nvPr>
            <p:ph type="ctrTitle"/>
          </p:nvPr>
        </p:nvSpPr>
        <p:spPr>
          <a:xfrm>
            <a:off x="600501" y="388700"/>
            <a:ext cx="11095630" cy="836252"/>
          </a:xfrm>
        </p:spPr>
        <p:txBody>
          <a:bodyPr>
            <a:noAutofit/>
          </a:bodyPr>
          <a:lstStyle/>
          <a:p>
            <a:r>
              <a:rPr lang="en-US" sz="4000" b="1" u="sng" dirty="0"/>
              <a:t>Operation Analytics and Investigating Metric Spike</a:t>
            </a:r>
            <a:endParaRPr lang="en-IN" sz="4000" b="1" u="sng" dirty="0"/>
          </a:p>
        </p:txBody>
      </p:sp>
      <p:sp>
        <p:nvSpPr>
          <p:cNvPr id="3" name="Subtitle 2">
            <a:extLst>
              <a:ext uri="{FF2B5EF4-FFF2-40B4-BE49-F238E27FC236}">
                <a16:creationId xmlns:a16="http://schemas.microsoft.com/office/drawing/2014/main" id="{9ED43A20-0BA1-41BF-7330-68DF10EEDBE0}"/>
              </a:ext>
            </a:extLst>
          </p:cNvPr>
          <p:cNvSpPr>
            <a:spLocks noGrp="1"/>
          </p:cNvSpPr>
          <p:nvPr>
            <p:ph type="subTitle" idx="1"/>
          </p:nvPr>
        </p:nvSpPr>
        <p:spPr>
          <a:xfrm>
            <a:off x="1524000" y="1406106"/>
            <a:ext cx="9144000" cy="5451894"/>
          </a:xfrm>
        </p:spPr>
        <p:txBody>
          <a:bodyPr>
            <a:normAutofit/>
          </a:bodyPr>
          <a:lstStyle/>
          <a:p>
            <a:pPr algn="l"/>
            <a:endParaRPr lang="en-US" b="1" u="sng" dirty="0"/>
          </a:p>
          <a:p>
            <a:pPr algn="l"/>
            <a:r>
              <a:rPr lang="en-US" b="1" u="sng" dirty="0"/>
              <a:t>Description</a:t>
            </a:r>
            <a:r>
              <a:rPr lang="en-US" dirty="0"/>
              <a:t>: </a:t>
            </a:r>
            <a:r>
              <a:rPr lang="en-US" sz="2000" dirty="0"/>
              <a:t>Analyzing the company's end-to-end operations Operation Analytics is an essential procedure. With the help of operational analytics, the company identifies the areas that need improvement. As a data analyst, we will collaborate directly with various teams, including operations, support, and marketing, to assist them in gaining insightful information from the data they gather. </a:t>
            </a:r>
          </a:p>
          <a:p>
            <a:pPr algn="l"/>
            <a:r>
              <a:rPr lang="en-US" sz="2000" dirty="0"/>
              <a:t>The investigation metric spike is a critical aspect of operational analysis that entails understanding and explaining sudden changes in key metrics, such as a decline in daily user engagement or a decline in revenue. Knowing how to look into these metric spikes is vital since, as a data analyst, you will have to respond to these questions frequently. As an analyst, knowing how to look into these metric increases is critical because you'll have to respond to these inquiries every day. </a:t>
            </a:r>
            <a:endParaRPr lang="en-IN" sz="2000" dirty="0"/>
          </a:p>
        </p:txBody>
      </p:sp>
    </p:spTree>
    <p:extLst>
      <p:ext uri="{BB962C8B-B14F-4D97-AF65-F5344CB8AC3E}">
        <p14:creationId xmlns:p14="http://schemas.microsoft.com/office/powerpoint/2010/main" val="29915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B0B6AB34-D231-5085-C598-69572C0E071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BD804FD-B499-508C-751F-F0225058C82A}"/>
              </a:ext>
            </a:extLst>
          </p:cNvPr>
          <p:cNvSpPr>
            <a:spLocks noGrp="1"/>
          </p:cNvSpPr>
          <p:nvPr>
            <p:ph type="subTitle" idx="1"/>
          </p:nvPr>
        </p:nvSpPr>
        <p:spPr>
          <a:xfrm>
            <a:off x="1524000" y="1406106"/>
            <a:ext cx="9144000" cy="5451894"/>
          </a:xfrm>
        </p:spPr>
        <p:txBody>
          <a:bodyPr>
            <a:normAutofit/>
          </a:bodyPr>
          <a:lstStyle/>
          <a:p>
            <a:pPr algn="l"/>
            <a:r>
              <a:rPr lang="en-US" sz="3200" b="1" u="sng" dirty="0"/>
              <a:t>Approach : </a:t>
            </a:r>
          </a:p>
          <a:p>
            <a:pPr marL="457200" indent="-457200" algn="l">
              <a:buAutoNum type="arabicPeriod"/>
            </a:pPr>
            <a:r>
              <a:rPr lang="en-US" b="1" dirty="0"/>
              <a:t>Create the Database and Tables: </a:t>
            </a:r>
            <a:r>
              <a:rPr lang="en-US" dirty="0"/>
              <a:t>First, create a database for the project, and then create the necessary tables using the provided table structures and links. Then import the CSV file into MySQL Workbench.</a:t>
            </a:r>
          </a:p>
          <a:p>
            <a:pPr marL="457200" indent="-457200" algn="l">
              <a:buAutoNum type="arabicPeriod"/>
            </a:pPr>
            <a:r>
              <a:rPr lang="en-US" b="1" dirty="0"/>
              <a:t>Perform Analysis: </a:t>
            </a:r>
            <a:r>
              <a:rPr lang="en-US" dirty="0"/>
              <a:t>I used MySQL to perform the analysis and answer the questions mentioned in the case studies.</a:t>
            </a:r>
            <a:endParaRPr lang="en-IN" sz="2000" dirty="0"/>
          </a:p>
        </p:txBody>
      </p:sp>
    </p:spTree>
    <p:extLst>
      <p:ext uri="{BB962C8B-B14F-4D97-AF65-F5344CB8AC3E}">
        <p14:creationId xmlns:p14="http://schemas.microsoft.com/office/powerpoint/2010/main" val="225118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DFDD-C5EA-9843-A3C2-BDDFA56559FC}"/>
              </a:ext>
            </a:extLst>
          </p:cNvPr>
          <p:cNvSpPr>
            <a:spLocks noGrp="1"/>
          </p:cNvSpPr>
          <p:nvPr>
            <p:ph type="title"/>
          </p:nvPr>
        </p:nvSpPr>
        <p:spPr>
          <a:xfrm>
            <a:off x="838200" y="365125"/>
            <a:ext cx="4924425" cy="987425"/>
          </a:xfrm>
        </p:spPr>
        <p:txBody>
          <a:bodyPr>
            <a:normAutofit/>
          </a:bodyPr>
          <a:lstStyle/>
          <a:p>
            <a:r>
              <a:rPr lang="en-IN" sz="3600" b="1" u="sng" dirty="0"/>
              <a:t>Job Data Analysis:</a:t>
            </a:r>
          </a:p>
        </p:txBody>
      </p:sp>
      <p:sp>
        <p:nvSpPr>
          <p:cNvPr id="3" name="Content Placeholder 2">
            <a:extLst>
              <a:ext uri="{FF2B5EF4-FFF2-40B4-BE49-F238E27FC236}">
                <a16:creationId xmlns:a16="http://schemas.microsoft.com/office/drawing/2014/main" id="{D04F78C9-7276-8536-A646-E79A79FFD632}"/>
              </a:ext>
            </a:extLst>
          </p:cNvPr>
          <p:cNvSpPr>
            <a:spLocks noGrp="1"/>
          </p:cNvSpPr>
          <p:nvPr>
            <p:ph idx="1"/>
          </p:nvPr>
        </p:nvSpPr>
        <p:spPr>
          <a:xfrm>
            <a:off x="838200" y="1352550"/>
            <a:ext cx="10515600" cy="4824413"/>
          </a:xfrm>
        </p:spPr>
        <p:txBody>
          <a:bodyPr>
            <a:normAutofit/>
          </a:bodyPr>
          <a:lstStyle/>
          <a:p>
            <a:pPr marL="0" indent="0">
              <a:buNone/>
            </a:pPr>
            <a:r>
              <a:rPr lang="en-US" sz="1600" b="1" dirty="0"/>
              <a:t>Task 1 : Jobs Reviewed Over Time   </a:t>
            </a:r>
          </a:p>
          <a:p>
            <a:pPr marL="0" indent="0">
              <a:buNone/>
            </a:pPr>
            <a:r>
              <a:rPr lang="en-US" sz="1600" b="1" dirty="0"/>
              <a:t>Objective:</a:t>
            </a:r>
            <a:r>
              <a:rPr lang="en-US" sz="1400" b="1" dirty="0"/>
              <a:t> </a:t>
            </a:r>
            <a:r>
              <a:rPr lang="en-US" sz="1400" dirty="0"/>
              <a:t>Calculate the number of jobs reviewed per hour for each day in November 2020. </a:t>
            </a:r>
          </a:p>
          <a:p>
            <a:pPr marL="0" indent="0">
              <a:buNone/>
            </a:pPr>
            <a:r>
              <a:rPr lang="en-US" sz="1600" b="1" dirty="0"/>
              <a:t>Task: </a:t>
            </a:r>
            <a:r>
              <a:rPr lang="en-US" sz="1400" dirty="0"/>
              <a:t>Calculate the number of jobs reviewed per hour for each day in November 2020.</a:t>
            </a:r>
          </a:p>
          <a:p>
            <a:pPr marL="0" indent="0">
              <a:buNone/>
            </a:pPr>
            <a:r>
              <a:rPr lang="en-IN" sz="2000" b="1" u="sng" dirty="0">
                <a:latin typeface="Arial" panose="020B0604020202020204" pitchFamily="34" charset="0"/>
              </a:rPr>
              <a:t>SQL Query :</a:t>
            </a:r>
          </a:p>
          <a:p>
            <a:pPr marL="0" indent="0">
              <a:buNone/>
            </a:pPr>
            <a:r>
              <a:rPr lang="en-IN" sz="2000" b="1" u="sng" dirty="0">
                <a:latin typeface="Arial" panose="020B0604020202020204" pitchFamily="34" charset="0"/>
              </a:rPr>
              <a:t>                 </a:t>
            </a:r>
          </a:p>
          <a:p>
            <a:pPr marL="0" indent="0">
              <a:buNone/>
            </a:pPr>
            <a:endParaRPr lang="en-IN" sz="2000" b="1" i="0" u="sng" dirty="0">
              <a:effectLst/>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dirty="0">
                <a:latin typeface="Arial" panose="020B0604020202020204" pitchFamily="34" charset="0"/>
              </a:rPr>
              <a:t>  </a:t>
            </a:r>
          </a:p>
          <a:p>
            <a:pPr marL="0" indent="0">
              <a:buNone/>
            </a:pPr>
            <a:r>
              <a:rPr lang="en-IN" sz="2000" b="1" u="sng" dirty="0">
                <a:latin typeface="Arial" panose="020B0604020202020204" pitchFamily="34" charset="0"/>
              </a:rPr>
              <a:t>Result:</a:t>
            </a:r>
          </a:p>
          <a:p>
            <a:pPr marL="0" indent="0">
              <a:buNone/>
            </a:pPr>
            <a:r>
              <a:rPr lang="en-IN" sz="2000" b="1" i="0" u="sng" dirty="0">
                <a:effectLst/>
                <a:latin typeface="Arial" panose="020B0604020202020204" pitchFamily="34" charset="0"/>
              </a:rPr>
              <a:t>                         </a:t>
            </a:r>
          </a:p>
        </p:txBody>
      </p:sp>
      <p:pic>
        <p:nvPicPr>
          <p:cNvPr id="6" name="Picture 5">
            <a:extLst>
              <a:ext uri="{FF2B5EF4-FFF2-40B4-BE49-F238E27FC236}">
                <a16:creationId xmlns:a16="http://schemas.microsoft.com/office/drawing/2014/main" id="{0B613394-FB2E-469B-0F1C-6824E49C9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750" y="2443051"/>
            <a:ext cx="4504529" cy="1870849"/>
          </a:xfrm>
          <a:prstGeom prst="rect">
            <a:avLst/>
          </a:prstGeom>
        </p:spPr>
      </p:pic>
      <p:pic>
        <p:nvPicPr>
          <p:cNvPr id="8" name="Picture 7">
            <a:extLst>
              <a:ext uri="{FF2B5EF4-FFF2-40B4-BE49-F238E27FC236}">
                <a16:creationId xmlns:a16="http://schemas.microsoft.com/office/drawing/2014/main" id="{CBE64BF4-18AD-9489-685D-209DCC5B4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901" y="4730849"/>
            <a:ext cx="4930567" cy="1585097"/>
          </a:xfrm>
          <a:prstGeom prst="rect">
            <a:avLst/>
          </a:prstGeom>
        </p:spPr>
      </p:pic>
    </p:spTree>
    <p:extLst>
      <p:ext uri="{BB962C8B-B14F-4D97-AF65-F5344CB8AC3E}">
        <p14:creationId xmlns:p14="http://schemas.microsoft.com/office/powerpoint/2010/main" val="371189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D4C607BA-6703-8650-2B7A-501F03AF4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46F4B-D7C2-906A-BEAD-9E313F822555}"/>
              </a:ext>
            </a:extLst>
          </p:cNvPr>
          <p:cNvSpPr>
            <a:spLocks noGrp="1"/>
          </p:cNvSpPr>
          <p:nvPr>
            <p:ph idx="1"/>
          </p:nvPr>
        </p:nvSpPr>
        <p:spPr>
          <a:xfrm>
            <a:off x="838200" y="542054"/>
            <a:ext cx="10515600" cy="5634909"/>
          </a:xfrm>
        </p:spPr>
        <p:txBody>
          <a:bodyPr>
            <a:normAutofit/>
          </a:bodyPr>
          <a:lstStyle/>
          <a:p>
            <a:pPr marL="0" indent="0">
              <a:buNone/>
            </a:pPr>
            <a:r>
              <a:rPr lang="en-US" sz="1600" b="1" dirty="0"/>
              <a:t>Task 2 : Throughput Analysis</a:t>
            </a:r>
          </a:p>
          <a:p>
            <a:pPr marL="0" indent="0">
              <a:buNone/>
            </a:pPr>
            <a:r>
              <a:rPr lang="en-US" sz="1600" b="1" dirty="0"/>
              <a:t>Objective: </a:t>
            </a:r>
            <a:r>
              <a:rPr lang="en-US" sz="1400" dirty="0"/>
              <a:t>Calculate the 7-day rolling average of throughput (number of events per second).</a:t>
            </a:r>
          </a:p>
          <a:p>
            <a:pPr marL="0" indent="0">
              <a:buNone/>
            </a:pPr>
            <a:r>
              <a:rPr lang="en-US" sz="1600" b="1" dirty="0"/>
              <a:t>Task: </a:t>
            </a:r>
            <a:r>
              <a:rPr lang="en-US" sz="1400" dirty="0"/>
              <a:t>Calculate the 7-day rolling average of throughput. Also, explain why you prefer using the daily metric or the 7-day rolling average for throughput.</a:t>
            </a:r>
          </a:p>
          <a:p>
            <a:pPr marL="0" indent="0">
              <a:buNone/>
            </a:pPr>
            <a:r>
              <a:rPr lang="en-IN" sz="2000" b="1" u="sng" dirty="0">
                <a:latin typeface="Arial" panose="020B0604020202020204" pitchFamily="34" charset="0"/>
              </a:rPr>
              <a:t>SQL Query :</a:t>
            </a:r>
          </a:p>
          <a:p>
            <a:pPr marL="0" indent="0">
              <a:buNone/>
            </a:pPr>
            <a:r>
              <a:rPr lang="en-IN" sz="2000" b="1" u="sng" dirty="0">
                <a:latin typeface="Arial" panose="020B0604020202020204" pitchFamily="34" charset="0"/>
              </a:rPr>
              <a:t>                 </a:t>
            </a:r>
          </a:p>
          <a:p>
            <a:pPr marL="0" indent="0">
              <a:buNone/>
            </a:pPr>
            <a:endParaRPr lang="en-IN" sz="2000" b="1" i="0" u="sng" dirty="0">
              <a:effectLst/>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dirty="0">
                <a:latin typeface="Arial" panose="020B0604020202020204" pitchFamily="34" charset="0"/>
              </a:rPr>
              <a:t>  </a:t>
            </a:r>
          </a:p>
          <a:p>
            <a:pPr marL="0" indent="0">
              <a:buNone/>
            </a:pPr>
            <a:r>
              <a:rPr lang="en-IN" sz="2000" b="1" u="sng" dirty="0">
                <a:latin typeface="Arial" panose="020B0604020202020204" pitchFamily="34" charset="0"/>
              </a:rPr>
              <a:t>Result:</a:t>
            </a:r>
          </a:p>
          <a:p>
            <a:pPr marL="0" indent="0">
              <a:buNone/>
            </a:pPr>
            <a:r>
              <a:rPr lang="en-IN" sz="2000" b="1" i="0" u="sng" dirty="0">
                <a:effectLst/>
                <a:latin typeface="Arial" panose="020B0604020202020204" pitchFamily="34" charset="0"/>
              </a:rPr>
              <a:t>                         </a:t>
            </a:r>
          </a:p>
        </p:txBody>
      </p:sp>
      <p:pic>
        <p:nvPicPr>
          <p:cNvPr id="9" name="Picture 8">
            <a:extLst>
              <a:ext uri="{FF2B5EF4-FFF2-40B4-BE49-F238E27FC236}">
                <a16:creationId xmlns:a16="http://schemas.microsoft.com/office/drawing/2014/main" id="{2D3B71C2-3ED8-619C-2DE1-A7744CD10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926" y="2139518"/>
            <a:ext cx="7643431" cy="1853203"/>
          </a:xfrm>
          <a:prstGeom prst="rect">
            <a:avLst/>
          </a:prstGeom>
        </p:spPr>
      </p:pic>
      <p:pic>
        <p:nvPicPr>
          <p:cNvPr id="11" name="Picture 10">
            <a:extLst>
              <a:ext uri="{FF2B5EF4-FFF2-40B4-BE49-F238E27FC236}">
                <a16:creationId xmlns:a16="http://schemas.microsoft.com/office/drawing/2014/main" id="{309CA630-8D25-A822-4013-79948B9CE2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234" y="4265009"/>
            <a:ext cx="4327289" cy="2247507"/>
          </a:xfrm>
          <a:prstGeom prst="rect">
            <a:avLst/>
          </a:prstGeom>
        </p:spPr>
      </p:pic>
    </p:spTree>
    <p:extLst>
      <p:ext uri="{BB962C8B-B14F-4D97-AF65-F5344CB8AC3E}">
        <p14:creationId xmlns:p14="http://schemas.microsoft.com/office/powerpoint/2010/main" val="175353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912A1626-4CAE-7FB3-7217-2CD1EB3763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09E02-FA33-206D-326D-1CAED580334A}"/>
              </a:ext>
            </a:extLst>
          </p:cNvPr>
          <p:cNvSpPr>
            <a:spLocks noGrp="1"/>
          </p:cNvSpPr>
          <p:nvPr>
            <p:ph idx="1"/>
          </p:nvPr>
        </p:nvSpPr>
        <p:spPr>
          <a:xfrm>
            <a:off x="838200" y="542054"/>
            <a:ext cx="10515600" cy="5634909"/>
          </a:xfrm>
        </p:spPr>
        <p:txBody>
          <a:bodyPr>
            <a:normAutofit/>
          </a:bodyPr>
          <a:lstStyle/>
          <a:p>
            <a:pPr marL="0" indent="0">
              <a:buNone/>
            </a:pPr>
            <a:r>
              <a:rPr lang="en-US" sz="1600" b="1" dirty="0"/>
              <a:t>Task 3: Language Share Analysis</a:t>
            </a:r>
          </a:p>
          <a:p>
            <a:pPr marL="0" indent="0">
              <a:buNone/>
            </a:pPr>
            <a:r>
              <a:rPr lang="en-US" sz="1600" b="1" dirty="0"/>
              <a:t>Objective: </a:t>
            </a:r>
            <a:r>
              <a:rPr lang="en-US" sz="1400" dirty="0"/>
              <a:t>Calculate the percentage share of each language in the last 30 days.</a:t>
            </a:r>
          </a:p>
          <a:p>
            <a:pPr marL="0" indent="0">
              <a:buNone/>
            </a:pPr>
            <a:r>
              <a:rPr lang="en-US" sz="1600" b="1" dirty="0"/>
              <a:t>Task: </a:t>
            </a:r>
            <a:r>
              <a:rPr lang="en-US" sz="1400" dirty="0"/>
              <a:t>Write an SQL query to calculate the percentage share of each language over the last 30 days.</a:t>
            </a:r>
          </a:p>
          <a:p>
            <a:pPr marL="0" indent="0">
              <a:buNone/>
            </a:pPr>
            <a:r>
              <a:rPr lang="en-IN" sz="2000" b="1" u="sng" dirty="0">
                <a:latin typeface="Arial" panose="020B0604020202020204" pitchFamily="34" charset="0"/>
              </a:rPr>
              <a:t>SQL Query :</a:t>
            </a:r>
          </a:p>
          <a:p>
            <a:pPr marL="0" indent="0">
              <a:buNone/>
            </a:pPr>
            <a:r>
              <a:rPr lang="en-IN" sz="2000" b="1" u="sng" dirty="0">
                <a:latin typeface="Arial" panose="020B0604020202020204" pitchFamily="34" charset="0"/>
              </a:rPr>
              <a:t>                 </a:t>
            </a:r>
          </a:p>
          <a:p>
            <a:pPr marL="0" indent="0">
              <a:buNone/>
            </a:pPr>
            <a:endParaRPr lang="en-IN" sz="2000" b="1" i="0" u="sng" dirty="0">
              <a:effectLst/>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dirty="0">
                <a:latin typeface="Arial" panose="020B0604020202020204" pitchFamily="34" charset="0"/>
              </a:rPr>
              <a:t>  </a:t>
            </a:r>
          </a:p>
          <a:p>
            <a:pPr marL="0" indent="0">
              <a:buNone/>
            </a:pPr>
            <a:endParaRPr lang="en-IN" sz="2000" b="1" u="sng" dirty="0">
              <a:latin typeface="Arial" panose="020B0604020202020204" pitchFamily="34" charset="0"/>
            </a:endParaRPr>
          </a:p>
          <a:p>
            <a:pPr marL="0" indent="0">
              <a:buNone/>
            </a:pPr>
            <a:r>
              <a:rPr lang="en-IN" sz="2000" b="1" u="sng" dirty="0">
                <a:latin typeface="Arial" panose="020B0604020202020204" pitchFamily="34" charset="0"/>
              </a:rPr>
              <a:t>Result:</a:t>
            </a:r>
          </a:p>
          <a:p>
            <a:pPr marL="0" indent="0">
              <a:buNone/>
            </a:pPr>
            <a:r>
              <a:rPr lang="en-IN" sz="2000" b="1" i="0" u="sng" dirty="0">
                <a:effectLst/>
                <a:latin typeface="Arial" panose="020B0604020202020204" pitchFamily="34" charset="0"/>
              </a:rPr>
              <a:t>                         </a:t>
            </a:r>
          </a:p>
        </p:txBody>
      </p:sp>
      <p:pic>
        <p:nvPicPr>
          <p:cNvPr id="4" name="Picture 3">
            <a:extLst>
              <a:ext uri="{FF2B5EF4-FFF2-40B4-BE49-F238E27FC236}">
                <a16:creationId xmlns:a16="http://schemas.microsoft.com/office/drawing/2014/main" id="{26A43494-7F77-3A50-B7C9-86FC25E7A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471" y="1833151"/>
            <a:ext cx="4662015" cy="1979725"/>
          </a:xfrm>
          <a:prstGeom prst="rect">
            <a:avLst/>
          </a:prstGeom>
        </p:spPr>
      </p:pic>
      <p:pic>
        <p:nvPicPr>
          <p:cNvPr id="6" name="Picture 5">
            <a:extLst>
              <a:ext uri="{FF2B5EF4-FFF2-40B4-BE49-F238E27FC236}">
                <a16:creationId xmlns:a16="http://schemas.microsoft.com/office/drawing/2014/main" id="{5E170C65-E266-848D-E5AF-97F39C9964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2362" y="4118427"/>
            <a:ext cx="2720768" cy="1838076"/>
          </a:xfrm>
          <a:prstGeom prst="rect">
            <a:avLst/>
          </a:prstGeom>
        </p:spPr>
      </p:pic>
    </p:spTree>
    <p:extLst>
      <p:ext uri="{BB962C8B-B14F-4D97-AF65-F5344CB8AC3E}">
        <p14:creationId xmlns:p14="http://schemas.microsoft.com/office/powerpoint/2010/main" val="286528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D6E6FA42-E823-5860-9180-6CEFAE6546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E28D6-8B51-F2FF-E61D-06D544F2EC06}"/>
              </a:ext>
            </a:extLst>
          </p:cNvPr>
          <p:cNvSpPr>
            <a:spLocks noGrp="1"/>
          </p:cNvSpPr>
          <p:nvPr>
            <p:ph idx="1"/>
          </p:nvPr>
        </p:nvSpPr>
        <p:spPr>
          <a:xfrm>
            <a:off x="838200" y="542054"/>
            <a:ext cx="10515600" cy="5634909"/>
          </a:xfrm>
        </p:spPr>
        <p:txBody>
          <a:bodyPr>
            <a:normAutofit/>
          </a:bodyPr>
          <a:lstStyle/>
          <a:p>
            <a:pPr marL="0" indent="0">
              <a:buNone/>
            </a:pPr>
            <a:r>
              <a:rPr lang="en-US" sz="1600" b="1" dirty="0"/>
              <a:t>Task 4: Duplicate Rows Detection</a:t>
            </a:r>
          </a:p>
          <a:p>
            <a:pPr marL="0" indent="0">
              <a:buNone/>
            </a:pPr>
            <a:r>
              <a:rPr lang="en-US" sz="1600" b="1" dirty="0"/>
              <a:t>Objective: </a:t>
            </a:r>
            <a:r>
              <a:rPr lang="en-US" sz="1400" dirty="0"/>
              <a:t>Identify duplicate rows in the data.</a:t>
            </a:r>
          </a:p>
          <a:p>
            <a:pPr marL="0" indent="0">
              <a:buNone/>
            </a:pPr>
            <a:r>
              <a:rPr lang="en-US" sz="1600" b="1" dirty="0"/>
              <a:t>Task: </a:t>
            </a:r>
            <a:r>
              <a:rPr lang="en-US" sz="1400" dirty="0"/>
              <a:t>Write an SQL query to display duplicate rows from the </a:t>
            </a:r>
            <a:r>
              <a:rPr lang="en-US" sz="1400" dirty="0" err="1"/>
              <a:t>job_data</a:t>
            </a:r>
            <a:r>
              <a:rPr lang="en-US" sz="1400" dirty="0"/>
              <a:t> table.</a:t>
            </a:r>
          </a:p>
          <a:p>
            <a:pPr marL="0" indent="0">
              <a:buNone/>
            </a:pPr>
            <a:r>
              <a:rPr lang="en-IN" sz="2000" b="1" u="sng" dirty="0">
                <a:latin typeface="Arial" panose="020B0604020202020204" pitchFamily="34" charset="0"/>
              </a:rPr>
              <a:t>SQL Query :</a:t>
            </a:r>
          </a:p>
          <a:p>
            <a:pPr marL="0" indent="0">
              <a:buNone/>
            </a:pPr>
            <a:r>
              <a:rPr lang="en-IN" sz="2000" b="1" u="sng" dirty="0">
                <a:latin typeface="Arial" panose="020B0604020202020204" pitchFamily="34" charset="0"/>
              </a:rPr>
              <a:t>                 </a:t>
            </a:r>
          </a:p>
          <a:p>
            <a:pPr marL="0" indent="0">
              <a:buNone/>
            </a:pPr>
            <a:endParaRPr lang="en-IN" sz="2000" b="1" i="0" u="sng" dirty="0">
              <a:effectLst/>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dirty="0">
                <a:latin typeface="Arial" panose="020B0604020202020204" pitchFamily="34" charset="0"/>
              </a:rPr>
              <a:t>  </a:t>
            </a:r>
          </a:p>
          <a:p>
            <a:pPr marL="0" indent="0">
              <a:buNone/>
            </a:pPr>
            <a:endParaRPr lang="en-IN" sz="2000" b="1" u="sng" dirty="0">
              <a:latin typeface="Arial" panose="020B0604020202020204" pitchFamily="34" charset="0"/>
            </a:endParaRPr>
          </a:p>
          <a:p>
            <a:pPr marL="0" indent="0">
              <a:buNone/>
            </a:pPr>
            <a:r>
              <a:rPr lang="en-IN" sz="2000" b="1" u="sng" dirty="0">
                <a:latin typeface="Arial" panose="020B0604020202020204" pitchFamily="34" charset="0"/>
              </a:rPr>
              <a:t>Result:</a:t>
            </a:r>
          </a:p>
          <a:p>
            <a:pPr marL="0" indent="0">
              <a:buNone/>
            </a:pPr>
            <a:r>
              <a:rPr lang="en-IN" sz="2000" b="1" i="0" u="sng" dirty="0">
                <a:effectLst/>
                <a:latin typeface="Arial" panose="020B0604020202020204" pitchFamily="34" charset="0"/>
              </a:rPr>
              <a:t>                         </a:t>
            </a:r>
          </a:p>
        </p:txBody>
      </p:sp>
      <p:pic>
        <p:nvPicPr>
          <p:cNvPr id="5" name="Picture 4">
            <a:extLst>
              <a:ext uri="{FF2B5EF4-FFF2-40B4-BE49-F238E27FC236}">
                <a16:creationId xmlns:a16="http://schemas.microsoft.com/office/drawing/2014/main" id="{77D3C233-E496-1894-9DC2-A8CFCDDB5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254" y="2003125"/>
            <a:ext cx="6248942" cy="1661304"/>
          </a:xfrm>
          <a:prstGeom prst="rect">
            <a:avLst/>
          </a:prstGeom>
        </p:spPr>
      </p:pic>
      <p:pic>
        <p:nvPicPr>
          <p:cNvPr id="8" name="Picture 7">
            <a:extLst>
              <a:ext uri="{FF2B5EF4-FFF2-40B4-BE49-F238E27FC236}">
                <a16:creationId xmlns:a16="http://schemas.microsoft.com/office/drawing/2014/main" id="{70CA515A-5217-8621-AA74-58B22EC84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6254" y="4358142"/>
            <a:ext cx="5380186" cy="1125107"/>
          </a:xfrm>
          <a:prstGeom prst="rect">
            <a:avLst/>
          </a:prstGeom>
        </p:spPr>
      </p:pic>
    </p:spTree>
    <p:extLst>
      <p:ext uri="{BB962C8B-B14F-4D97-AF65-F5344CB8AC3E}">
        <p14:creationId xmlns:p14="http://schemas.microsoft.com/office/powerpoint/2010/main" val="137818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9E29E4A0-C536-C6F4-F94D-D9EDC0A10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27255-C040-37D7-BD21-725BEE939FE4}"/>
              </a:ext>
            </a:extLst>
          </p:cNvPr>
          <p:cNvSpPr>
            <a:spLocks noGrp="1"/>
          </p:cNvSpPr>
          <p:nvPr>
            <p:ph type="title"/>
          </p:nvPr>
        </p:nvSpPr>
        <p:spPr>
          <a:xfrm>
            <a:off x="838200" y="365125"/>
            <a:ext cx="4924425" cy="987425"/>
          </a:xfrm>
        </p:spPr>
        <p:txBody>
          <a:bodyPr>
            <a:normAutofit/>
          </a:bodyPr>
          <a:lstStyle/>
          <a:p>
            <a:r>
              <a:rPr lang="en-IN" sz="3600" b="1" u="sng" dirty="0"/>
              <a:t>Investigating Metric Spike:</a:t>
            </a:r>
          </a:p>
        </p:txBody>
      </p:sp>
      <p:sp>
        <p:nvSpPr>
          <p:cNvPr id="3" name="Content Placeholder 2">
            <a:extLst>
              <a:ext uri="{FF2B5EF4-FFF2-40B4-BE49-F238E27FC236}">
                <a16:creationId xmlns:a16="http://schemas.microsoft.com/office/drawing/2014/main" id="{EDA1C37A-ABEF-A501-2A02-E0D76572B4EB}"/>
              </a:ext>
            </a:extLst>
          </p:cNvPr>
          <p:cNvSpPr>
            <a:spLocks noGrp="1"/>
          </p:cNvSpPr>
          <p:nvPr>
            <p:ph idx="1"/>
          </p:nvPr>
        </p:nvSpPr>
        <p:spPr>
          <a:xfrm>
            <a:off x="838200" y="1352550"/>
            <a:ext cx="10515600" cy="4824413"/>
          </a:xfrm>
        </p:spPr>
        <p:txBody>
          <a:bodyPr>
            <a:normAutofit/>
          </a:bodyPr>
          <a:lstStyle/>
          <a:p>
            <a:pPr marL="0" indent="0">
              <a:buNone/>
            </a:pPr>
            <a:r>
              <a:rPr lang="en-US" sz="1600" b="1" dirty="0"/>
              <a:t>Task 1: Weekly User Engagement</a:t>
            </a:r>
          </a:p>
          <a:p>
            <a:pPr marL="0" indent="0">
              <a:buNone/>
            </a:pPr>
            <a:r>
              <a:rPr lang="en-US" sz="1600" b="1" dirty="0"/>
              <a:t>Objective:</a:t>
            </a:r>
            <a:r>
              <a:rPr lang="en-US" sz="1400" b="1" dirty="0"/>
              <a:t> </a:t>
            </a:r>
            <a:r>
              <a:rPr lang="en-US" sz="1400" dirty="0"/>
              <a:t>Measure the activeness of users on a weekly basis.</a:t>
            </a:r>
          </a:p>
          <a:p>
            <a:pPr marL="0" indent="0">
              <a:buNone/>
            </a:pPr>
            <a:r>
              <a:rPr lang="en-US" sz="1600" b="1" dirty="0"/>
              <a:t>Task: </a:t>
            </a:r>
            <a:r>
              <a:rPr lang="en-US" sz="1400" dirty="0"/>
              <a:t>Write an SQL query to calculate the weekly user engagement.</a:t>
            </a:r>
          </a:p>
          <a:p>
            <a:pPr marL="0" indent="0">
              <a:buNone/>
            </a:pPr>
            <a:r>
              <a:rPr lang="en-IN" sz="2000" b="1" u="sng" dirty="0">
                <a:latin typeface="Arial" panose="020B0604020202020204" pitchFamily="34" charset="0"/>
              </a:rPr>
              <a:t>SQL Query :</a:t>
            </a:r>
          </a:p>
          <a:p>
            <a:pPr marL="0" indent="0">
              <a:buNone/>
            </a:pPr>
            <a:r>
              <a:rPr lang="en-IN" sz="2000" b="1" u="sng" dirty="0">
                <a:latin typeface="Arial" panose="020B0604020202020204" pitchFamily="34" charset="0"/>
              </a:rPr>
              <a:t>                 </a:t>
            </a:r>
          </a:p>
          <a:p>
            <a:pPr marL="0" indent="0">
              <a:buNone/>
            </a:pPr>
            <a:endParaRPr lang="en-IN" sz="2000" b="1" i="0" u="sng" dirty="0">
              <a:effectLst/>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dirty="0">
                <a:latin typeface="Arial" panose="020B0604020202020204" pitchFamily="34" charset="0"/>
              </a:rPr>
              <a:t>  </a:t>
            </a:r>
            <a:r>
              <a:rPr lang="en-IN" sz="2000" b="1" u="sng" dirty="0">
                <a:latin typeface="Arial" panose="020B0604020202020204" pitchFamily="34" charset="0"/>
              </a:rPr>
              <a:t>Result:</a:t>
            </a:r>
          </a:p>
          <a:p>
            <a:pPr marL="0" indent="0">
              <a:buNone/>
            </a:pPr>
            <a:r>
              <a:rPr lang="en-IN" sz="2000" b="1" i="0" u="sng" dirty="0">
                <a:effectLst/>
                <a:latin typeface="Arial" panose="020B0604020202020204" pitchFamily="34" charset="0"/>
              </a:rPr>
              <a:t>                         </a:t>
            </a:r>
          </a:p>
        </p:txBody>
      </p:sp>
      <p:pic>
        <p:nvPicPr>
          <p:cNvPr id="5" name="Picture 4">
            <a:extLst>
              <a:ext uri="{FF2B5EF4-FFF2-40B4-BE49-F238E27FC236}">
                <a16:creationId xmlns:a16="http://schemas.microsoft.com/office/drawing/2014/main" id="{79AD87DF-9341-39A3-C136-6BDAF9950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931" y="2590882"/>
            <a:ext cx="4610500" cy="1417443"/>
          </a:xfrm>
          <a:prstGeom prst="rect">
            <a:avLst/>
          </a:prstGeom>
        </p:spPr>
      </p:pic>
      <p:pic>
        <p:nvPicPr>
          <p:cNvPr id="9" name="Picture 8">
            <a:extLst>
              <a:ext uri="{FF2B5EF4-FFF2-40B4-BE49-F238E27FC236}">
                <a16:creationId xmlns:a16="http://schemas.microsoft.com/office/drawing/2014/main" id="{2C053A6D-1466-A6C2-ED9A-EC317440A5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708" y="4071668"/>
            <a:ext cx="1699407" cy="2786332"/>
          </a:xfrm>
          <a:prstGeom prst="rect">
            <a:avLst/>
          </a:prstGeom>
        </p:spPr>
      </p:pic>
    </p:spTree>
    <p:extLst>
      <p:ext uri="{BB962C8B-B14F-4D97-AF65-F5344CB8AC3E}">
        <p14:creationId xmlns:p14="http://schemas.microsoft.com/office/powerpoint/2010/main" val="383120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C138480D-8632-5514-0EAD-A79C3FF4D8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6E717-A1FD-85F9-A4E6-3179F9A87711}"/>
              </a:ext>
            </a:extLst>
          </p:cNvPr>
          <p:cNvSpPr>
            <a:spLocks noGrp="1"/>
          </p:cNvSpPr>
          <p:nvPr>
            <p:ph idx="1"/>
          </p:nvPr>
        </p:nvSpPr>
        <p:spPr>
          <a:xfrm>
            <a:off x="838200" y="542054"/>
            <a:ext cx="10515600" cy="5634909"/>
          </a:xfrm>
        </p:spPr>
        <p:txBody>
          <a:bodyPr>
            <a:normAutofit/>
          </a:bodyPr>
          <a:lstStyle/>
          <a:p>
            <a:pPr marL="0" indent="0">
              <a:buNone/>
            </a:pPr>
            <a:r>
              <a:rPr lang="en-US" sz="1600" b="1" dirty="0"/>
              <a:t>Task 2: User Growth Analysis</a:t>
            </a:r>
          </a:p>
          <a:p>
            <a:pPr marL="0" indent="0">
              <a:buNone/>
            </a:pPr>
            <a:r>
              <a:rPr lang="en-US" sz="1600" b="1" dirty="0"/>
              <a:t>Objective: </a:t>
            </a:r>
            <a:r>
              <a:rPr lang="en-US" sz="1400" dirty="0"/>
              <a:t>Analyze the growth of users over time for a product.</a:t>
            </a:r>
          </a:p>
          <a:p>
            <a:pPr marL="0" indent="0">
              <a:buNone/>
            </a:pPr>
            <a:r>
              <a:rPr lang="en-US" sz="1600" b="1" dirty="0"/>
              <a:t>Task: </a:t>
            </a:r>
            <a:r>
              <a:rPr lang="en-US" sz="1400" dirty="0"/>
              <a:t> Write an SQL query to calculate the user growth for the product.</a:t>
            </a:r>
          </a:p>
          <a:p>
            <a:pPr marL="0" indent="0">
              <a:buNone/>
            </a:pPr>
            <a:r>
              <a:rPr lang="en-IN" sz="2000" b="1" u="sng" dirty="0">
                <a:latin typeface="Arial" panose="020B0604020202020204" pitchFamily="34" charset="0"/>
              </a:rPr>
              <a:t>SQL Query :</a:t>
            </a:r>
          </a:p>
          <a:p>
            <a:pPr marL="0" indent="0">
              <a:buNone/>
            </a:pPr>
            <a:r>
              <a:rPr lang="en-IN" sz="2000" b="1" u="sng" dirty="0">
                <a:latin typeface="Arial" panose="020B0604020202020204" pitchFamily="34" charset="0"/>
              </a:rPr>
              <a:t>                 </a:t>
            </a:r>
          </a:p>
          <a:p>
            <a:pPr marL="0" indent="0">
              <a:buNone/>
            </a:pPr>
            <a:endParaRPr lang="en-IN" sz="2000" b="1" i="0" u="sng" dirty="0">
              <a:effectLst/>
              <a:latin typeface="Arial" panose="020B0604020202020204" pitchFamily="34" charset="0"/>
            </a:endParaRPr>
          </a:p>
          <a:p>
            <a:pPr marL="0" indent="0">
              <a:buNone/>
            </a:pPr>
            <a:endParaRPr lang="en-IN" sz="2000" b="1" u="sng" dirty="0">
              <a:latin typeface="Arial" panose="020B0604020202020204" pitchFamily="34" charset="0"/>
            </a:endParaRPr>
          </a:p>
          <a:p>
            <a:pPr marL="0" indent="0">
              <a:buNone/>
            </a:pPr>
            <a:r>
              <a:rPr lang="en-IN" sz="2000" b="1" dirty="0">
                <a:latin typeface="Arial" panose="020B0604020202020204" pitchFamily="34" charset="0"/>
              </a:rPr>
              <a:t>  </a:t>
            </a:r>
            <a:r>
              <a:rPr lang="en-IN" sz="2000" b="1" u="sng" dirty="0">
                <a:latin typeface="Arial" panose="020B0604020202020204" pitchFamily="34" charset="0"/>
              </a:rPr>
              <a:t>Result:</a:t>
            </a:r>
          </a:p>
          <a:p>
            <a:pPr marL="0" indent="0">
              <a:buNone/>
            </a:pPr>
            <a:r>
              <a:rPr lang="en-IN" sz="2000" b="1" i="0" u="sng" dirty="0">
                <a:effectLst/>
                <a:latin typeface="Arial" panose="020B0604020202020204" pitchFamily="34" charset="0"/>
              </a:rPr>
              <a:t>                         </a:t>
            </a:r>
          </a:p>
        </p:txBody>
      </p:sp>
      <p:pic>
        <p:nvPicPr>
          <p:cNvPr id="7" name="Picture 6">
            <a:extLst>
              <a:ext uri="{FF2B5EF4-FFF2-40B4-BE49-F238E27FC236}">
                <a16:creationId xmlns:a16="http://schemas.microsoft.com/office/drawing/2014/main" id="{DFE74D03-5A47-3927-B42E-4846F54FD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159" y="1650719"/>
            <a:ext cx="6246555" cy="1385780"/>
          </a:xfrm>
          <a:prstGeom prst="rect">
            <a:avLst/>
          </a:prstGeom>
        </p:spPr>
      </p:pic>
      <p:pic>
        <p:nvPicPr>
          <p:cNvPr id="10" name="Picture 9">
            <a:extLst>
              <a:ext uri="{FF2B5EF4-FFF2-40B4-BE49-F238E27FC236}">
                <a16:creationId xmlns:a16="http://schemas.microsoft.com/office/drawing/2014/main" id="{BD439E74-4566-C912-97C1-7F725DE77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8721" y="3186221"/>
            <a:ext cx="2298593" cy="3553029"/>
          </a:xfrm>
          <a:prstGeom prst="rect">
            <a:avLst/>
          </a:prstGeom>
        </p:spPr>
      </p:pic>
      <p:pic>
        <p:nvPicPr>
          <p:cNvPr id="12" name="Picture 11">
            <a:extLst>
              <a:ext uri="{FF2B5EF4-FFF2-40B4-BE49-F238E27FC236}">
                <a16:creationId xmlns:a16="http://schemas.microsoft.com/office/drawing/2014/main" id="{5317CE40-8973-1F37-7D8C-EB82195AB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762" y="3186221"/>
            <a:ext cx="2483693" cy="3556562"/>
          </a:xfrm>
          <a:prstGeom prst="rect">
            <a:avLst/>
          </a:prstGeom>
        </p:spPr>
      </p:pic>
      <p:pic>
        <p:nvPicPr>
          <p:cNvPr id="14" name="Picture 13">
            <a:extLst>
              <a:ext uri="{FF2B5EF4-FFF2-40B4-BE49-F238E27FC236}">
                <a16:creationId xmlns:a16="http://schemas.microsoft.com/office/drawing/2014/main" id="{EDC03353-2A54-80B9-6440-2983EBD58A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8047" y="3189754"/>
            <a:ext cx="2365016" cy="3553029"/>
          </a:xfrm>
          <a:prstGeom prst="rect">
            <a:avLst/>
          </a:prstGeom>
        </p:spPr>
      </p:pic>
    </p:spTree>
    <p:extLst>
      <p:ext uri="{BB962C8B-B14F-4D97-AF65-F5344CB8AC3E}">
        <p14:creationId xmlns:p14="http://schemas.microsoft.com/office/powerpoint/2010/main" val="138481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635</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Operation Analytics and Investigating Metric Spike</vt:lpstr>
      <vt:lpstr>PowerPoint Presentation</vt:lpstr>
      <vt:lpstr>Job Data Analysis:</vt:lpstr>
      <vt:lpstr>PowerPoint Presentation</vt:lpstr>
      <vt:lpstr>PowerPoint Presentation</vt:lpstr>
      <vt:lpstr>PowerPoint Presentation</vt:lpstr>
      <vt:lpstr>Investigating Metric Spike: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Nigam</dc:creator>
  <cp:lastModifiedBy>Yash Nigam</cp:lastModifiedBy>
  <cp:revision>4</cp:revision>
  <dcterms:created xsi:type="dcterms:W3CDTF">2024-01-15T13:31:23Z</dcterms:created>
  <dcterms:modified xsi:type="dcterms:W3CDTF">2024-02-17T09:41:26Z</dcterms:modified>
</cp:coreProperties>
</file>