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DFpeBKKCrx4WLoXaZzwGPakB/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16840A-724C-4444-A292-DD4EE1D54E37}">
  <a:tblStyle styleId="{DD16840A-724C-4444-A292-DD4EE1D54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Tahoma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ahom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 maximum percentage of major prospects is for the events at location </a:t>
            </a:r>
            <a:r>
              <a:rPr b="1" lang="en-US" sz="1400">
                <a:solidFill>
                  <a:schemeClr val="dk1"/>
                </a:solidFill>
              </a:rPr>
              <a:t>‘Southeast’</a:t>
            </a:r>
            <a:r>
              <a:rPr lang="en-US" sz="1400">
                <a:solidFill>
                  <a:schemeClr val="dk1"/>
                </a:solidFill>
              </a:rPr>
              <a:t>, closely followed by the events held </a:t>
            </a:r>
            <a:r>
              <a:rPr b="1" lang="en-US" sz="1400">
                <a:solidFill>
                  <a:schemeClr val="dk1"/>
                </a:solidFill>
              </a:rPr>
              <a:t>‘Online’</a:t>
            </a:r>
            <a:r>
              <a:rPr lang="en-US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 percentage of first-time attendees is the least at location Northeast.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 maximum percentage of major prospects is at the location ‘Southeast’ whereas the least percentage is at events held ‘Online’.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714288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714288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Analyzing 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Assigned the Average age to three groups and name the column "Age Group” to get the number of people in each age group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Found the number of first-time attendees and major prospects for all the age groups and used bar graph for visualizations.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714288a4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6714288a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bf1174c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bf1174c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55837ecd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55837ec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55837ecd1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55837ec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6714288a4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6714288a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The location Southeast contributes significantly to the percentage of first-time attendees as well as major prospects. Therefore, more events should be held at this location. 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The events with group contents ‘Social’ and ‘Stewardship’ should be increased as they have the maximum percentages of first-time attendees and major prospects, respectively. 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Members should be invited more to the events as they compromise the maximum percentage of major prospects but least of first-time attendees. 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People under 30 are contributing to the percentage of first-time attendees, but not to the percentage of major prospects. People over the age group of 60 are majorly contributing to the % of major prospects. </a:t>
            </a:r>
            <a:endParaRPr sz="1200">
              <a:solidFill>
                <a:schemeClr val="dk1"/>
              </a:solidFill>
            </a:endParaRPr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More events should be held through Friday-Monday as events on these days have the maximum participation.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6714288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6714288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714288a4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6714288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6714288a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6714288a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714288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714288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a22ffd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a22ffd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714288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714288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714288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714288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Analyzing Group Code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Checked the third digit of Group Code to receive the category of the group and turned them into categorical values to assign each category in group column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Found the percentage of first-time attendees and major prospects for all the groups.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Used bar graphs for visualizations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Checked the second digit of Group Code and turned them into categorical values to receive the event contents of the group and assigned each contents in Group Contents column     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Found the percentage of first-time attendees and major prospects for all the different types of content.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Used bar graphs for visualizations.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</a:rPr>
              <a:t>Analyzing Location Code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We checked the second digit of location code to receive the location where the event was held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and turned them into categorical values to assign each category a Location group column.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Found the percentage of first-time attendees and major prospects for all the locations.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Used bar graphs for visualizations.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714288a4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6714288a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 maximum percentage of major prospects are Members whereas the least are Student and Alumni and vice versa for percentage of first-time attendees.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The maximum major prospects are in the groups with ‘Stewardship’ content and least in the groups with ‘Service’ content.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7497302" y="1097280"/>
            <a:ext cx="1646699" cy="411479"/>
          </a:xfrm>
          <a:custGeom>
            <a:rect b="b" l="l" r="r" t="t"/>
            <a:pathLst>
              <a:path extrusionOk="0" h="548638" w="2195598">
                <a:moveTo>
                  <a:pt x="255073" y="0"/>
                </a:moveTo>
                <a:lnTo>
                  <a:pt x="2195598" y="0"/>
                </a:lnTo>
                <a:lnTo>
                  <a:pt x="2195598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 rot="10800000">
            <a:off x="-2" y="685800"/>
            <a:ext cx="1646697" cy="411479"/>
          </a:xfrm>
          <a:custGeom>
            <a:rect b="b" l="l" r="r" t="t"/>
            <a:pathLst>
              <a:path extrusionOk="0" h="548638" w="2195596">
                <a:moveTo>
                  <a:pt x="2195596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2195596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828800" y="1714500"/>
            <a:ext cx="548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7F7F7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1484644" y="685800"/>
            <a:ext cx="61746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3"/>
          <p:cNvSpPr/>
          <p:nvPr/>
        </p:nvSpPr>
        <p:spPr>
          <a:xfrm>
            <a:off x="7335249" y="685800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294996" y="685800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7497302" y="109728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389820" y="68580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2" name="Google Shape;82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72585" y="1"/>
            <a:ext cx="3353561" cy="251533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0"/>
          <p:cNvSpPr txBox="1"/>
          <p:nvPr>
            <p:ph type="ctrTitle"/>
          </p:nvPr>
        </p:nvSpPr>
        <p:spPr>
          <a:xfrm>
            <a:off x="365760" y="2612233"/>
            <a:ext cx="8318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9pPr>
          </a:lstStyle>
          <a:p/>
        </p:txBody>
      </p:sp>
      <p:sp>
        <p:nvSpPr>
          <p:cNvPr id="97" name="Google Shape;97;p30"/>
          <p:cNvSpPr txBox="1"/>
          <p:nvPr>
            <p:ph idx="1" type="subTitle"/>
          </p:nvPr>
        </p:nvSpPr>
        <p:spPr>
          <a:xfrm>
            <a:off x="384048" y="3751327"/>
            <a:ext cx="631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30"/>
          <p:cNvSpPr txBox="1"/>
          <p:nvPr/>
        </p:nvSpPr>
        <p:spPr>
          <a:xfrm>
            <a:off x="397512" y="4631331"/>
            <a:ext cx="206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B9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5CB9"/>
                </a:solidFill>
                <a:latin typeface="Arial"/>
                <a:ea typeface="Arial"/>
                <a:cs typeface="Arial"/>
                <a:sym typeface="Arial"/>
              </a:rPr>
              <a:t>Imagination at 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0"/>
          <p:cNvSpPr txBox="1"/>
          <p:nvPr>
            <p:ph idx="2" type="body"/>
          </p:nvPr>
        </p:nvSpPr>
        <p:spPr>
          <a:xfrm>
            <a:off x="396877" y="4061465"/>
            <a:ext cx="630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 rot="10800000">
            <a:off x="-1" y="3357056"/>
            <a:ext cx="1451029" cy="411478"/>
          </a:xfrm>
          <a:custGeom>
            <a:rect b="b" l="l" r="r" t="t"/>
            <a:pathLst>
              <a:path extrusionOk="0" h="548638" w="1934705">
                <a:moveTo>
                  <a:pt x="1934705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1934705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>
            <p:ph type="title"/>
          </p:nvPr>
        </p:nvSpPr>
        <p:spPr>
          <a:xfrm>
            <a:off x="1484644" y="2945575"/>
            <a:ext cx="61746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16"/>
          <p:cNvSpPr/>
          <p:nvPr/>
        </p:nvSpPr>
        <p:spPr>
          <a:xfrm>
            <a:off x="7335249" y="2945575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1294996" y="2945575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1194151" y="3357055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3150" y="685800"/>
            <a:ext cx="445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b="1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00"/>
              <a:buChar char="•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16"/>
          <p:cNvSpPr/>
          <p:nvPr/>
        </p:nvSpPr>
        <p:spPr>
          <a:xfrm>
            <a:off x="7692971" y="2945577"/>
            <a:ext cx="1451029" cy="411479"/>
          </a:xfrm>
          <a:custGeom>
            <a:rect b="b" l="l" r="r" t="t"/>
            <a:pathLst>
              <a:path extrusionOk="0" h="548638" w="1934706">
                <a:moveTo>
                  <a:pt x="255073" y="0"/>
                </a:moveTo>
                <a:lnTo>
                  <a:pt x="1934706" y="0"/>
                </a:lnTo>
                <a:lnTo>
                  <a:pt x="1934706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6"/>
          <p:cNvSpPr/>
          <p:nvPr/>
        </p:nvSpPr>
        <p:spPr>
          <a:xfrm>
            <a:off x="7692971" y="2945577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Objectiv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42900" y="4454336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b="0" sz="9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1484644" y="685800"/>
            <a:ext cx="61746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7"/>
          <p:cNvSpPr/>
          <p:nvPr/>
        </p:nvSpPr>
        <p:spPr>
          <a:xfrm>
            <a:off x="7335249" y="685800"/>
            <a:ext cx="513754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1294996" y="685800"/>
            <a:ext cx="513755" cy="82296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7497302" y="109728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1389820" y="685800"/>
            <a:ext cx="256877" cy="411480"/>
          </a:xfrm>
          <a:custGeom>
            <a:rect b="b" l="l" r="r" t="t"/>
            <a:pathLst>
              <a:path extrusionOk="0" h="1097280" w="685006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2343150" y="1711136"/>
            <a:ext cx="445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b="1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00"/>
              <a:buChar char="•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1" y="137160"/>
            <a:ext cx="67263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34290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sz="15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28650" y="822960"/>
            <a:ext cx="788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8"/>
          <p:cNvSpPr/>
          <p:nvPr/>
        </p:nvSpPr>
        <p:spPr>
          <a:xfrm>
            <a:off x="6783930" y="137160"/>
            <a:ext cx="2360071" cy="411479"/>
          </a:xfrm>
          <a:custGeom>
            <a:rect b="b" l="l" r="r" t="t"/>
            <a:pathLst>
              <a:path extrusionOk="0" h="548638" w="3146761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6588100" y="137160"/>
            <a:ext cx="333772" cy="411479"/>
          </a:xfrm>
          <a:custGeom>
            <a:rect b="b" l="l" r="r" t="t"/>
            <a:pathLst>
              <a:path extrusionOk="0" h="548638" w="445029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628649" y="1165860"/>
            <a:ext cx="377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4743450" y="1165860"/>
            <a:ext cx="377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628649" y="822960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4743450" y="819599"/>
            <a:ext cx="377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1" y="137160"/>
            <a:ext cx="6726300" cy="41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34290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ahoma"/>
              <a:buNone/>
              <a:defRPr sz="15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9"/>
          <p:cNvSpPr/>
          <p:nvPr/>
        </p:nvSpPr>
        <p:spPr>
          <a:xfrm>
            <a:off x="6783930" y="137160"/>
            <a:ext cx="2360071" cy="411479"/>
          </a:xfrm>
          <a:custGeom>
            <a:rect b="b" l="l" r="r" t="t"/>
            <a:pathLst>
              <a:path extrusionOk="0" h="548638" w="3146761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9"/>
          <p:cNvSpPr/>
          <p:nvPr/>
        </p:nvSpPr>
        <p:spPr>
          <a:xfrm>
            <a:off x="6588100" y="137160"/>
            <a:ext cx="333772" cy="411479"/>
          </a:xfrm>
          <a:custGeom>
            <a:rect b="b" l="l" r="r" t="t"/>
            <a:pathLst>
              <a:path extrusionOk="0" h="548638" w="445029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548640" y="548641"/>
            <a:ext cx="80466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0" y="0"/>
            <a:ext cx="6858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857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857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143000" y="274320"/>
            <a:ext cx="6858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028700"/>
            <a:ext cx="7886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C13936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38060" y="4457700"/>
            <a:ext cx="1714501" cy="5000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2"/>
          <p:cNvSpPr/>
          <p:nvPr/>
        </p:nvSpPr>
        <p:spPr>
          <a:xfrm>
            <a:off x="0" y="5006340"/>
            <a:ext cx="6750423" cy="137160"/>
          </a:xfrm>
          <a:custGeom>
            <a:rect b="b" l="l" r="r" t="t"/>
            <a:pathLst>
              <a:path extrusionOk="0" h="182880" w="9000564">
                <a:moveTo>
                  <a:pt x="0" y="0"/>
                </a:moveTo>
                <a:lnTo>
                  <a:pt x="9000564" y="0"/>
                </a:lnTo>
                <a:lnTo>
                  <a:pt x="8914503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6733611" y="5006340"/>
            <a:ext cx="2410388" cy="137160"/>
          </a:xfrm>
          <a:custGeom>
            <a:rect b="b" l="l" r="r" t="t"/>
            <a:pathLst>
              <a:path extrusionOk="0" h="182880" w="3213851">
                <a:moveTo>
                  <a:pt x="86061" y="0"/>
                </a:moveTo>
                <a:lnTo>
                  <a:pt x="3213851" y="0"/>
                </a:lnTo>
                <a:lnTo>
                  <a:pt x="3213851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idx="1" type="body"/>
          </p:nvPr>
        </p:nvSpPr>
        <p:spPr>
          <a:xfrm>
            <a:off x="1561400" y="1648319"/>
            <a:ext cx="63033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2000">
                <a:solidFill>
                  <a:srgbClr val="872828"/>
                </a:solidFill>
              </a:rPr>
              <a:t>Team BUDT704_0506_01: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sz="2000">
              <a:solidFill>
                <a:srgbClr val="87282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2000">
                <a:solidFill>
                  <a:srgbClr val="872828"/>
                </a:solidFill>
              </a:rPr>
              <a:t>Runtime Terror</a:t>
            </a:r>
            <a:endParaRPr b="1" i="1" sz="2000">
              <a:solidFill>
                <a:srgbClr val="87282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000">
              <a:solidFill>
                <a:srgbClr val="87282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2000">
                <a:solidFill>
                  <a:srgbClr val="872828"/>
                </a:solidFill>
              </a:rPr>
              <a:t>2021.12.9</a:t>
            </a:r>
            <a:endParaRPr b="1" i="1" sz="2000">
              <a:solidFill>
                <a:srgbClr val="87282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457200" lvl="0" marL="4572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667">
                <a:solidFill>
                  <a:srgbClr val="872828"/>
                </a:solidFill>
              </a:rPr>
              <a:t>    </a:t>
            </a:r>
            <a:r>
              <a:rPr b="1" lang="en-US" sz="1667">
                <a:solidFill>
                  <a:srgbClr val="872828"/>
                </a:solidFill>
              </a:rPr>
              <a:t>Nigam Sha</a:t>
            </a:r>
            <a:r>
              <a:rPr b="1" lang="en-US" sz="1667">
                <a:solidFill>
                  <a:srgbClr val="872828"/>
                </a:solidFill>
              </a:rPr>
              <a:t>h</a:t>
            </a:r>
            <a:endParaRPr b="1" sz="1667">
              <a:solidFill>
                <a:srgbClr val="872828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667">
                <a:solidFill>
                  <a:srgbClr val="872828"/>
                </a:solidFill>
              </a:rPr>
              <a:t>Hsin Chen(Vicky)</a:t>
            </a:r>
            <a:endParaRPr b="1" sz="1667">
              <a:solidFill>
                <a:srgbClr val="872828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667">
                <a:solidFill>
                  <a:srgbClr val="872828"/>
                </a:solidFill>
              </a:rPr>
              <a:t>Antara Kumar</a:t>
            </a:r>
            <a:endParaRPr b="1" sz="1667">
              <a:solidFill>
                <a:srgbClr val="872828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667">
                <a:solidFill>
                  <a:srgbClr val="872828"/>
                </a:solidFill>
              </a:rPr>
              <a:t>Yu-Shiang Liao(Shawn</a:t>
            </a:r>
            <a:r>
              <a:rPr b="1" lang="en-US" sz="2100">
                <a:solidFill>
                  <a:srgbClr val="872828"/>
                </a:solidFill>
              </a:rPr>
              <a:t>)</a:t>
            </a:r>
            <a:endParaRPr b="1" sz="2100">
              <a:solidFill>
                <a:srgbClr val="872828"/>
              </a:solidFill>
            </a:endParaRPr>
          </a:p>
        </p:txBody>
      </p:sp>
      <p:sp>
        <p:nvSpPr>
          <p:cNvPr id="105" name="Google Shape;105;p1"/>
          <p:cNvSpPr txBox="1"/>
          <p:nvPr>
            <p:ph type="title"/>
          </p:nvPr>
        </p:nvSpPr>
        <p:spPr>
          <a:xfrm>
            <a:off x="1484644" y="685800"/>
            <a:ext cx="6174600" cy="823200"/>
          </a:xfrm>
          <a:prstGeom prst="rect">
            <a:avLst/>
          </a:prstGeom>
          <a:solidFill>
            <a:srgbClr val="872828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ahoma"/>
              <a:buNone/>
            </a:pPr>
            <a:r>
              <a:rPr lang="en-US" sz="2300"/>
              <a:t>BUDT 704: Data Processing and Analysis in Python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Analyzing </a:t>
            </a:r>
            <a:r>
              <a:rPr b="1" lang="en-US" sz="2800">
                <a:solidFill>
                  <a:srgbClr val="872828"/>
                </a:solidFill>
              </a:rPr>
              <a:t>the Location Code - Events’ Location</a:t>
            </a:r>
            <a:endParaRPr b="1" sz="3000">
              <a:solidFill>
                <a:srgbClr val="872828"/>
              </a:solidFill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6199673" y="1409100"/>
            <a:ext cx="3204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6091675" y="1142850"/>
            <a:ext cx="28575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6103975" y="1180038"/>
            <a:ext cx="2483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Locations in </a:t>
            </a:r>
            <a:r>
              <a:rPr b="1" lang="en-US" sz="1900"/>
              <a:t>Southeast &amp; Online attract more </a:t>
            </a:r>
            <a:br>
              <a:rPr b="1" lang="en-US" sz="1900"/>
            </a:br>
            <a:r>
              <a:rPr b="1" lang="en-US" sz="1900"/>
              <a:t>first time attendee</a:t>
            </a:r>
            <a:endParaRPr b="1" sz="1900"/>
          </a:p>
        </p:txBody>
      </p:sp>
      <p:sp>
        <p:nvSpPr>
          <p:cNvPr id="215" name="Google Shape;215;p5"/>
          <p:cNvSpPr/>
          <p:nvPr/>
        </p:nvSpPr>
        <p:spPr>
          <a:xfrm>
            <a:off x="6091675" y="2711000"/>
            <a:ext cx="2857500" cy="14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6093625" y="2773675"/>
            <a:ext cx="2959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Locations at </a:t>
            </a:r>
            <a:br>
              <a:rPr b="1" lang="en-US" sz="1900"/>
            </a:br>
            <a:r>
              <a:rPr b="1" lang="en-US" sz="1900"/>
              <a:t>Southeast &amp; Northeast</a:t>
            </a:r>
            <a:br>
              <a:rPr b="1" lang="en-US" sz="1900"/>
            </a:br>
            <a:r>
              <a:rPr b="1" lang="en-US" sz="1900"/>
              <a:t>appeal to alumni of</a:t>
            </a:r>
            <a:br>
              <a:rPr b="1" lang="en-US" sz="1900"/>
            </a:br>
            <a:r>
              <a:rPr b="1" lang="en-US" sz="1900"/>
              <a:t>major prospects</a:t>
            </a:r>
            <a:endParaRPr b="1" sz="1900"/>
          </a:p>
        </p:txBody>
      </p:sp>
      <p:sp>
        <p:nvSpPr>
          <p:cNvPr id="217" name="Google Shape;217;p5"/>
          <p:cNvSpPr txBox="1"/>
          <p:nvPr/>
        </p:nvSpPr>
        <p:spPr>
          <a:xfrm>
            <a:off x="6091675" y="4228075"/>
            <a:ext cx="33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*</a:t>
            </a:r>
            <a:r>
              <a:rPr i="1" lang="en-US" sz="1000"/>
              <a:t>DMV(Washington DC, Maryland, and Virginia)</a:t>
            </a:r>
            <a:endParaRPr i="1" sz="1000"/>
          </a:p>
        </p:txBody>
      </p:sp>
      <p:pic>
        <p:nvPicPr>
          <p:cNvPr id="218" name="Google Shape;2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5922"/>
            <a:ext cx="5752464" cy="361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714288a4_0_31"/>
          <p:cNvSpPr txBox="1"/>
          <p:nvPr/>
        </p:nvSpPr>
        <p:spPr>
          <a:xfrm>
            <a:off x="429768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Methods &amp; Findin</a:t>
            </a:r>
            <a:r>
              <a:rPr b="1" lang="en-US" sz="2800">
                <a:solidFill>
                  <a:srgbClr val="872828"/>
                </a:solidFill>
              </a:rPr>
              <a:t>gs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6714288a4_0_31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06714288a4_0_31"/>
          <p:cNvSpPr/>
          <p:nvPr/>
        </p:nvSpPr>
        <p:spPr>
          <a:xfrm>
            <a:off x="1017525" y="1123550"/>
            <a:ext cx="3351900" cy="148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Activity Code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6" name="Google Shape;226;g106714288a4_0_31"/>
          <p:cNvSpPr txBox="1"/>
          <p:nvPr/>
        </p:nvSpPr>
        <p:spPr>
          <a:xfrm>
            <a:off x="4464400" y="1181525"/>
            <a:ext cx="3351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6714288a4_0_31"/>
          <p:cNvSpPr/>
          <p:nvPr/>
        </p:nvSpPr>
        <p:spPr>
          <a:xfrm>
            <a:off x="4464400" y="1123550"/>
            <a:ext cx="3351900" cy="14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50">
                <a:solidFill>
                  <a:schemeClr val="dk1"/>
                </a:solidFill>
              </a:rPr>
              <a:t>Grouped the Activity Code and calculated the number of first time attendees and major prospects to obtain each activity’s popularity.  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228" name="Google Shape;228;g106714288a4_0_31"/>
          <p:cNvSpPr/>
          <p:nvPr/>
        </p:nvSpPr>
        <p:spPr>
          <a:xfrm>
            <a:off x="4464400" y="2704625"/>
            <a:ext cx="3351900" cy="14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chemeClr val="dk1"/>
                </a:solidFill>
              </a:rPr>
              <a:t>Assigned the Average age to five groups and named the columns based on the age group to get the first time attendees and major prospects in each age group.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229" name="Google Shape;229;g106714288a4_0_31"/>
          <p:cNvSpPr/>
          <p:nvPr/>
        </p:nvSpPr>
        <p:spPr>
          <a:xfrm>
            <a:off x="1017525" y="2704625"/>
            <a:ext cx="3351900" cy="1485000"/>
          </a:xfrm>
          <a:prstGeom prst="rect">
            <a:avLst/>
          </a:prstGeom>
          <a:solidFill>
            <a:srgbClr val="FDB5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Average Age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714288a4_0_270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06714288a4_0_270"/>
          <p:cNvSpPr txBox="1"/>
          <p:nvPr/>
        </p:nvSpPr>
        <p:spPr>
          <a:xfrm>
            <a:off x="455996" y="1119664"/>
            <a:ext cx="823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6714288a4_0_270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Analyzing the A</a:t>
            </a:r>
            <a:r>
              <a:rPr b="1" lang="en-US" sz="2800">
                <a:solidFill>
                  <a:srgbClr val="872828"/>
                </a:solidFill>
              </a:rPr>
              <a:t>ctivity Code</a:t>
            </a:r>
            <a:endParaRPr b="1" sz="3000">
              <a:solidFill>
                <a:srgbClr val="872828"/>
              </a:solidFill>
            </a:endParaRPr>
          </a:p>
        </p:txBody>
      </p:sp>
      <p:pic>
        <p:nvPicPr>
          <p:cNvPr id="237" name="Google Shape;237;g106714288a4_0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2118125"/>
            <a:ext cx="4131023" cy="250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06714288a4_0_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500" y="2079462"/>
            <a:ext cx="4306501" cy="25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06714288a4_0_270"/>
          <p:cNvSpPr/>
          <p:nvPr/>
        </p:nvSpPr>
        <p:spPr>
          <a:xfrm>
            <a:off x="415825" y="1108450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06714288a4_0_270"/>
          <p:cNvSpPr/>
          <p:nvPr/>
        </p:nvSpPr>
        <p:spPr>
          <a:xfrm>
            <a:off x="4759225" y="1108450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06714288a4_0_270"/>
          <p:cNvSpPr txBox="1"/>
          <p:nvPr/>
        </p:nvSpPr>
        <p:spPr>
          <a:xfrm>
            <a:off x="482350" y="1176550"/>
            <a:ext cx="37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PEZGB - GradBash</a:t>
            </a:r>
            <a:endParaRPr b="1" sz="1800"/>
          </a:p>
        </p:txBody>
      </p:sp>
      <p:sp>
        <p:nvSpPr>
          <p:cNvPr id="242" name="Google Shape;242;g106714288a4_0_270"/>
          <p:cNvSpPr txBox="1"/>
          <p:nvPr/>
        </p:nvSpPr>
        <p:spPr>
          <a:xfrm>
            <a:off x="4759075" y="1176550"/>
            <a:ext cx="381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PEZMM - Maryland in Manhattan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/>
          <p:nvPr/>
        </p:nvSpPr>
        <p:spPr>
          <a:xfrm>
            <a:off x="1143000" y="47428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455996" y="1119664"/>
            <a:ext cx="823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Analyzing the Age Group</a:t>
            </a:r>
            <a:endParaRPr b="1" sz="3000">
              <a:solidFill>
                <a:srgbClr val="872828"/>
              </a:solidFill>
            </a:endParaRPr>
          </a:p>
        </p:txBody>
      </p:sp>
      <p:pic>
        <p:nvPicPr>
          <p:cNvPr id="250" name="Google Shape;2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25" y="1995175"/>
            <a:ext cx="3818700" cy="273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350" y="1995175"/>
            <a:ext cx="3636340" cy="27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/>
          <p:nvPr/>
        </p:nvSpPr>
        <p:spPr>
          <a:xfrm>
            <a:off x="826775" y="956050"/>
            <a:ext cx="36363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"/>
          <p:cNvSpPr/>
          <p:nvPr/>
        </p:nvSpPr>
        <p:spPr>
          <a:xfrm>
            <a:off x="4759225" y="956050"/>
            <a:ext cx="35460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912300" y="1024150"/>
            <a:ext cx="34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Under 30</a:t>
            </a:r>
            <a:endParaRPr b="1" sz="1800"/>
          </a:p>
        </p:txBody>
      </p:sp>
      <p:sp>
        <p:nvSpPr>
          <p:cNvPr id="255" name="Google Shape;255;p7"/>
          <p:cNvSpPr txBox="1"/>
          <p:nvPr/>
        </p:nvSpPr>
        <p:spPr>
          <a:xfrm>
            <a:off x="4798500" y="1024150"/>
            <a:ext cx="34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Over 60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bf1174cf_1_9"/>
          <p:cNvSpPr txBox="1"/>
          <p:nvPr/>
        </p:nvSpPr>
        <p:spPr>
          <a:xfrm>
            <a:off x="429768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Methods &amp; Findin</a:t>
            </a:r>
            <a:r>
              <a:rPr b="1" lang="en-US" sz="2800">
                <a:solidFill>
                  <a:srgbClr val="872828"/>
                </a:solidFill>
              </a:rPr>
              <a:t>gs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6bf1174cf_1_9"/>
          <p:cNvSpPr/>
          <p:nvPr/>
        </p:nvSpPr>
        <p:spPr>
          <a:xfrm>
            <a:off x="1143000" y="45142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06bf1174cf_1_9"/>
          <p:cNvSpPr/>
          <p:nvPr/>
        </p:nvSpPr>
        <p:spPr>
          <a:xfrm>
            <a:off x="1017525" y="1047350"/>
            <a:ext cx="3351900" cy="148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Event Date</a:t>
            </a:r>
            <a:br>
              <a:rPr b="1" lang="en-US" sz="2000">
                <a:solidFill>
                  <a:schemeClr val="lt1"/>
                </a:solidFill>
              </a:rPr>
            </a:br>
            <a:r>
              <a:rPr b="1" lang="en-US" sz="2000">
                <a:solidFill>
                  <a:schemeClr val="lt1"/>
                </a:solidFill>
              </a:rPr>
              <a:t>(Day)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63" name="Google Shape;263;g106bf1174cf_1_9"/>
          <p:cNvSpPr txBox="1"/>
          <p:nvPr/>
        </p:nvSpPr>
        <p:spPr>
          <a:xfrm>
            <a:off x="4464400" y="1181525"/>
            <a:ext cx="3351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6bf1174cf_1_9"/>
          <p:cNvSpPr/>
          <p:nvPr/>
        </p:nvSpPr>
        <p:spPr>
          <a:xfrm>
            <a:off x="4464400" y="1047350"/>
            <a:ext cx="3351900" cy="30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Applied dt.weekday and dt.month to extract weekday and month for the event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>
                <a:solidFill>
                  <a:schemeClr val="dk1"/>
                </a:solidFill>
              </a:rPr>
              <a:t>Analyzed which days or months have the maximum number of major prospects and first-time attendees.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5" name="Google Shape;265;g106bf1174cf_1_9"/>
          <p:cNvSpPr/>
          <p:nvPr/>
        </p:nvSpPr>
        <p:spPr>
          <a:xfrm>
            <a:off x="1017525" y="2628425"/>
            <a:ext cx="3351900" cy="1485000"/>
          </a:xfrm>
          <a:prstGeom prst="rect">
            <a:avLst/>
          </a:prstGeom>
          <a:solidFill>
            <a:srgbClr val="FDB5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Event Date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(Month)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55837ecd1_0_3"/>
          <p:cNvSpPr/>
          <p:nvPr/>
        </p:nvSpPr>
        <p:spPr>
          <a:xfrm>
            <a:off x="1143000" y="45142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055837ecd1_0_3"/>
          <p:cNvSpPr txBox="1"/>
          <p:nvPr/>
        </p:nvSpPr>
        <p:spPr>
          <a:xfrm>
            <a:off x="942450" y="1071550"/>
            <a:ext cx="7249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For </a:t>
            </a:r>
            <a:r>
              <a:rPr lang="en-US" sz="1600">
                <a:solidFill>
                  <a:schemeClr val="dk1"/>
                </a:solidFill>
              </a:rPr>
              <a:t>events held on weekends,</a:t>
            </a:r>
            <a:r>
              <a:rPr lang="en-US" sz="1600"/>
              <a:t> t</a:t>
            </a:r>
            <a:r>
              <a:rPr lang="en-US" sz="1600">
                <a:solidFill>
                  <a:schemeClr val="dk1"/>
                </a:solidFill>
              </a:rPr>
              <a:t>he average number of first-time attendees and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major prospects are higher.</a:t>
            </a:r>
            <a:endParaRPr sz="1600"/>
          </a:p>
        </p:txBody>
      </p:sp>
      <p:sp>
        <p:nvSpPr>
          <p:cNvPr id="272" name="Google Shape;272;g1055837ecd1_0_3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800">
                <a:solidFill>
                  <a:srgbClr val="872828"/>
                </a:solidFill>
              </a:rPr>
              <a:t>Analyzing the Day of Event</a:t>
            </a:r>
            <a:endParaRPr b="1" sz="3000">
              <a:solidFill>
                <a:srgbClr val="872828"/>
              </a:solidFill>
            </a:endParaRPr>
          </a:p>
        </p:txBody>
      </p:sp>
      <p:pic>
        <p:nvPicPr>
          <p:cNvPr id="273" name="Google Shape;273;g1055837ecd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50" y="1881450"/>
            <a:ext cx="3737354" cy="24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55837ecd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959" y="1881450"/>
            <a:ext cx="3691590" cy="24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55837ecd1_0_3"/>
          <p:cNvSpPr/>
          <p:nvPr/>
        </p:nvSpPr>
        <p:spPr>
          <a:xfrm>
            <a:off x="856225" y="1009900"/>
            <a:ext cx="7249200" cy="685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5837ecd1_0_13"/>
          <p:cNvSpPr/>
          <p:nvPr/>
        </p:nvSpPr>
        <p:spPr>
          <a:xfrm>
            <a:off x="1143000" y="45142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055837ecd1_0_13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2800">
                <a:solidFill>
                  <a:srgbClr val="872828"/>
                </a:solidFill>
              </a:rPr>
              <a:t>Analyzing the Day of Event(cont.)</a:t>
            </a:r>
            <a:endParaRPr b="1" sz="3000">
              <a:solidFill>
                <a:srgbClr val="872828"/>
              </a:solidFill>
            </a:endParaRPr>
          </a:p>
        </p:txBody>
      </p:sp>
      <p:sp>
        <p:nvSpPr>
          <p:cNvPr id="282" name="Google Shape;282;g1055837ecd1_0_13"/>
          <p:cNvSpPr/>
          <p:nvPr/>
        </p:nvSpPr>
        <p:spPr>
          <a:xfrm>
            <a:off x="4837025" y="952175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55837ecd1_0_13"/>
          <p:cNvSpPr txBox="1"/>
          <p:nvPr/>
        </p:nvSpPr>
        <p:spPr>
          <a:xfrm>
            <a:off x="4986400" y="1032825"/>
            <a:ext cx="357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Friday</a:t>
            </a:r>
            <a:r>
              <a:rPr b="1" lang="en-US" sz="1900"/>
              <a:t> </a:t>
            </a:r>
            <a:endParaRPr b="1" sz="1900"/>
          </a:p>
        </p:txBody>
      </p:sp>
      <p:sp>
        <p:nvSpPr>
          <p:cNvPr id="284" name="Google Shape;284;g1055837ecd1_0_13"/>
          <p:cNvSpPr/>
          <p:nvPr/>
        </p:nvSpPr>
        <p:spPr>
          <a:xfrm>
            <a:off x="551975" y="952175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55837ecd1_0_13"/>
          <p:cNvSpPr txBox="1"/>
          <p:nvPr/>
        </p:nvSpPr>
        <p:spPr>
          <a:xfrm>
            <a:off x="701348" y="1032820"/>
            <a:ext cx="34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Sunday to Tuesday</a:t>
            </a:r>
            <a:endParaRPr b="1" sz="1900"/>
          </a:p>
        </p:txBody>
      </p:sp>
      <p:pic>
        <p:nvPicPr>
          <p:cNvPr id="286" name="Google Shape;286;g1055837ecd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38" y="1717775"/>
            <a:ext cx="3810620" cy="264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055837ecd1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695" y="1717775"/>
            <a:ext cx="3810620" cy="264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/>
          <p:nvPr/>
        </p:nvSpPr>
        <p:spPr>
          <a:xfrm>
            <a:off x="1143000" y="45904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2800">
                <a:solidFill>
                  <a:srgbClr val="872828"/>
                </a:solidFill>
              </a:rPr>
              <a:t>Analyzing the Month of the Event</a:t>
            </a:r>
            <a:endParaRPr b="1" sz="3000">
              <a:solidFill>
                <a:srgbClr val="872828"/>
              </a:solidFill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660188" y="1032825"/>
            <a:ext cx="357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May, July, </a:t>
            </a:r>
            <a:r>
              <a:rPr b="1" lang="en-US" sz="1900"/>
              <a:t>September</a:t>
            </a:r>
            <a:endParaRPr b="1" sz="1900"/>
          </a:p>
        </p:txBody>
      </p:sp>
      <p:sp>
        <p:nvSpPr>
          <p:cNvPr id="295" name="Google Shape;295;p9"/>
          <p:cNvSpPr/>
          <p:nvPr/>
        </p:nvSpPr>
        <p:spPr>
          <a:xfrm>
            <a:off x="5342738" y="964713"/>
            <a:ext cx="3012300" cy="613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175" y="1730325"/>
            <a:ext cx="4039450" cy="28103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"/>
          <p:cNvSpPr txBox="1"/>
          <p:nvPr/>
        </p:nvSpPr>
        <p:spPr>
          <a:xfrm>
            <a:off x="5114898" y="1032833"/>
            <a:ext cx="34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September</a:t>
            </a:r>
            <a:endParaRPr b="1" sz="1900"/>
          </a:p>
        </p:txBody>
      </p:sp>
      <p:sp>
        <p:nvSpPr>
          <p:cNvPr id="298" name="Google Shape;298;p9"/>
          <p:cNvSpPr/>
          <p:nvPr/>
        </p:nvSpPr>
        <p:spPr>
          <a:xfrm>
            <a:off x="942625" y="964713"/>
            <a:ext cx="3012300" cy="613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50" y="1730326"/>
            <a:ext cx="4039450" cy="281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714288a4_0_240"/>
          <p:cNvSpPr txBox="1"/>
          <p:nvPr/>
        </p:nvSpPr>
        <p:spPr>
          <a:xfrm>
            <a:off x="48768" y="57722"/>
            <a:ext cx="828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4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6714288a4_0_240"/>
          <p:cNvSpPr txBox="1"/>
          <p:nvPr/>
        </p:nvSpPr>
        <p:spPr>
          <a:xfrm>
            <a:off x="-4" y="5437939"/>
            <a:ext cx="82320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location Southeast contributes significantly to the percentage of first-time attendees as well as major prospects. Therefore, more events should be held at this location.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events with group contents ‘Social’ and ‘Stewardship’ should be increased as they have the maximum percentages of first-time attendees and major prospects, respectively.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should be invited more to the events as they compromise the maximum percentage of major prospects but least of first-time attendees.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under 35 are contributing neither to the percentage of first-time attendees and nor to the percentage of major prospects. Therefore, people under the age group of 35 and over should be targeted instead.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events should be held through Friday-Monday as events on these days have the maximum participation.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should be organized in May instead of June to increase the first-time attendees. Also, more events should be organized in September instead of August to increase the major prospects.  </a:t>
            </a:r>
            <a:endParaRPr/>
          </a:p>
        </p:txBody>
      </p:sp>
      <p:graphicFrame>
        <p:nvGraphicFramePr>
          <p:cNvPr id="306" name="Google Shape;306;g106714288a4_0_240"/>
          <p:cNvGraphicFramePr/>
          <p:nvPr/>
        </p:nvGraphicFramePr>
        <p:xfrm>
          <a:off x="724775" y="635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{DD16840A-724C-4444-A292-DD4EE1D54E37}</a:tableStyleId>
              </a:tblPr>
              <a:tblGrid>
                <a:gridCol w="1788250"/>
                <a:gridCol w="2910925"/>
                <a:gridCol w="3081775"/>
              </a:tblGrid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First Time Attendees 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5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Major Prospects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2828"/>
                    </a:solidFill>
                  </a:tcPr>
                </a:tc>
              </a:tr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Event Purpose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Socializing &amp; Service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Stewardship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Event Audience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Students and Alumni</a:t>
                      </a: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 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Membership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Southeast &amp; Online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Southeast &amp; Northeast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Activity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PEZGB - GradBash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PEZMM - Maryland in Manhattan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Age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Under 30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Over 60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Event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May, July, and September 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September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Event Day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Sunday - Tuesday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Friday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714288a4_0_47"/>
          <p:cNvSpPr/>
          <p:nvPr/>
        </p:nvSpPr>
        <p:spPr>
          <a:xfrm>
            <a:off x="912650" y="3694775"/>
            <a:ext cx="7801500" cy="13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12" name="Google Shape;312;g106714288a4_0_47"/>
          <p:cNvSpPr txBox="1"/>
          <p:nvPr/>
        </p:nvSpPr>
        <p:spPr>
          <a:xfrm>
            <a:off x="429768" y="286322"/>
            <a:ext cx="828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400">
                <a:solidFill>
                  <a:srgbClr val="872828"/>
                </a:solidFill>
              </a:rPr>
              <a:t>Future Work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06714288a4_0_47"/>
          <p:cNvSpPr/>
          <p:nvPr/>
        </p:nvSpPr>
        <p:spPr>
          <a:xfrm>
            <a:off x="510775" y="3336675"/>
            <a:ext cx="3813000" cy="489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Build Regression Models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14" name="Google Shape;314;g106714288a4_0_47"/>
          <p:cNvSpPr/>
          <p:nvPr/>
        </p:nvSpPr>
        <p:spPr>
          <a:xfrm>
            <a:off x="912650" y="2316731"/>
            <a:ext cx="7801500" cy="8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15" name="Google Shape;315;g106714288a4_0_47"/>
          <p:cNvSpPr/>
          <p:nvPr/>
        </p:nvSpPr>
        <p:spPr>
          <a:xfrm>
            <a:off x="510775" y="2037775"/>
            <a:ext cx="3813000" cy="4899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Categorize Activity Codes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316" name="Google Shape;316;g106714288a4_0_47"/>
          <p:cNvSpPr/>
          <p:nvPr/>
        </p:nvSpPr>
        <p:spPr>
          <a:xfrm>
            <a:off x="912650" y="1042796"/>
            <a:ext cx="7801500" cy="8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17" name="Google Shape;317;g106714288a4_0_47"/>
          <p:cNvSpPr txBox="1"/>
          <p:nvPr/>
        </p:nvSpPr>
        <p:spPr>
          <a:xfrm>
            <a:off x="912650" y="1217800"/>
            <a:ext cx="780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700"/>
              <a:t>Variables like Alumni Salary, Married or not might provide interesting insights.</a:t>
            </a:r>
            <a:r>
              <a:rPr lang="en-US" sz="1700"/>
              <a:t> </a:t>
            </a:r>
            <a:r>
              <a:rPr lang="en-US" sz="1600"/>
              <a:t> </a:t>
            </a:r>
            <a:endParaRPr sz="1600"/>
          </a:p>
        </p:txBody>
      </p:sp>
      <p:sp>
        <p:nvSpPr>
          <p:cNvPr id="318" name="Google Shape;318;g106714288a4_0_47"/>
          <p:cNvSpPr txBox="1"/>
          <p:nvPr/>
        </p:nvSpPr>
        <p:spPr>
          <a:xfrm>
            <a:off x="912650" y="2455100"/>
            <a:ext cx="780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700"/>
              <a:t>Categorize activity codes into the smaller group by understanding the encode logic behind. </a:t>
            </a:r>
            <a:r>
              <a:rPr lang="en-US" sz="1600"/>
              <a:t> </a:t>
            </a:r>
            <a:endParaRPr sz="1600"/>
          </a:p>
        </p:txBody>
      </p:sp>
      <p:sp>
        <p:nvSpPr>
          <p:cNvPr id="319" name="Google Shape;319;g106714288a4_0_47"/>
          <p:cNvSpPr txBox="1"/>
          <p:nvPr/>
        </p:nvSpPr>
        <p:spPr>
          <a:xfrm>
            <a:off x="1065050" y="3765675"/>
            <a:ext cx="7801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700"/>
              <a:t>Build explanatory model to estimate which variables have best effect on </a:t>
            </a:r>
            <a:br>
              <a:rPr lang="en-US" sz="1700"/>
            </a:br>
            <a:r>
              <a:rPr lang="en-US" sz="1700"/>
              <a:t>the number of first time attendees and major prospects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700"/>
              <a:t>Use different transformations on the variables to find the best model and </a:t>
            </a:r>
            <a:br>
              <a:rPr lang="en-US" sz="1700"/>
            </a:br>
            <a:r>
              <a:rPr lang="en-US" sz="1700"/>
              <a:t>get better prediction accuracy.</a:t>
            </a:r>
            <a:r>
              <a:rPr lang="en-US" sz="1700"/>
              <a:t> </a:t>
            </a:r>
            <a:endParaRPr sz="1600"/>
          </a:p>
        </p:txBody>
      </p:sp>
      <p:sp>
        <p:nvSpPr>
          <p:cNvPr id="320" name="Google Shape;320;g106714288a4_0_47"/>
          <p:cNvSpPr/>
          <p:nvPr/>
        </p:nvSpPr>
        <p:spPr>
          <a:xfrm>
            <a:off x="510775" y="787450"/>
            <a:ext cx="3813000" cy="489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Explore more data inputs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06714288a4_0_95"/>
          <p:cNvPicPr preferRelativeResize="0"/>
          <p:nvPr/>
        </p:nvPicPr>
        <p:blipFill rotWithShape="1">
          <a:blip r:embed="rId3">
            <a:alphaModFix amt="61000"/>
          </a:blip>
          <a:srcRect b="0" l="29264" r="31426" t="0"/>
          <a:stretch/>
        </p:blipFill>
        <p:spPr>
          <a:xfrm>
            <a:off x="6299950" y="0"/>
            <a:ext cx="2883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06714288a4_0_95"/>
          <p:cNvSpPr/>
          <p:nvPr/>
        </p:nvSpPr>
        <p:spPr>
          <a:xfrm>
            <a:off x="0" y="1330400"/>
            <a:ext cx="2256900" cy="772200"/>
          </a:xfrm>
          <a:prstGeom prst="homePlate">
            <a:avLst>
              <a:gd fmla="val 50000" name="adj"/>
            </a:avLst>
          </a:prstGeom>
          <a:solidFill>
            <a:srgbClr val="87282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</a:rPr>
              <a:t>   </a:t>
            </a:r>
            <a:r>
              <a:rPr b="1" lang="en-US" sz="2700">
                <a:solidFill>
                  <a:schemeClr val="lt1"/>
                </a:solidFill>
              </a:rPr>
              <a:t>Agenda</a:t>
            </a:r>
            <a:endParaRPr b="1" sz="2700">
              <a:solidFill>
                <a:schemeClr val="lt1"/>
              </a:solidFill>
            </a:endParaRPr>
          </a:p>
        </p:txBody>
      </p:sp>
      <p:cxnSp>
        <p:nvCxnSpPr>
          <p:cNvPr id="112" name="Google Shape;112;g106714288a4_0_95"/>
          <p:cNvCxnSpPr/>
          <p:nvPr/>
        </p:nvCxnSpPr>
        <p:spPr>
          <a:xfrm>
            <a:off x="1521625" y="11875"/>
            <a:ext cx="0" cy="11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" name="Google Shape;113;g106714288a4_0_95"/>
          <p:cNvCxnSpPr/>
          <p:nvPr/>
        </p:nvCxnSpPr>
        <p:spPr>
          <a:xfrm>
            <a:off x="593950" y="2375750"/>
            <a:ext cx="0" cy="28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4" name="Google Shape;114;g106714288a4_0_95"/>
          <p:cNvSpPr/>
          <p:nvPr/>
        </p:nvSpPr>
        <p:spPr>
          <a:xfrm>
            <a:off x="7433400" y="5072100"/>
            <a:ext cx="1710600" cy="714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06714288a4_0_95"/>
          <p:cNvSpPr/>
          <p:nvPr/>
        </p:nvSpPr>
        <p:spPr>
          <a:xfrm>
            <a:off x="2477950" y="487000"/>
            <a:ext cx="582000" cy="582000"/>
          </a:xfrm>
          <a:prstGeom prst="ellipse">
            <a:avLst/>
          </a:prstGeom>
          <a:solidFill>
            <a:srgbClr val="872828"/>
          </a:solidFill>
          <a:ln cap="flat" cmpd="sng" w="9525">
            <a:solidFill>
              <a:srgbClr val="87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01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g106714288a4_0_95"/>
          <p:cNvSpPr/>
          <p:nvPr/>
        </p:nvSpPr>
        <p:spPr>
          <a:xfrm>
            <a:off x="2477938" y="1489800"/>
            <a:ext cx="582000" cy="582000"/>
          </a:xfrm>
          <a:prstGeom prst="ellipse">
            <a:avLst/>
          </a:prstGeom>
          <a:solidFill>
            <a:srgbClr val="FDB515"/>
          </a:solidFill>
          <a:ln cap="flat" cmpd="sng" w="9525">
            <a:solidFill>
              <a:srgbClr val="FDB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02</a:t>
            </a:r>
            <a:endParaRPr b="1"/>
          </a:p>
        </p:txBody>
      </p:sp>
      <p:sp>
        <p:nvSpPr>
          <p:cNvPr id="117" name="Google Shape;117;g106714288a4_0_95"/>
          <p:cNvSpPr/>
          <p:nvPr/>
        </p:nvSpPr>
        <p:spPr>
          <a:xfrm>
            <a:off x="2477938" y="2404050"/>
            <a:ext cx="582000" cy="582000"/>
          </a:xfrm>
          <a:prstGeom prst="ellipse">
            <a:avLst/>
          </a:prstGeom>
          <a:solidFill>
            <a:srgbClr val="872828"/>
          </a:solidFill>
          <a:ln cap="flat" cmpd="sng" w="9525">
            <a:solidFill>
              <a:srgbClr val="87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03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" name="Google Shape;118;g106714288a4_0_95"/>
          <p:cNvSpPr/>
          <p:nvPr/>
        </p:nvSpPr>
        <p:spPr>
          <a:xfrm>
            <a:off x="2477950" y="3362575"/>
            <a:ext cx="582000" cy="582000"/>
          </a:xfrm>
          <a:prstGeom prst="ellipse">
            <a:avLst/>
          </a:prstGeom>
          <a:solidFill>
            <a:srgbClr val="FDB515"/>
          </a:solidFill>
          <a:ln cap="flat" cmpd="sng" w="9525">
            <a:solidFill>
              <a:srgbClr val="FDB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04</a:t>
            </a:r>
            <a:endParaRPr b="1"/>
          </a:p>
        </p:txBody>
      </p:sp>
      <p:sp>
        <p:nvSpPr>
          <p:cNvPr id="119" name="Google Shape;119;g106714288a4_0_95"/>
          <p:cNvSpPr txBox="1"/>
          <p:nvPr/>
        </p:nvSpPr>
        <p:spPr>
          <a:xfrm>
            <a:off x="3165865" y="493300"/>
            <a:ext cx="360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Introduction</a:t>
            </a:r>
            <a:endParaRPr b="1" sz="2500"/>
          </a:p>
        </p:txBody>
      </p:sp>
      <p:sp>
        <p:nvSpPr>
          <p:cNvPr id="120" name="Google Shape;120;g106714288a4_0_95"/>
          <p:cNvSpPr txBox="1"/>
          <p:nvPr/>
        </p:nvSpPr>
        <p:spPr>
          <a:xfrm>
            <a:off x="3162510" y="1496100"/>
            <a:ext cx="350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Methods</a:t>
            </a:r>
            <a:endParaRPr b="1" sz="2500"/>
          </a:p>
        </p:txBody>
      </p:sp>
      <p:sp>
        <p:nvSpPr>
          <p:cNvPr id="121" name="Google Shape;121;g106714288a4_0_95"/>
          <p:cNvSpPr txBox="1"/>
          <p:nvPr/>
        </p:nvSpPr>
        <p:spPr>
          <a:xfrm>
            <a:off x="3162505" y="2408125"/>
            <a:ext cx="337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Findings</a:t>
            </a:r>
            <a:endParaRPr b="1" sz="2500"/>
          </a:p>
        </p:txBody>
      </p:sp>
      <p:sp>
        <p:nvSpPr>
          <p:cNvPr id="122" name="Google Shape;122;g106714288a4_0_95"/>
          <p:cNvSpPr txBox="1"/>
          <p:nvPr/>
        </p:nvSpPr>
        <p:spPr>
          <a:xfrm>
            <a:off x="3168447" y="3365538"/>
            <a:ext cx="344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Recommendations</a:t>
            </a:r>
            <a:endParaRPr b="1" sz="2500"/>
          </a:p>
        </p:txBody>
      </p:sp>
      <p:sp>
        <p:nvSpPr>
          <p:cNvPr id="123" name="Google Shape;123;g106714288a4_0_95"/>
          <p:cNvSpPr/>
          <p:nvPr/>
        </p:nvSpPr>
        <p:spPr>
          <a:xfrm>
            <a:off x="2477950" y="4321100"/>
            <a:ext cx="582000" cy="582000"/>
          </a:xfrm>
          <a:prstGeom prst="ellipse">
            <a:avLst/>
          </a:prstGeom>
          <a:solidFill>
            <a:srgbClr val="872828"/>
          </a:solidFill>
          <a:ln cap="flat" cmpd="sng" w="9525">
            <a:solidFill>
              <a:srgbClr val="87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05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6714288a4_0_95"/>
          <p:cNvSpPr txBox="1"/>
          <p:nvPr/>
        </p:nvSpPr>
        <p:spPr>
          <a:xfrm>
            <a:off x="3196133" y="4322950"/>
            <a:ext cx="309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Future Work</a:t>
            </a:r>
            <a:endParaRPr b="1" sz="2500"/>
          </a:p>
        </p:txBody>
      </p:sp>
      <p:sp>
        <p:nvSpPr>
          <p:cNvPr id="125" name="Google Shape;125;g106714288a4_0_95"/>
          <p:cNvSpPr txBox="1"/>
          <p:nvPr/>
        </p:nvSpPr>
        <p:spPr>
          <a:xfrm>
            <a:off x="6690501" y="4866600"/>
            <a:ext cx="260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https://www.rhsmith.umd.edu/sites/default/files/front/undergraduate.jpg</a:t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106714288a4_0_181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0" y="0"/>
            <a:ext cx="9144000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6714288a4_0_181"/>
          <p:cNvSpPr/>
          <p:nvPr/>
        </p:nvSpPr>
        <p:spPr>
          <a:xfrm>
            <a:off x="2426675" y="1721100"/>
            <a:ext cx="3785100" cy="196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06714288a4_0_181"/>
          <p:cNvSpPr txBox="1"/>
          <p:nvPr/>
        </p:nvSpPr>
        <p:spPr>
          <a:xfrm>
            <a:off x="2350471" y="2024850"/>
            <a:ext cx="3999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4500">
                <a:solidFill>
                  <a:srgbClr val="FDB515"/>
                </a:solidFill>
              </a:rPr>
              <a:t>Thank You</a:t>
            </a:r>
            <a:br>
              <a:rPr b="1" lang="en-US" sz="2400">
                <a:solidFill>
                  <a:srgbClr val="FDB515"/>
                </a:solidFill>
              </a:rPr>
            </a:br>
            <a:br>
              <a:rPr b="1" lang="en-US" sz="2400">
                <a:solidFill>
                  <a:srgbClr val="FDB515"/>
                </a:solidFill>
              </a:rPr>
            </a:br>
            <a:r>
              <a:rPr b="1" lang="en-US" sz="2400">
                <a:solidFill>
                  <a:srgbClr val="FDB515"/>
                </a:solidFill>
              </a:rPr>
              <a:t>Questions?</a:t>
            </a:r>
            <a:endParaRPr b="0" i="0" sz="11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6714288a4_0_181"/>
          <p:cNvSpPr txBox="1"/>
          <p:nvPr/>
        </p:nvSpPr>
        <p:spPr>
          <a:xfrm>
            <a:off x="0" y="48510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rhsmith.umd.edu/sites/default/files/programs/programs--hero.jpg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429768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456021" y="919814"/>
            <a:ext cx="8232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Statement:</a:t>
            </a:r>
            <a:br>
              <a:rPr b="1" i="0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 sz="1500"/>
              <a:t>Runtime Terror</a:t>
            </a:r>
            <a:r>
              <a:rPr lang="en-US" sz="1500"/>
              <a:t> </a:t>
            </a:r>
            <a:r>
              <a:rPr b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Analytical firm providing valuable insights to the UMD Alumni Association i</a:t>
            </a:r>
            <a:r>
              <a:rPr b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order to streamline their future events </a:t>
            </a:r>
            <a:r>
              <a:rPr b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regarding increasing the number of first time attendees and major gift prospects.</a:t>
            </a:r>
            <a:endParaRPr b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700" u="sng" cap="none" strike="noStrike">
                <a:solidFill>
                  <a:srgbClr val="000000"/>
                </a:solidFill>
              </a:rPr>
              <a:t>Mission Objective:</a:t>
            </a:r>
            <a:endParaRPr b="1" i="0" sz="1700" u="sng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primary objectives to achieve: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500"/>
              <a:t>attract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First Time Attendees to attend the events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500"/>
              <a:t>attract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Major Gift Prospects to attend the events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06714288a4_0_54"/>
          <p:cNvPicPr preferRelativeResize="0"/>
          <p:nvPr/>
        </p:nvPicPr>
        <p:blipFill rotWithShape="1">
          <a:blip r:embed="rId3">
            <a:alphaModFix/>
          </a:blip>
          <a:srcRect b="0" l="0" r="15419" t="16366"/>
          <a:stretch/>
        </p:blipFill>
        <p:spPr>
          <a:xfrm>
            <a:off x="228600" y="748025"/>
            <a:ext cx="6642676" cy="20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6714288a4_0_54"/>
          <p:cNvSpPr txBox="1"/>
          <p:nvPr>
            <p:ph idx="1" type="body"/>
          </p:nvPr>
        </p:nvSpPr>
        <p:spPr>
          <a:xfrm>
            <a:off x="168700" y="606950"/>
            <a:ext cx="2882700" cy="30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/>
              <a:t>Overall Statistics of each column</a:t>
            </a:r>
            <a:endParaRPr b="1" sz="13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/>
          </a:p>
        </p:txBody>
      </p:sp>
      <p:sp>
        <p:nvSpPr>
          <p:cNvPr id="139" name="Google Shape;139;g106714288a4_0_54"/>
          <p:cNvSpPr txBox="1"/>
          <p:nvPr/>
        </p:nvSpPr>
        <p:spPr>
          <a:xfrm>
            <a:off x="124968" y="1339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800">
                <a:solidFill>
                  <a:srgbClr val="872828"/>
                </a:solidFill>
              </a:rPr>
              <a:t>Exploratory</a:t>
            </a:r>
            <a:r>
              <a:rPr b="1" lang="en-US" sz="2800">
                <a:solidFill>
                  <a:srgbClr val="872828"/>
                </a:solidFill>
              </a:rPr>
              <a:t> Data Analysis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106714288a4_0_54"/>
          <p:cNvPicPr preferRelativeResize="0"/>
          <p:nvPr/>
        </p:nvPicPr>
        <p:blipFill rotWithShape="1">
          <a:blip r:embed="rId4">
            <a:alphaModFix/>
          </a:blip>
          <a:srcRect b="4621" l="0" r="0" t="7512"/>
          <a:stretch/>
        </p:blipFill>
        <p:spPr>
          <a:xfrm>
            <a:off x="363250" y="3063725"/>
            <a:ext cx="1898766" cy="16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6714288a4_0_54"/>
          <p:cNvSpPr txBox="1"/>
          <p:nvPr>
            <p:ph idx="1" type="body"/>
          </p:nvPr>
        </p:nvSpPr>
        <p:spPr>
          <a:xfrm>
            <a:off x="168700" y="2740550"/>
            <a:ext cx="3512100" cy="30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/>
              <a:t>Checking for Null values in each column</a:t>
            </a:r>
            <a:endParaRPr b="1" sz="1300" u="sng"/>
          </a:p>
        </p:txBody>
      </p:sp>
      <p:sp>
        <p:nvSpPr>
          <p:cNvPr id="142" name="Google Shape;142;g106714288a4_0_54"/>
          <p:cNvSpPr/>
          <p:nvPr/>
        </p:nvSpPr>
        <p:spPr>
          <a:xfrm>
            <a:off x="1143000" y="47428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06714288a4_0_54"/>
          <p:cNvSpPr txBox="1"/>
          <p:nvPr>
            <p:ph idx="1" type="body"/>
          </p:nvPr>
        </p:nvSpPr>
        <p:spPr>
          <a:xfrm>
            <a:off x="4588300" y="2740550"/>
            <a:ext cx="3233700" cy="30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/>
              <a:t>Checking for duplicate row entries</a:t>
            </a:r>
            <a:endParaRPr b="1" sz="1300" u="sng"/>
          </a:p>
        </p:txBody>
      </p:sp>
      <p:pic>
        <p:nvPicPr>
          <p:cNvPr id="144" name="Google Shape;144;g106714288a4_0_54"/>
          <p:cNvPicPr preferRelativeResize="0"/>
          <p:nvPr/>
        </p:nvPicPr>
        <p:blipFill rotWithShape="1">
          <a:blip r:embed="rId5">
            <a:alphaModFix/>
          </a:blip>
          <a:srcRect b="0" l="0" r="40737" t="32989"/>
          <a:stretch/>
        </p:blipFill>
        <p:spPr>
          <a:xfrm>
            <a:off x="4614250" y="3154950"/>
            <a:ext cx="3064125" cy="6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a22ffdaf_0_26"/>
          <p:cNvSpPr txBox="1"/>
          <p:nvPr/>
        </p:nvSpPr>
        <p:spPr>
          <a:xfrm>
            <a:off x="124968" y="1339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2800">
                <a:solidFill>
                  <a:srgbClr val="872828"/>
                </a:solidFill>
              </a:rPr>
              <a:t>Exploratory Data Analysis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06a22ffdaf_0_26"/>
          <p:cNvSpPr/>
          <p:nvPr/>
        </p:nvSpPr>
        <p:spPr>
          <a:xfrm>
            <a:off x="1143000" y="47428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106a22ffdaf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48325"/>
            <a:ext cx="3936269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06a22ffdaf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50" y="2343150"/>
            <a:ext cx="4973409" cy="232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06a22ffdaf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475" y="1660325"/>
            <a:ext cx="3467775" cy="30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06a22ffdaf_0_26"/>
          <p:cNvSpPr txBox="1"/>
          <p:nvPr/>
        </p:nvSpPr>
        <p:spPr>
          <a:xfrm>
            <a:off x="144000" y="642450"/>
            <a:ext cx="43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Generate an analysis report on the dataframe</a:t>
            </a:r>
            <a:endParaRPr u="sng"/>
          </a:p>
        </p:txBody>
      </p:sp>
      <p:sp>
        <p:nvSpPr>
          <p:cNvPr id="155" name="Google Shape;155;g106a22ffdaf_0_26"/>
          <p:cNvSpPr txBox="1"/>
          <p:nvPr/>
        </p:nvSpPr>
        <p:spPr>
          <a:xfrm>
            <a:off x="4693300" y="596675"/>
            <a:ext cx="31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</a:t>
            </a:r>
            <a:r>
              <a:rPr lang="en-US" u="sng"/>
              <a:t>correlations </a:t>
            </a:r>
            <a:r>
              <a:rPr lang="en-US"/>
              <a:t>and other </a:t>
            </a:r>
            <a:r>
              <a:rPr lang="en-US" u="sng"/>
              <a:t>statistical data</a:t>
            </a:r>
            <a:r>
              <a:rPr lang="en-US"/>
              <a:t> very quickly.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Serves as a great head-start</a:t>
            </a:r>
            <a:endParaRPr/>
          </a:p>
        </p:txBody>
      </p:sp>
      <p:cxnSp>
        <p:nvCxnSpPr>
          <p:cNvPr id="156" name="Google Shape;156;g106a22ffdaf_0_26"/>
          <p:cNvCxnSpPr/>
          <p:nvPr/>
        </p:nvCxnSpPr>
        <p:spPr>
          <a:xfrm>
            <a:off x="5001925" y="1305525"/>
            <a:ext cx="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106a22ffdaf_0_26"/>
          <p:cNvCxnSpPr/>
          <p:nvPr/>
        </p:nvCxnSpPr>
        <p:spPr>
          <a:xfrm>
            <a:off x="5001925" y="1981900"/>
            <a:ext cx="5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714288a4_0_17"/>
          <p:cNvSpPr txBox="1"/>
          <p:nvPr/>
        </p:nvSpPr>
        <p:spPr>
          <a:xfrm>
            <a:off x="429768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6714288a4_0_17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06714288a4_0_17"/>
          <p:cNvSpPr/>
          <p:nvPr/>
        </p:nvSpPr>
        <p:spPr>
          <a:xfrm>
            <a:off x="3136750" y="971450"/>
            <a:ext cx="2238600" cy="1485000"/>
          </a:xfrm>
          <a:prstGeom prst="rect">
            <a:avLst/>
          </a:prstGeom>
          <a:solidFill>
            <a:srgbClr val="FDB5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Location Code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5" name="Google Shape;165;g106714288a4_0_17"/>
          <p:cNvSpPr/>
          <p:nvPr/>
        </p:nvSpPr>
        <p:spPr>
          <a:xfrm>
            <a:off x="524275" y="971450"/>
            <a:ext cx="2447700" cy="148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Group Code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6" name="Google Shape;166;g106714288a4_0_17"/>
          <p:cNvSpPr/>
          <p:nvPr/>
        </p:nvSpPr>
        <p:spPr>
          <a:xfrm>
            <a:off x="524275" y="2628725"/>
            <a:ext cx="2447700" cy="1485000"/>
          </a:xfrm>
          <a:prstGeom prst="rect">
            <a:avLst/>
          </a:prstGeom>
          <a:solidFill>
            <a:srgbClr val="FDB5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Age</a:t>
            </a:r>
            <a:endParaRPr sz="2000"/>
          </a:p>
        </p:txBody>
      </p:sp>
      <p:sp>
        <p:nvSpPr>
          <p:cNvPr id="167" name="Google Shape;167;g106714288a4_0_17"/>
          <p:cNvSpPr/>
          <p:nvPr/>
        </p:nvSpPr>
        <p:spPr>
          <a:xfrm>
            <a:off x="3136750" y="2628725"/>
            <a:ext cx="2238600" cy="148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Event </a:t>
            </a:r>
            <a:br>
              <a:rPr b="1" lang="en-US" sz="2000">
                <a:solidFill>
                  <a:schemeClr val="lt1"/>
                </a:solidFill>
              </a:rPr>
            </a:br>
            <a:r>
              <a:rPr b="1" lang="en-US" sz="2000">
                <a:solidFill>
                  <a:schemeClr val="lt1"/>
                </a:solidFill>
              </a:rPr>
              <a:t>(Day)</a:t>
            </a:r>
            <a:endParaRPr/>
          </a:p>
        </p:txBody>
      </p:sp>
      <p:sp>
        <p:nvSpPr>
          <p:cNvPr id="168" name="Google Shape;168;g106714288a4_0_17"/>
          <p:cNvSpPr/>
          <p:nvPr/>
        </p:nvSpPr>
        <p:spPr>
          <a:xfrm>
            <a:off x="5540125" y="971450"/>
            <a:ext cx="2447700" cy="148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Activity</a:t>
            </a:r>
            <a:r>
              <a:rPr b="1" lang="en-US" sz="2000">
                <a:solidFill>
                  <a:schemeClr val="lt1"/>
                </a:solidFill>
              </a:rPr>
              <a:t> Code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9" name="Google Shape;169;g106714288a4_0_17"/>
          <p:cNvSpPr/>
          <p:nvPr/>
        </p:nvSpPr>
        <p:spPr>
          <a:xfrm>
            <a:off x="5540125" y="2628725"/>
            <a:ext cx="2447700" cy="1485000"/>
          </a:xfrm>
          <a:prstGeom prst="rect">
            <a:avLst/>
          </a:prstGeom>
          <a:solidFill>
            <a:srgbClr val="FDB5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Event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b="1" lang="en-US" sz="2000">
                <a:solidFill>
                  <a:schemeClr val="dk1"/>
                </a:solidFill>
              </a:rPr>
              <a:t>(Month)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714288a4_0_4"/>
          <p:cNvSpPr txBox="1"/>
          <p:nvPr/>
        </p:nvSpPr>
        <p:spPr>
          <a:xfrm>
            <a:off x="429768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Methods &amp; Findings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6714288a4_0_4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06714288a4_0_4"/>
          <p:cNvSpPr/>
          <p:nvPr/>
        </p:nvSpPr>
        <p:spPr>
          <a:xfrm>
            <a:off x="1017525" y="1199750"/>
            <a:ext cx="3351900" cy="1485000"/>
          </a:xfrm>
          <a:prstGeom prst="rect">
            <a:avLst/>
          </a:prstGeom>
          <a:solidFill>
            <a:srgbClr val="8728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Group Code</a:t>
            </a:r>
            <a:br>
              <a:rPr b="1" lang="en-US" sz="2000">
                <a:solidFill>
                  <a:schemeClr val="lt1"/>
                </a:solidFill>
              </a:rPr>
            </a:br>
            <a:r>
              <a:rPr b="1" lang="en-US" sz="1700">
                <a:solidFill>
                  <a:schemeClr val="lt1"/>
                </a:solidFill>
              </a:rPr>
              <a:t>(① P</a:t>
            </a:r>
            <a:r>
              <a:rPr b="1" lang="en-US" sz="1700">
                <a:solidFill>
                  <a:srgbClr val="FDB515"/>
                </a:solidFill>
              </a:rPr>
              <a:t>S</a:t>
            </a:r>
            <a:r>
              <a:rPr b="1" lang="en-US" sz="1700">
                <a:solidFill>
                  <a:schemeClr val="lt1"/>
                </a:solidFill>
              </a:rPr>
              <a:t>9 / CP </a:t>
            </a:r>
            <a:r>
              <a:rPr b="1" lang="en-US" sz="1700">
                <a:solidFill>
                  <a:srgbClr val="FDB515"/>
                </a:solidFill>
              </a:rPr>
              <a:t>Social-</a:t>
            </a:r>
            <a:r>
              <a:rPr b="1" lang="en-US" sz="1700">
                <a:solidFill>
                  <a:schemeClr val="lt1"/>
                </a:solidFill>
              </a:rPr>
              <a:t> General)</a:t>
            </a:r>
            <a:br>
              <a:rPr b="1" lang="en-US" sz="2000">
                <a:solidFill>
                  <a:schemeClr val="lt1"/>
                </a:solidFill>
              </a:rPr>
            </a:br>
            <a:r>
              <a:rPr b="1" lang="en-US" sz="1700">
                <a:solidFill>
                  <a:schemeClr val="lt1"/>
                </a:solidFill>
              </a:rPr>
              <a:t>(② PS</a:t>
            </a:r>
            <a:r>
              <a:rPr b="1" lang="en-US" sz="1700">
                <a:solidFill>
                  <a:srgbClr val="FDB515"/>
                </a:solidFill>
              </a:rPr>
              <a:t>9</a:t>
            </a:r>
            <a:r>
              <a:rPr b="1" lang="en-US" sz="1700">
                <a:solidFill>
                  <a:schemeClr val="lt1"/>
                </a:solidFill>
              </a:rPr>
              <a:t> / CP Social- </a:t>
            </a:r>
            <a:r>
              <a:rPr b="1" lang="en-US" sz="1700">
                <a:solidFill>
                  <a:srgbClr val="FDB515"/>
                </a:solidFill>
              </a:rPr>
              <a:t>General</a:t>
            </a:r>
            <a:r>
              <a:rPr b="1" lang="en-US" sz="1700">
                <a:solidFill>
                  <a:schemeClr val="lt1"/>
                </a:solidFill>
              </a:rPr>
              <a:t>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77" name="Google Shape;177;g106714288a4_0_4"/>
          <p:cNvSpPr txBox="1"/>
          <p:nvPr/>
        </p:nvSpPr>
        <p:spPr>
          <a:xfrm>
            <a:off x="4464400" y="1181525"/>
            <a:ext cx="3351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6714288a4_0_4"/>
          <p:cNvSpPr/>
          <p:nvPr/>
        </p:nvSpPr>
        <p:spPr>
          <a:xfrm>
            <a:off x="4464400" y="1199750"/>
            <a:ext cx="3351900" cy="14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S</a:t>
            </a:r>
            <a:r>
              <a:rPr b="1" lang="en-US" sz="1700">
                <a:solidFill>
                  <a:schemeClr val="dk1"/>
                </a:solidFill>
              </a:rPr>
              <a:t>econd digits</a:t>
            </a:r>
            <a:r>
              <a:rPr lang="en-US" sz="1700">
                <a:solidFill>
                  <a:schemeClr val="dk1"/>
                </a:solidFill>
              </a:rPr>
              <a:t>: events’ purpose</a:t>
            </a:r>
            <a:br>
              <a:rPr b="1" lang="en-US" sz="1700">
                <a:solidFill>
                  <a:schemeClr val="dk1"/>
                </a:solidFill>
              </a:rPr>
            </a:br>
            <a:r>
              <a:rPr b="1" lang="en-US" sz="1700">
                <a:solidFill>
                  <a:schemeClr val="dk1"/>
                </a:solidFill>
              </a:rPr>
              <a:t>Third digits</a:t>
            </a:r>
            <a:r>
              <a:rPr lang="en-US" sz="1700">
                <a:solidFill>
                  <a:schemeClr val="dk1"/>
                </a:solidFill>
              </a:rPr>
              <a:t>: events’ audience</a:t>
            </a:r>
            <a:br>
              <a:rPr lang="en-US" sz="1700">
                <a:solidFill>
                  <a:schemeClr val="dk1"/>
                </a:solidFill>
              </a:rPr>
            </a:br>
            <a:r>
              <a:rPr b="1" lang="en-US" sz="1700">
                <a:solidFill>
                  <a:schemeClr val="dk1"/>
                </a:solidFill>
              </a:rPr>
              <a:t>Method: </a:t>
            </a:r>
            <a:r>
              <a:rPr lang="en-US" sz="1700">
                <a:solidFill>
                  <a:schemeClr val="dk1"/>
                </a:solidFill>
              </a:rPr>
              <a:t>Assign codes to two different smaller groups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9" name="Google Shape;179;g106714288a4_0_4"/>
          <p:cNvSpPr/>
          <p:nvPr/>
        </p:nvSpPr>
        <p:spPr>
          <a:xfrm>
            <a:off x="4464400" y="2780825"/>
            <a:ext cx="3351900" cy="14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S</a:t>
            </a:r>
            <a:r>
              <a:rPr b="1" lang="en-US" sz="1700">
                <a:solidFill>
                  <a:schemeClr val="dk1"/>
                </a:solidFill>
              </a:rPr>
              <a:t>econd digit</a:t>
            </a:r>
            <a:r>
              <a:rPr lang="en-US" sz="1700">
                <a:solidFill>
                  <a:schemeClr val="dk1"/>
                </a:solidFill>
              </a:rPr>
              <a:t>: event’s location</a:t>
            </a:r>
            <a:br>
              <a:rPr lang="en-US" sz="1700">
                <a:solidFill>
                  <a:schemeClr val="dk1"/>
                </a:solidFill>
              </a:rPr>
            </a:br>
            <a:r>
              <a:rPr b="1" lang="en-US" sz="1700">
                <a:solidFill>
                  <a:schemeClr val="dk1"/>
                </a:solidFill>
              </a:rPr>
              <a:t>Method: </a:t>
            </a:r>
            <a:r>
              <a:rPr lang="en-US" sz="1700">
                <a:solidFill>
                  <a:schemeClr val="dk1"/>
                </a:solidFill>
              </a:rPr>
              <a:t>Find where the event was held and assign codes to smaller groups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0" name="Google Shape;180;g106714288a4_0_4"/>
          <p:cNvSpPr/>
          <p:nvPr/>
        </p:nvSpPr>
        <p:spPr>
          <a:xfrm>
            <a:off x="1017525" y="2780825"/>
            <a:ext cx="3351900" cy="1485000"/>
          </a:xfrm>
          <a:prstGeom prst="rect">
            <a:avLst/>
          </a:prstGeom>
          <a:solidFill>
            <a:srgbClr val="FDB5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Location Code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b="1" lang="en-US" sz="1700">
                <a:solidFill>
                  <a:schemeClr val="dk1"/>
                </a:solidFill>
              </a:rPr>
              <a:t>(P</a:t>
            </a:r>
            <a:r>
              <a:rPr b="1" lang="en-US" sz="1700">
                <a:solidFill>
                  <a:srgbClr val="872828"/>
                </a:solidFill>
              </a:rPr>
              <a:t>D</a:t>
            </a:r>
            <a:r>
              <a:rPr b="1" lang="en-US" sz="1700">
                <a:solidFill>
                  <a:schemeClr val="dk1"/>
                </a:solidFill>
              </a:rPr>
              <a:t>NA / </a:t>
            </a:r>
            <a:r>
              <a:rPr b="1" lang="en-US" sz="1700">
                <a:solidFill>
                  <a:schemeClr val="dk1"/>
                </a:solidFill>
              </a:rPr>
              <a:t>CP </a:t>
            </a:r>
            <a:r>
              <a:rPr b="1" lang="en-US" sz="1700">
                <a:solidFill>
                  <a:srgbClr val="872828"/>
                </a:solidFill>
              </a:rPr>
              <a:t>DMV</a:t>
            </a:r>
            <a:r>
              <a:rPr b="1" lang="en-US" sz="1700">
                <a:solidFill>
                  <a:schemeClr val="dk1"/>
                </a:solidFill>
              </a:rPr>
              <a:t>- General </a:t>
            </a:r>
            <a:r>
              <a:rPr b="1" lang="en-US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714288a4_0_251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06714288a4_0_251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2800">
                <a:solidFill>
                  <a:srgbClr val="872828"/>
                </a:solidFill>
              </a:rPr>
              <a:t>Analyzing the Group Code - Event’s Purpose</a:t>
            </a:r>
            <a:endParaRPr b="1" sz="3000">
              <a:solidFill>
                <a:srgbClr val="872828"/>
              </a:solidFill>
            </a:endParaRPr>
          </a:p>
        </p:txBody>
      </p:sp>
      <p:sp>
        <p:nvSpPr>
          <p:cNvPr id="187" name="Google Shape;187;g106714288a4_0_251"/>
          <p:cNvSpPr/>
          <p:nvPr/>
        </p:nvSpPr>
        <p:spPr>
          <a:xfrm>
            <a:off x="4837025" y="952175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6714288a4_0_251"/>
          <p:cNvSpPr txBox="1"/>
          <p:nvPr/>
        </p:nvSpPr>
        <p:spPr>
          <a:xfrm>
            <a:off x="727323" y="1020270"/>
            <a:ext cx="34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Socializing &amp; Service events </a:t>
            </a:r>
            <a:endParaRPr b="1" sz="1900"/>
          </a:p>
        </p:txBody>
      </p:sp>
      <p:sp>
        <p:nvSpPr>
          <p:cNvPr id="189" name="Google Shape;189;g106714288a4_0_251"/>
          <p:cNvSpPr/>
          <p:nvPr/>
        </p:nvSpPr>
        <p:spPr>
          <a:xfrm>
            <a:off x="551975" y="952175"/>
            <a:ext cx="3818700" cy="613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6714288a4_0_251"/>
          <p:cNvSpPr txBox="1"/>
          <p:nvPr/>
        </p:nvSpPr>
        <p:spPr>
          <a:xfrm>
            <a:off x="5012373" y="1020270"/>
            <a:ext cx="34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Stewardship events </a:t>
            </a:r>
            <a:endParaRPr b="1" sz="1900"/>
          </a:p>
        </p:txBody>
      </p:sp>
      <p:pic>
        <p:nvPicPr>
          <p:cNvPr id="191" name="Google Shape;191;g106714288a4_0_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5" y="1717775"/>
            <a:ext cx="4008860" cy="279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06714288a4_0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685" y="1717775"/>
            <a:ext cx="4008860" cy="279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1143000" y="4666678"/>
            <a:ext cx="6858000" cy="3429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455993" y="1155315"/>
            <a:ext cx="823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482343" y="286322"/>
            <a:ext cx="828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800" u="none" cap="none" strike="noStrike">
                <a:solidFill>
                  <a:srgbClr val="872828"/>
                </a:solidFill>
                <a:latin typeface="Arial"/>
                <a:ea typeface="Arial"/>
                <a:cs typeface="Arial"/>
                <a:sym typeface="Arial"/>
              </a:rPr>
              <a:t>Analyzin</a:t>
            </a:r>
            <a:r>
              <a:rPr b="1" lang="en-US" sz="2800">
                <a:solidFill>
                  <a:srgbClr val="872828"/>
                </a:solidFill>
              </a:rPr>
              <a:t>g the Group Code - Events’ Audience</a:t>
            </a:r>
            <a:endParaRPr b="1" sz="3000">
              <a:solidFill>
                <a:srgbClr val="872828"/>
              </a:solidFill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5073225" y="879850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644425" y="879850"/>
            <a:ext cx="3818700" cy="61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5248573" y="947945"/>
            <a:ext cx="34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Membership</a:t>
            </a:r>
            <a:endParaRPr b="1" sz="1900"/>
          </a:p>
        </p:txBody>
      </p:sp>
      <p:sp>
        <p:nvSpPr>
          <p:cNvPr id="203" name="Google Shape;203;p6"/>
          <p:cNvSpPr txBox="1"/>
          <p:nvPr/>
        </p:nvSpPr>
        <p:spPr>
          <a:xfrm>
            <a:off x="819773" y="947945"/>
            <a:ext cx="346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Students and Alumni </a:t>
            </a:r>
            <a:endParaRPr b="1" sz="1900"/>
          </a:p>
        </p:txBody>
      </p:sp>
      <p:pic>
        <p:nvPicPr>
          <p:cNvPr id="204" name="Google Shape;20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1645450"/>
            <a:ext cx="4112539" cy="286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939" y="1645450"/>
            <a:ext cx="4212036" cy="286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RHSmith Colors">
      <a:dk1>
        <a:srgbClr val="000000"/>
      </a:dk1>
      <a:lt1>
        <a:srgbClr val="FFFFFF"/>
      </a:lt1>
      <a:dk2>
        <a:srgbClr val="C13936"/>
      </a:dk2>
      <a:lt2>
        <a:srgbClr val="C8C8C8"/>
      </a:lt2>
      <a:accent1>
        <a:srgbClr val="478D91"/>
      </a:accent1>
      <a:accent2>
        <a:srgbClr val="B43636"/>
      </a:accent2>
      <a:accent3>
        <a:srgbClr val="FFD24F"/>
      </a:accent3>
      <a:accent4>
        <a:srgbClr val="A4C6D3"/>
      </a:accent4>
      <a:accent5>
        <a:srgbClr val="E03A3E"/>
      </a:accent5>
      <a:accent6>
        <a:srgbClr val="BE9600"/>
      </a:accent6>
      <a:hlink>
        <a:srgbClr val="478D91"/>
      </a:hlink>
      <a:folHlink>
        <a:srgbClr val="B4363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