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stitutionsimplified.in/" TargetMode="External"/><Relationship Id="rId5" Type="http://schemas.openxmlformats.org/officeDocument/2006/relationships/hyperlink" Target="https://youtube.com/playlist?list=PLAa8vphOlKtCIgxQ5E0abnO_esick1qYn&amp;si=alxWCBBh_X_3DOB2" TargetMode="External"/><Relationship Id="rId4" Type="http://schemas.openxmlformats.org/officeDocument/2006/relationships/hyperlink" Target="https://legislative.gov.in/constitution-of-indi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34226" y="1732210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402429"/>
            <a:ext cx="8534400" cy="17526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834" y="1432669"/>
            <a:ext cx="12181555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Problem Statement ID – </a:t>
            </a:r>
            <a:r>
              <a:rPr lang="en-US" sz="2400" dirty="0" smtClean="0">
                <a:latin typeface="Arial"/>
                <a:ea typeface="ＭＳ Ｐゴシック"/>
                <a:cs typeface="Arial"/>
              </a:rPr>
              <a:t>1703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Problem Statement </a:t>
            </a:r>
            <a:r>
              <a:rPr lang="en-US" sz="2400" b="1" dirty="0" smtClean="0">
                <a:latin typeface="Arial"/>
                <a:ea typeface="ＭＳ Ｐゴシック"/>
                <a:cs typeface="Arial"/>
              </a:rPr>
              <a:t>Title-  </a:t>
            </a:r>
            <a:r>
              <a:rPr lang="en-US" sz="2400" dirty="0" smtClean="0">
                <a:latin typeface="Arial"/>
                <a:ea typeface="ＭＳ Ｐゴシック"/>
                <a:cs typeface="Arial"/>
              </a:rPr>
              <a:t>Let’s Learn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/>
                <a:ea typeface="ＭＳ Ｐゴシック"/>
                <a:cs typeface="Arial"/>
              </a:rPr>
              <a:t>   Constitution in a </a:t>
            </a:r>
            <a:r>
              <a:rPr lang="en-US" sz="2400" dirty="0">
                <a:latin typeface="Arial"/>
                <a:ea typeface="ＭＳ Ｐゴシック"/>
                <a:cs typeface="Arial"/>
              </a:rPr>
              <a:t>S</a:t>
            </a:r>
            <a:r>
              <a:rPr lang="en-US" sz="2400" dirty="0" smtClean="0">
                <a:latin typeface="Arial"/>
                <a:ea typeface="ＭＳ Ｐゴシック"/>
                <a:cs typeface="Arial"/>
              </a:rPr>
              <a:t>impler Manner-Citizen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2400" b="1" dirty="0" smtClean="0">
                <a:latin typeface="Arial"/>
                <a:ea typeface="ＭＳ Ｐゴシック"/>
                <a:cs typeface="Arial"/>
              </a:rPr>
              <a:t>   </a:t>
            </a:r>
            <a:r>
              <a:rPr lang="en-US" sz="2400" dirty="0" smtClean="0">
                <a:latin typeface="Arial"/>
                <a:ea typeface="ＭＳ Ｐゴシック"/>
                <a:cs typeface="Arial"/>
              </a:rPr>
              <a:t>Perspective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/>
                <a:ea typeface="ＭＳ Ｐゴシック"/>
                <a:cs typeface="Arial"/>
              </a:rPr>
              <a:t>Theme- </a:t>
            </a:r>
            <a:r>
              <a:rPr lang="en-US" sz="2400" dirty="0" smtClean="0">
                <a:latin typeface="Arial"/>
                <a:ea typeface="ＭＳ Ｐゴシック"/>
                <a:cs typeface="Arial"/>
              </a:rPr>
              <a:t>Smart Education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/>
                <a:ea typeface="ＭＳ Ｐゴシック"/>
                <a:cs typeface="Arial"/>
              </a:rPr>
              <a:t>PS </a:t>
            </a:r>
            <a:r>
              <a:rPr lang="en-US" sz="2400" b="1" dirty="0">
                <a:latin typeface="Arial"/>
                <a:ea typeface="ＭＳ Ｐゴシック"/>
                <a:cs typeface="Arial"/>
              </a:rPr>
              <a:t>Category- </a:t>
            </a:r>
            <a:r>
              <a:rPr lang="en-US" sz="2400" dirty="0">
                <a:latin typeface="Arial"/>
                <a:ea typeface="ＭＳ Ｐゴシック"/>
                <a:cs typeface="Arial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Team ID-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Team Name (Registered on portal) </a:t>
            </a:r>
            <a:r>
              <a:rPr lang="en-US" sz="2400" b="1" dirty="0" smtClean="0">
                <a:latin typeface="Arial"/>
                <a:ea typeface="ＭＳ Ｐゴシック"/>
                <a:cs typeface="Arial"/>
              </a:rPr>
              <a:t>- </a:t>
            </a:r>
            <a:r>
              <a:rPr lang="en-US" sz="2400" dirty="0" err="1" smtClean="0">
                <a:latin typeface="Arial"/>
                <a:ea typeface="ＭＳ Ｐゴシック"/>
                <a:cs typeface="Arial"/>
              </a:rPr>
              <a:t>SamvidhanSarthi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01704" y="226799"/>
            <a:ext cx="10972800" cy="46409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86619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Samvidhan</a:t>
            </a:r>
            <a:endParaRPr lang="en-US" dirty="0" smtClean="0"/>
          </a:p>
          <a:p>
            <a:pPr algn="ctr"/>
            <a:r>
              <a:rPr lang="en-US" dirty="0" err="1" smtClean="0"/>
              <a:t>Sarthi</a:t>
            </a:r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60C170-58EE-4BC2-9976-0488ED34E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34922"/>
              </p:ext>
            </p:extLst>
          </p:nvPr>
        </p:nvGraphicFramePr>
        <p:xfrm>
          <a:off x="417444" y="1505855"/>
          <a:ext cx="5128592" cy="4625401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5128592">
                  <a:extLst>
                    <a:ext uri="{9D8B030D-6E8A-4147-A177-3AD203B41FA5}">
                      <a16:colId xmlns:a16="http://schemas.microsoft.com/office/drawing/2014/main" val="1277475885"/>
                    </a:ext>
                  </a:extLst>
                </a:gridCol>
              </a:tblGrid>
              <a:tr h="462540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 w="0"/>
                          <a:solidFill>
                            <a:srgbClr val="4F81BD"/>
                          </a:solidFill>
                          <a:effectLst/>
                        </a:rPr>
                        <a:t>IDEA/SOLUTION</a:t>
                      </a:r>
                    </a:p>
                    <a:p>
                      <a:endParaRPr lang="en-US" sz="1800" cap="none" spc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b="1" dirty="0" err="1" smtClean="0">
                          <a:effectLst/>
                        </a:rPr>
                        <a:t>Nagrik</a:t>
                      </a:r>
                      <a:r>
                        <a:rPr lang="en-IN" b="1" dirty="0" smtClean="0">
                          <a:effectLst/>
                        </a:rPr>
                        <a:t> </a:t>
                      </a:r>
                      <a:r>
                        <a:rPr lang="en-IN" b="1" dirty="0" err="1" smtClean="0">
                          <a:effectLst/>
                        </a:rPr>
                        <a:t>Aur</a:t>
                      </a:r>
                      <a:r>
                        <a:rPr lang="en-IN" b="1" dirty="0" smtClean="0">
                          <a:effectLst/>
                        </a:rPr>
                        <a:t> </a:t>
                      </a:r>
                      <a:r>
                        <a:rPr lang="en-IN" b="1" dirty="0" err="1" smtClean="0">
                          <a:effectLst/>
                        </a:rPr>
                        <a:t>Samvidhan</a:t>
                      </a:r>
                      <a:r>
                        <a:rPr lang="en-IN" b="1" dirty="0" smtClean="0">
                          <a:effectLst/>
                        </a:rPr>
                        <a:t> (Citizen &amp; Constitution)</a:t>
                      </a:r>
                      <a:r>
                        <a:rPr lang="en-US" sz="1800" cap="none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cap="none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effectLst/>
                        </a:rPr>
                        <a:t> platform simplifying the Indian Constitution with easy language, quizzes, games, and regional translations.</a:t>
                      </a:r>
                      <a:endParaRPr lang="en-US" b="1" dirty="0" smtClean="0">
                        <a:effectLst/>
                      </a:endParaRPr>
                    </a:p>
                    <a:p>
                      <a:endParaRPr lang="en-US" b="1" dirty="0" smtClean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b="1" dirty="0" smtClean="0">
                          <a:effectLst/>
                        </a:rPr>
                        <a:t>Addressing the Problem</a:t>
                      </a:r>
                      <a:r>
                        <a:rPr lang="en-US" dirty="0" smtClean="0">
                          <a:effectLst/>
                        </a:rPr>
                        <a:t>: The website simplifies the Constitution's complicated wording so that everyone can understand it and find it interesting, including those with no background in law.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dirty="0" smtClean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effectLst/>
                        </a:rPr>
                        <a:t>Makes the Constitution accessible and engaging for all citizens.</a:t>
                      </a:r>
                      <a:endParaRPr lang="en-IN" sz="1800" dirty="0"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0426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D49C25-0B58-2961-1B7D-AAA21EC26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758179"/>
              </p:ext>
            </p:extLst>
          </p:nvPr>
        </p:nvGraphicFramePr>
        <p:xfrm>
          <a:off x="6064304" y="1510749"/>
          <a:ext cx="5723505" cy="4620508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5723505">
                  <a:extLst>
                    <a:ext uri="{9D8B030D-6E8A-4147-A177-3AD203B41FA5}">
                      <a16:colId xmlns:a16="http://schemas.microsoft.com/office/drawing/2014/main" val="4289901423"/>
                    </a:ext>
                  </a:extLst>
                </a:gridCol>
              </a:tblGrid>
              <a:tr h="462050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cap="none" spc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INNOVATION</a:t>
                      </a:r>
                      <a:r>
                        <a:rPr lang="en-US" b="1" cap="none" spc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 AND UNIQUENESS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cap="none" spc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IN" cap="none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="1" dirty="0" smtClean="0"/>
                        <a:t>Personalized Learning Paths</a:t>
                      </a:r>
                      <a:r>
                        <a:rPr lang="en-US" dirty="0" smtClean="0"/>
                        <a:t>: Tailored content based on user interests and progress.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US" b="1" dirty="0" smtClean="0"/>
                        <a:t>Constitutional Timeline</a:t>
                      </a:r>
                      <a:r>
                        <a:rPr lang="en-US" dirty="0" smtClean="0"/>
                        <a:t>: Interactive history of key amendments and court cases by visualizing it with graph and diagram for</a:t>
                      </a:r>
                      <a:r>
                        <a:rPr lang="en-US" baseline="0" dirty="0" smtClean="0"/>
                        <a:t> user to easy understand the constitution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US" b="1" dirty="0" smtClean="0"/>
                        <a:t>Scenario-Based Learning</a:t>
                      </a:r>
                      <a:r>
                        <a:rPr lang="en-US" dirty="0" smtClean="0"/>
                        <a:t>: Real-life scenarios to apply constitutional knowledge.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US" b="1" dirty="0" smtClean="0"/>
                        <a:t>Educational Partnerships</a:t>
                      </a:r>
                      <a:r>
                        <a:rPr lang="en-US" dirty="0" smtClean="0"/>
                        <a:t>: Collaboration with schools/universities for curriculum integration.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/>
                        <a:t>Regional language support.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/>
                        <a:t>Interactive quizzes and games.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/>
                        <a:t>Community connection: provide a connection to the people to authority for guidance.</a:t>
                      </a:r>
                      <a:endParaRPr lang="en-US" cap="none" spc="0" dirty="0">
                        <a:ln w="0"/>
                        <a:solidFill>
                          <a:srgbClr val="00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1363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1768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Samvidhan</a:t>
            </a:r>
            <a:endParaRPr lang="en-US" dirty="0"/>
          </a:p>
          <a:p>
            <a:pPr algn="ctr"/>
            <a:r>
              <a:rPr lang="en-US" dirty="0" err="1"/>
              <a:t>Sarthi</a:t>
            </a:r>
            <a:endParaRPr lang="en-IN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DA1CFB2-1D94-6B1A-2034-59AD1F3C8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2892"/>
              </p:ext>
            </p:extLst>
          </p:nvPr>
        </p:nvGraphicFramePr>
        <p:xfrm>
          <a:off x="329773" y="2190858"/>
          <a:ext cx="4162714" cy="262128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4162714">
                  <a:extLst>
                    <a:ext uri="{9D8B030D-6E8A-4147-A177-3AD203B41FA5}">
                      <a16:colId xmlns:a16="http://schemas.microsoft.com/office/drawing/2014/main" val="605795498"/>
                    </a:ext>
                  </a:extLst>
                </a:gridCol>
              </a:tblGrid>
              <a:tr h="1568823">
                <a:tc>
                  <a:txBody>
                    <a:bodyPr/>
                    <a:lstStyle/>
                    <a:p>
                      <a:pPr marL="0" indent="0">
                        <a:buFont typeface="Wingdings"/>
                        <a:buNone/>
                      </a:pPr>
                      <a:r>
                        <a:rPr lang="en-IN" sz="2000" b="1" dirty="0" smtClean="0">
                          <a:solidFill>
                            <a:srgbClr val="0070C0"/>
                          </a:solidFill>
                        </a:rPr>
                        <a:t>Technologies</a:t>
                      </a:r>
                    </a:p>
                    <a:p>
                      <a:pPr marL="0" indent="0">
                        <a:buFont typeface="Wingdings"/>
                        <a:buNone/>
                      </a:pPr>
                      <a:endParaRPr lang="en-IN" sz="2000" b="1" dirty="0" smtClean="0"/>
                    </a:p>
                    <a:p>
                      <a:pPr marL="0" indent="0">
                        <a:buFont typeface="Wingdings"/>
                        <a:buNone/>
                      </a:pPr>
                      <a:r>
                        <a:rPr lang="en-IN" sz="1800" b="1" dirty="0" smtClean="0"/>
                        <a:t>Frontend</a:t>
                      </a:r>
                      <a:r>
                        <a:rPr lang="en-IN" sz="1800" dirty="0" smtClean="0"/>
                        <a:t>: HTML, CSS, </a:t>
                      </a:r>
                      <a:r>
                        <a:rPr lang="en-IN" sz="1800" dirty="0" err="1" smtClean="0"/>
                        <a:t>Bootstrap,JavaScript</a:t>
                      </a:r>
                      <a:endParaRPr lang="en-IN" sz="1800" dirty="0" smtClean="0"/>
                    </a:p>
                    <a:p>
                      <a:pPr marL="0" indent="0">
                        <a:buFont typeface="Wingdings"/>
                        <a:buNone/>
                      </a:pPr>
                      <a:r>
                        <a:rPr lang="en-IN" sz="1800" b="1" dirty="0" smtClean="0"/>
                        <a:t>Backend</a:t>
                      </a:r>
                      <a:r>
                        <a:rPr lang="en-IN" sz="1800" dirty="0" smtClean="0"/>
                        <a:t>: </a:t>
                      </a:r>
                      <a:r>
                        <a:rPr lang="en-IN" sz="1800" b="0" dirty="0" smtClean="0"/>
                        <a:t>Flask</a:t>
                      </a:r>
                    </a:p>
                    <a:p>
                      <a:pPr marL="0" indent="0">
                        <a:buFont typeface="Wingdings"/>
                        <a:buNone/>
                      </a:pPr>
                      <a:r>
                        <a:rPr lang="en-IN" sz="1800" b="1" dirty="0" smtClean="0"/>
                        <a:t>Database</a:t>
                      </a:r>
                      <a:r>
                        <a:rPr lang="en-IN" sz="1800" dirty="0" smtClean="0"/>
                        <a:t>: MySQL </a:t>
                      </a:r>
                    </a:p>
                    <a:p>
                      <a:pPr marL="0" indent="0">
                        <a:buFont typeface="Wingdings"/>
                        <a:buNone/>
                      </a:pPr>
                      <a:r>
                        <a:rPr lang="en-IN" sz="1800" b="1" dirty="0" smtClean="0"/>
                        <a:t>Machine Learning</a:t>
                      </a:r>
                      <a:r>
                        <a:rPr lang="en-IN" sz="1800" dirty="0" smtClean="0"/>
                        <a:t>: ML models </a:t>
                      </a:r>
                      <a:r>
                        <a:rPr lang="en-IN" sz="1800" b="1" dirty="0" smtClean="0"/>
                        <a:t>Multimedia</a:t>
                      </a:r>
                      <a:r>
                        <a:rPr lang="en-IN" sz="1800" dirty="0" smtClean="0"/>
                        <a:t>: Videos and infographics</a:t>
                      </a:r>
                    </a:p>
                    <a:p>
                      <a:pPr marL="0" indent="0">
                        <a:buFont typeface="Wingdings"/>
                        <a:buNone/>
                      </a:pPr>
                      <a:r>
                        <a:rPr lang="en-IN" sz="1800" b="1" dirty="0" smtClean="0"/>
                        <a:t>Localization</a:t>
                      </a:r>
                      <a:r>
                        <a:rPr lang="en-IN" sz="1800" dirty="0" smtClean="0"/>
                        <a:t>: Regional language translations 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90989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13363" y="2683564"/>
            <a:ext cx="39955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220" y="1095139"/>
            <a:ext cx="6385560" cy="5259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47" y="6161735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881A248B-B7B3-4BA2-A166-FAE5E20BF81B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222196" y="187748"/>
            <a:ext cx="173581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Samvidhan</a:t>
            </a:r>
            <a:endParaRPr lang="en-US" dirty="0"/>
          </a:p>
          <a:p>
            <a:pPr algn="ctr"/>
            <a:r>
              <a:rPr lang="en-US" dirty="0" err="1"/>
              <a:t>Sarthi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0078" y="1289993"/>
            <a:ext cx="51484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Feasibility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sz="1600" b="1" dirty="0"/>
              <a:t>Technical</a:t>
            </a:r>
            <a:r>
              <a:rPr lang="en-US" sz="1600" dirty="0"/>
              <a:t>: Flask and ML ensure scalability; multimedia and localization enhance accessibility.</a:t>
            </a:r>
          </a:p>
          <a:p>
            <a:r>
              <a:rPr lang="en-US" sz="1600" b="1" dirty="0"/>
              <a:t>User Adoption: </a:t>
            </a:r>
            <a:r>
              <a:rPr lang="en-US" sz="1600" dirty="0"/>
              <a:t>Personalized paths and scenario-based learning increase </a:t>
            </a:r>
            <a:r>
              <a:rPr lang="en-US" sz="1600" dirty="0" smtClean="0"/>
              <a:t>engagement</a:t>
            </a:r>
          </a:p>
          <a:p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endParaRPr lang="en-US" dirty="0" smtClean="0"/>
          </a:p>
          <a:p>
            <a:r>
              <a:rPr lang="en-US" sz="1600" b="1" dirty="0"/>
              <a:t>Localization: </a:t>
            </a:r>
            <a:r>
              <a:rPr lang="en-US" sz="1600" dirty="0"/>
              <a:t>Ensuring accurate regional translations.</a:t>
            </a:r>
          </a:p>
          <a:p>
            <a:r>
              <a:rPr lang="en-US" sz="1600" b="1" dirty="0"/>
              <a:t>Technical Complexity</a:t>
            </a:r>
            <a:r>
              <a:rPr lang="en-US" sz="1600" dirty="0"/>
              <a:t>: Integrating diverse features.</a:t>
            </a:r>
          </a:p>
          <a:p>
            <a:endParaRPr lang="en-US" dirty="0" smtClean="0"/>
          </a:p>
          <a:p>
            <a:r>
              <a:rPr lang="en-US" dirty="0" smtClean="0"/>
              <a:t>Strategies:</a:t>
            </a:r>
          </a:p>
          <a:p>
            <a:endParaRPr lang="en-US" dirty="0" smtClean="0"/>
          </a:p>
          <a:p>
            <a:r>
              <a:rPr lang="en-US" sz="1600" b="1" dirty="0"/>
              <a:t>Modular Development: </a:t>
            </a:r>
            <a:r>
              <a:rPr lang="en-US" sz="1600" dirty="0"/>
              <a:t>Test features individually.</a:t>
            </a:r>
          </a:p>
          <a:p>
            <a:r>
              <a:rPr lang="en-US" sz="1600" b="1" dirty="0"/>
              <a:t>Educational Partnerships: </a:t>
            </a:r>
            <a:r>
              <a:rPr lang="en-US" sz="1600" dirty="0"/>
              <a:t>Leverage institutions for broader adoption.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69747" y="1663337"/>
            <a:ext cx="4724767" cy="8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9747" y="3461657"/>
            <a:ext cx="4724767" cy="8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9746" y="4767943"/>
            <a:ext cx="4724767" cy="8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39FAE393-4007-4055-AB9B-4973C11E1794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703851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Samvidhan</a:t>
            </a:r>
            <a:endParaRPr lang="en-US" dirty="0"/>
          </a:p>
          <a:p>
            <a:pPr algn="ctr"/>
            <a:r>
              <a:rPr lang="en-US" dirty="0" err="1"/>
              <a:t>Sarthi</a:t>
            </a:r>
            <a:endParaRPr lang="en-IN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1516987"/>
            <a:ext cx="5172891" cy="389974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87291" y="1516988"/>
            <a:ext cx="5320937" cy="38997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74376" y="1516988"/>
            <a:ext cx="51467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Potential Impact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/>
              <a:t>Social</a:t>
            </a:r>
            <a:r>
              <a:rPr lang="en-US" dirty="0"/>
              <a:t>: Enhances constitutional literacy and awareness among citizens, promoting a more informed society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Educational</a:t>
            </a:r>
            <a:r>
              <a:rPr lang="en-US" dirty="0"/>
              <a:t>: Provides a valuable resource for students, teachers, and legal professionals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Political Awareness</a:t>
            </a:r>
            <a:r>
              <a:rPr lang="en-US" dirty="0"/>
              <a:t>: Empowers citizens to actively participate in governance by understanding their rights and duties.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98473" y="1924595"/>
            <a:ext cx="4898570" cy="174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1516988"/>
            <a:ext cx="51728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Benefits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/>
              <a:t>Localized Content</a:t>
            </a:r>
            <a:r>
              <a:rPr lang="en-US" dirty="0"/>
              <a:t>: By offering translations in regional languages, the platform ensures that language is not a barrier to understanding the Constitution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Interactive Learning</a:t>
            </a:r>
            <a:r>
              <a:rPr lang="en-US" dirty="0"/>
              <a:t>: Engaging multimedia and gamified content (quizzes, storytelling) makes learning enjoyable, increasing user </a:t>
            </a:r>
            <a:r>
              <a:rPr lang="en-US" dirty="0" smtClean="0"/>
              <a:t>retention.</a:t>
            </a:r>
          </a:p>
          <a:p>
            <a:endParaRPr lang="en-US" dirty="0"/>
          </a:p>
          <a:p>
            <a:r>
              <a:rPr lang="en-US" b="1" dirty="0"/>
              <a:t>Community Engagement</a:t>
            </a:r>
            <a:r>
              <a:rPr lang="en-US" dirty="0"/>
              <a:t>: Social media outreach and offline campaigns will foster a community interested in constitutional literacy</a:t>
            </a:r>
            <a:r>
              <a:rPr lang="en-US" dirty="0" smtClean="0"/>
              <a:t>.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77090" y="1907179"/>
            <a:ext cx="4898570" cy="174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7122456D-0AB0-4DA2-9020-387E1666931A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72372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Samvidhan</a:t>
            </a:r>
            <a:endParaRPr lang="en-US" dirty="0"/>
          </a:p>
          <a:p>
            <a:pPr algn="ctr"/>
            <a:r>
              <a:rPr lang="en-US" dirty="0" err="1"/>
              <a:t>Sarthi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09600" y="1628503"/>
            <a:ext cx="10772503" cy="41792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28503"/>
            <a:ext cx="10772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Research on personalized learning and multimedia engagement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Research on The society condition according to Indian constitution.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Research on What is actually problem?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References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hlinkClick r:id="rId4"/>
              </a:rPr>
              <a:t>https://legislative.gov.in/constitution-of-india</a:t>
            </a:r>
            <a:r>
              <a:rPr lang="en-IN" dirty="0" smtClean="0">
                <a:hlinkClick r:id="rId4"/>
              </a:rPr>
              <a:t>/</a:t>
            </a:r>
            <a:r>
              <a:rPr lang="en-IN" dirty="0" smtClean="0"/>
              <a:t>    -&gt; constitution of </a:t>
            </a:r>
            <a:r>
              <a:rPr lang="en-IN" dirty="0" err="1" smtClean="0"/>
              <a:t>india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youtube.com/playlist?list=PLAa8vphOlKtCIgxQ5E0abnO_esick1qYn&amp;si=alxWCBBh_X_3DOB2</a:t>
            </a:r>
            <a:r>
              <a:rPr lang="en-IN" dirty="0" smtClean="0"/>
              <a:t> -&gt; YT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hlinkClick r:id="rId6"/>
              </a:rPr>
              <a:t>https://constitutionsimplified.in</a:t>
            </a:r>
            <a:r>
              <a:rPr lang="en-IN" dirty="0" smtClean="0">
                <a:hlinkClick r:id="rId6"/>
              </a:rPr>
              <a:t>/</a:t>
            </a:r>
            <a:r>
              <a:rPr lang="en-IN" dirty="0" smtClean="0"/>
              <a:t>  -&gt; simplified constitution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501</Words>
  <Application>Microsoft Office PowerPoint</Application>
  <PresentationFormat>Widescreen</PresentationFormat>
  <Paragraphs>102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ADMIN</cp:lastModifiedBy>
  <cp:revision>219</cp:revision>
  <dcterms:created xsi:type="dcterms:W3CDTF">2013-12-12T18:46:50Z</dcterms:created>
  <dcterms:modified xsi:type="dcterms:W3CDTF">2024-09-03T12:26:34Z</dcterms:modified>
  <cp:category/>
</cp:coreProperties>
</file>