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86" r:id="rId2"/>
    <p:sldId id="287" r:id="rId3"/>
    <p:sldId id="288" r:id="rId4"/>
    <p:sldId id="267" r:id="rId5"/>
    <p:sldId id="280" r:id="rId6"/>
    <p:sldId id="289" r:id="rId7"/>
    <p:sldId id="291" r:id="rId8"/>
    <p:sldId id="290" r:id="rId9"/>
    <p:sldId id="29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4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420864-6645-449D-9E66-EA70E1CA947A}" type="datetimeFigureOut">
              <a:rPr lang="en-IN" smtClean="0"/>
              <a:t>27-12-2023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3CEC8F-EC42-416B-A386-E5DF75E8B35F}" type="slidenum">
              <a:rPr lang="en-IN" smtClean="0"/>
              <a:t>‹#›</a:t>
            </a:fld>
            <a:endParaRPr lang="en-IN"/>
          </a:p>
        </p:txBody>
      </p:sp>
    </p:spTree>
    <p:extLst>
      <p:ext uri="{BB962C8B-B14F-4D97-AF65-F5344CB8AC3E}">
        <p14:creationId xmlns:p14="http://schemas.microsoft.com/office/powerpoint/2010/main" val="2552145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0" name="Google Shape;220;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3566532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0" name="Google Shape;220;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2360809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1" name="Google Shape;26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AA333-EBAA-0F51-BA6D-E59A437BFA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59DFE47-DF98-1C94-8A87-CDF3A6FD44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9619627-DC7A-BF8F-0F8A-734880EE5B26}"/>
              </a:ext>
            </a:extLst>
          </p:cNvPr>
          <p:cNvSpPr>
            <a:spLocks noGrp="1"/>
          </p:cNvSpPr>
          <p:nvPr>
            <p:ph type="dt" sz="half" idx="10"/>
          </p:nvPr>
        </p:nvSpPr>
        <p:spPr/>
        <p:txBody>
          <a:bodyPr/>
          <a:lstStyle/>
          <a:p>
            <a:fld id="{218CC54F-4B53-422B-959A-2AD258617F15}" type="datetimeFigureOut">
              <a:rPr lang="en-IN" smtClean="0"/>
              <a:t>27-12-2023</a:t>
            </a:fld>
            <a:endParaRPr lang="en-IN"/>
          </a:p>
        </p:txBody>
      </p:sp>
      <p:sp>
        <p:nvSpPr>
          <p:cNvPr id="5" name="Footer Placeholder 4">
            <a:extLst>
              <a:ext uri="{FF2B5EF4-FFF2-40B4-BE49-F238E27FC236}">
                <a16:creationId xmlns:a16="http://schemas.microsoft.com/office/drawing/2014/main" id="{4B7C2452-6737-F507-4EEA-7CFA5B8F8C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1F0AEA-70DD-F7A7-4CC1-3CCC4B902E4F}"/>
              </a:ext>
            </a:extLst>
          </p:cNvPr>
          <p:cNvSpPr>
            <a:spLocks noGrp="1"/>
          </p:cNvSpPr>
          <p:nvPr>
            <p:ph type="sldNum" sz="quarter" idx="12"/>
          </p:nvPr>
        </p:nvSpPr>
        <p:spPr/>
        <p:txBody>
          <a:bodyPr/>
          <a:lstStyle/>
          <a:p>
            <a:fld id="{4AD14C43-8620-449F-92B3-F84AFBE46CED}" type="slidenum">
              <a:rPr lang="en-IN" smtClean="0"/>
              <a:t>‹#›</a:t>
            </a:fld>
            <a:endParaRPr lang="en-IN"/>
          </a:p>
        </p:txBody>
      </p:sp>
    </p:spTree>
    <p:extLst>
      <p:ext uri="{BB962C8B-B14F-4D97-AF65-F5344CB8AC3E}">
        <p14:creationId xmlns:p14="http://schemas.microsoft.com/office/powerpoint/2010/main" val="3044914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F3C12-D3FD-2306-7B97-53007B0CB74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082C0DB-00A9-4D55-88AC-7DD7366FB6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71203E-1C73-969F-7D40-162069F40185}"/>
              </a:ext>
            </a:extLst>
          </p:cNvPr>
          <p:cNvSpPr>
            <a:spLocks noGrp="1"/>
          </p:cNvSpPr>
          <p:nvPr>
            <p:ph type="dt" sz="half" idx="10"/>
          </p:nvPr>
        </p:nvSpPr>
        <p:spPr/>
        <p:txBody>
          <a:bodyPr/>
          <a:lstStyle/>
          <a:p>
            <a:fld id="{218CC54F-4B53-422B-959A-2AD258617F15}" type="datetimeFigureOut">
              <a:rPr lang="en-IN" smtClean="0"/>
              <a:t>27-12-2023</a:t>
            </a:fld>
            <a:endParaRPr lang="en-IN"/>
          </a:p>
        </p:txBody>
      </p:sp>
      <p:sp>
        <p:nvSpPr>
          <p:cNvPr id="5" name="Footer Placeholder 4">
            <a:extLst>
              <a:ext uri="{FF2B5EF4-FFF2-40B4-BE49-F238E27FC236}">
                <a16:creationId xmlns:a16="http://schemas.microsoft.com/office/drawing/2014/main" id="{B2B6A630-E142-A03E-2249-6DE8EB4C24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872566-85CC-4DE3-C5EF-002F60A21273}"/>
              </a:ext>
            </a:extLst>
          </p:cNvPr>
          <p:cNvSpPr>
            <a:spLocks noGrp="1"/>
          </p:cNvSpPr>
          <p:nvPr>
            <p:ph type="sldNum" sz="quarter" idx="12"/>
          </p:nvPr>
        </p:nvSpPr>
        <p:spPr/>
        <p:txBody>
          <a:bodyPr/>
          <a:lstStyle/>
          <a:p>
            <a:fld id="{4AD14C43-8620-449F-92B3-F84AFBE46CED}" type="slidenum">
              <a:rPr lang="en-IN" smtClean="0"/>
              <a:t>‹#›</a:t>
            </a:fld>
            <a:endParaRPr lang="en-IN"/>
          </a:p>
        </p:txBody>
      </p:sp>
    </p:spTree>
    <p:extLst>
      <p:ext uri="{BB962C8B-B14F-4D97-AF65-F5344CB8AC3E}">
        <p14:creationId xmlns:p14="http://schemas.microsoft.com/office/powerpoint/2010/main" val="1029440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2CB25A-40C4-3CB2-7E3C-6ECD5F72DFA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9E0F5FA-C6B1-0BFE-FA48-F280A228600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95FB4A-3307-16FB-4432-E9E475429693}"/>
              </a:ext>
            </a:extLst>
          </p:cNvPr>
          <p:cNvSpPr>
            <a:spLocks noGrp="1"/>
          </p:cNvSpPr>
          <p:nvPr>
            <p:ph type="dt" sz="half" idx="10"/>
          </p:nvPr>
        </p:nvSpPr>
        <p:spPr/>
        <p:txBody>
          <a:bodyPr/>
          <a:lstStyle/>
          <a:p>
            <a:fld id="{218CC54F-4B53-422B-959A-2AD258617F15}" type="datetimeFigureOut">
              <a:rPr lang="en-IN" smtClean="0"/>
              <a:t>27-12-2023</a:t>
            </a:fld>
            <a:endParaRPr lang="en-IN"/>
          </a:p>
        </p:txBody>
      </p:sp>
      <p:sp>
        <p:nvSpPr>
          <p:cNvPr id="5" name="Footer Placeholder 4">
            <a:extLst>
              <a:ext uri="{FF2B5EF4-FFF2-40B4-BE49-F238E27FC236}">
                <a16:creationId xmlns:a16="http://schemas.microsoft.com/office/drawing/2014/main" id="{447D932C-2390-36C0-3BE4-37D7A09B3F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54E0F2-DCCA-B188-6B73-305EC6E0E5F7}"/>
              </a:ext>
            </a:extLst>
          </p:cNvPr>
          <p:cNvSpPr>
            <a:spLocks noGrp="1"/>
          </p:cNvSpPr>
          <p:nvPr>
            <p:ph type="sldNum" sz="quarter" idx="12"/>
          </p:nvPr>
        </p:nvSpPr>
        <p:spPr/>
        <p:txBody>
          <a:bodyPr/>
          <a:lstStyle/>
          <a:p>
            <a:fld id="{4AD14C43-8620-449F-92B3-F84AFBE46CED}" type="slidenum">
              <a:rPr lang="en-IN" smtClean="0"/>
              <a:t>‹#›</a:t>
            </a:fld>
            <a:endParaRPr lang="en-IN"/>
          </a:p>
        </p:txBody>
      </p:sp>
    </p:spTree>
    <p:extLst>
      <p:ext uri="{BB962C8B-B14F-4D97-AF65-F5344CB8AC3E}">
        <p14:creationId xmlns:p14="http://schemas.microsoft.com/office/powerpoint/2010/main" val="7972239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mpletely blank">
  <p:cSld name="Completely blank">
    <p:spTree>
      <p:nvGrpSpPr>
        <p:cNvPr id="1" name="Shape 9"/>
        <p:cNvGrpSpPr/>
        <p:nvPr/>
      </p:nvGrpSpPr>
      <p:grpSpPr>
        <a:xfrm>
          <a:off x="0" y="0"/>
          <a:ext cx="0" cy="0"/>
          <a:chOff x="0" y="0"/>
          <a:chExt cx="0" cy="0"/>
        </a:xfrm>
      </p:grpSpPr>
      <p:sp>
        <p:nvSpPr>
          <p:cNvPr id="10" name="Google Shape;10;p25"/>
          <p:cNvSpPr txBox="1">
            <a:spLocks noGrp="1"/>
          </p:cNvSpPr>
          <p:nvPr>
            <p:ph type="sldNum" idx="12"/>
          </p:nvPr>
        </p:nvSpPr>
        <p:spPr>
          <a:xfrm>
            <a:off x="11390969" y="6333135"/>
            <a:ext cx="731600" cy="5248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rgbClr val="1D1D1B"/>
                </a:solidFill>
                <a:latin typeface="Lora"/>
                <a:ea typeface="Lora"/>
                <a:cs typeface="Lora"/>
                <a:sym typeface="Lora"/>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rgbClr val="1D1D1B"/>
                </a:solidFill>
                <a:latin typeface="Lora"/>
                <a:ea typeface="Lora"/>
                <a:cs typeface="Lora"/>
                <a:sym typeface="Lora"/>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rgbClr val="1D1D1B"/>
                </a:solidFill>
                <a:latin typeface="Lora"/>
                <a:ea typeface="Lora"/>
                <a:cs typeface="Lora"/>
                <a:sym typeface="Lora"/>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rgbClr val="1D1D1B"/>
                </a:solidFill>
                <a:latin typeface="Lora"/>
                <a:ea typeface="Lora"/>
                <a:cs typeface="Lora"/>
                <a:sym typeface="Lora"/>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rgbClr val="1D1D1B"/>
                </a:solidFill>
                <a:latin typeface="Lora"/>
                <a:ea typeface="Lora"/>
                <a:cs typeface="Lora"/>
                <a:sym typeface="Lora"/>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rgbClr val="1D1D1B"/>
                </a:solidFill>
                <a:latin typeface="Lora"/>
                <a:ea typeface="Lora"/>
                <a:cs typeface="Lora"/>
                <a:sym typeface="Lora"/>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rgbClr val="1D1D1B"/>
                </a:solidFill>
                <a:latin typeface="Lora"/>
                <a:ea typeface="Lora"/>
                <a:cs typeface="Lora"/>
                <a:sym typeface="Lora"/>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rgbClr val="1D1D1B"/>
                </a:solidFill>
                <a:latin typeface="Lora"/>
                <a:ea typeface="Lora"/>
                <a:cs typeface="Lora"/>
                <a:sym typeface="Lora"/>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rgbClr val="1D1D1B"/>
                </a:solidFill>
                <a:latin typeface="Lora"/>
                <a:ea typeface="Lora"/>
                <a:cs typeface="Lora"/>
                <a:sym typeface="Lora"/>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318119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04FF3-295B-F76A-7066-59E179ECFEA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A655C66-98F7-B4E3-CB48-11C298E362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90B0AD-0BE4-3D62-AA6F-D659019E29F0}"/>
              </a:ext>
            </a:extLst>
          </p:cNvPr>
          <p:cNvSpPr>
            <a:spLocks noGrp="1"/>
          </p:cNvSpPr>
          <p:nvPr>
            <p:ph type="dt" sz="half" idx="10"/>
          </p:nvPr>
        </p:nvSpPr>
        <p:spPr/>
        <p:txBody>
          <a:bodyPr/>
          <a:lstStyle/>
          <a:p>
            <a:fld id="{218CC54F-4B53-422B-959A-2AD258617F15}" type="datetimeFigureOut">
              <a:rPr lang="en-IN" smtClean="0"/>
              <a:t>27-12-2023</a:t>
            </a:fld>
            <a:endParaRPr lang="en-IN"/>
          </a:p>
        </p:txBody>
      </p:sp>
      <p:sp>
        <p:nvSpPr>
          <p:cNvPr id="5" name="Footer Placeholder 4">
            <a:extLst>
              <a:ext uri="{FF2B5EF4-FFF2-40B4-BE49-F238E27FC236}">
                <a16:creationId xmlns:a16="http://schemas.microsoft.com/office/drawing/2014/main" id="{E096C5CB-FD7B-E78E-02B2-48A430452C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60A3B1-5904-2CEE-F110-0D6FA849C7F8}"/>
              </a:ext>
            </a:extLst>
          </p:cNvPr>
          <p:cNvSpPr>
            <a:spLocks noGrp="1"/>
          </p:cNvSpPr>
          <p:nvPr>
            <p:ph type="sldNum" sz="quarter" idx="12"/>
          </p:nvPr>
        </p:nvSpPr>
        <p:spPr/>
        <p:txBody>
          <a:bodyPr/>
          <a:lstStyle/>
          <a:p>
            <a:fld id="{4AD14C43-8620-449F-92B3-F84AFBE46CED}" type="slidenum">
              <a:rPr lang="en-IN" smtClean="0"/>
              <a:t>‹#›</a:t>
            </a:fld>
            <a:endParaRPr lang="en-IN"/>
          </a:p>
        </p:txBody>
      </p:sp>
    </p:spTree>
    <p:extLst>
      <p:ext uri="{BB962C8B-B14F-4D97-AF65-F5344CB8AC3E}">
        <p14:creationId xmlns:p14="http://schemas.microsoft.com/office/powerpoint/2010/main" val="3412088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C923F-597E-1CD0-DEDD-91A23A6CA2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D755B2F-8009-3E86-676A-7A01C810D9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A889D6-3B5C-ECEE-3A78-35B83C07B300}"/>
              </a:ext>
            </a:extLst>
          </p:cNvPr>
          <p:cNvSpPr>
            <a:spLocks noGrp="1"/>
          </p:cNvSpPr>
          <p:nvPr>
            <p:ph type="dt" sz="half" idx="10"/>
          </p:nvPr>
        </p:nvSpPr>
        <p:spPr/>
        <p:txBody>
          <a:bodyPr/>
          <a:lstStyle/>
          <a:p>
            <a:fld id="{218CC54F-4B53-422B-959A-2AD258617F15}" type="datetimeFigureOut">
              <a:rPr lang="en-IN" smtClean="0"/>
              <a:t>27-12-2023</a:t>
            </a:fld>
            <a:endParaRPr lang="en-IN"/>
          </a:p>
        </p:txBody>
      </p:sp>
      <p:sp>
        <p:nvSpPr>
          <p:cNvPr id="5" name="Footer Placeholder 4">
            <a:extLst>
              <a:ext uri="{FF2B5EF4-FFF2-40B4-BE49-F238E27FC236}">
                <a16:creationId xmlns:a16="http://schemas.microsoft.com/office/drawing/2014/main" id="{927DCC0A-D14A-7B71-24FA-6C1936C084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63B1B6-7D4F-E631-A4D8-097DCE4AE65B}"/>
              </a:ext>
            </a:extLst>
          </p:cNvPr>
          <p:cNvSpPr>
            <a:spLocks noGrp="1"/>
          </p:cNvSpPr>
          <p:nvPr>
            <p:ph type="sldNum" sz="quarter" idx="12"/>
          </p:nvPr>
        </p:nvSpPr>
        <p:spPr/>
        <p:txBody>
          <a:bodyPr/>
          <a:lstStyle/>
          <a:p>
            <a:fld id="{4AD14C43-8620-449F-92B3-F84AFBE46CED}" type="slidenum">
              <a:rPr lang="en-IN" smtClean="0"/>
              <a:t>‹#›</a:t>
            </a:fld>
            <a:endParaRPr lang="en-IN"/>
          </a:p>
        </p:txBody>
      </p:sp>
    </p:spTree>
    <p:extLst>
      <p:ext uri="{BB962C8B-B14F-4D97-AF65-F5344CB8AC3E}">
        <p14:creationId xmlns:p14="http://schemas.microsoft.com/office/powerpoint/2010/main" val="347915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82E42-6541-7007-14B9-10D8653B54B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CE52164-C417-0FFF-BB3F-ED1AE01D78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BB4FA10-D695-1A4A-4A46-E7E807E636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40FBDCF-7B94-53D5-3D78-B43838470AED}"/>
              </a:ext>
            </a:extLst>
          </p:cNvPr>
          <p:cNvSpPr>
            <a:spLocks noGrp="1"/>
          </p:cNvSpPr>
          <p:nvPr>
            <p:ph type="dt" sz="half" idx="10"/>
          </p:nvPr>
        </p:nvSpPr>
        <p:spPr/>
        <p:txBody>
          <a:bodyPr/>
          <a:lstStyle/>
          <a:p>
            <a:fld id="{218CC54F-4B53-422B-959A-2AD258617F15}" type="datetimeFigureOut">
              <a:rPr lang="en-IN" smtClean="0"/>
              <a:t>27-12-2023</a:t>
            </a:fld>
            <a:endParaRPr lang="en-IN"/>
          </a:p>
        </p:txBody>
      </p:sp>
      <p:sp>
        <p:nvSpPr>
          <p:cNvPr id="6" name="Footer Placeholder 5">
            <a:extLst>
              <a:ext uri="{FF2B5EF4-FFF2-40B4-BE49-F238E27FC236}">
                <a16:creationId xmlns:a16="http://schemas.microsoft.com/office/drawing/2014/main" id="{6A42FD05-DCB4-0E5E-A134-66A5E6C709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BF2F22C-5F1A-1C17-059E-83730389CFE1}"/>
              </a:ext>
            </a:extLst>
          </p:cNvPr>
          <p:cNvSpPr>
            <a:spLocks noGrp="1"/>
          </p:cNvSpPr>
          <p:nvPr>
            <p:ph type="sldNum" sz="quarter" idx="12"/>
          </p:nvPr>
        </p:nvSpPr>
        <p:spPr/>
        <p:txBody>
          <a:bodyPr/>
          <a:lstStyle/>
          <a:p>
            <a:fld id="{4AD14C43-8620-449F-92B3-F84AFBE46CED}" type="slidenum">
              <a:rPr lang="en-IN" smtClean="0"/>
              <a:t>‹#›</a:t>
            </a:fld>
            <a:endParaRPr lang="en-IN"/>
          </a:p>
        </p:txBody>
      </p:sp>
    </p:spTree>
    <p:extLst>
      <p:ext uri="{BB962C8B-B14F-4D97-AF65-F5344CB8AC3E}">
        <p14:creationId xmlns:p14="http://schemas.microsoft.com/office/powerpoint/2010/main" val="559965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B9BFA-50FD-D83D-4FBA-2A6025B8079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C8C7460-094A-6181-C17B-743EECA782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80EE43-4A43-D796-494C-DDC7FC50FF5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15ABA80-2967-582D-726C-0E94A824B9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4E98FE-9E3E-6592-0C49-125B8B8623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FD6B2FA-C059-F1C1-F383-5EDB05E2DD64}"/>
              </a:ext>
            </a:extLst>
          </p:cNvPr>
          <p:cNvSpPr>
            <a:spLocks noGrp="1"/>
          </p:cNvSpPr>
          <p:nvPr>
            <p:ph type="dt" sz="half" idx="10"/>
          </p:nvPr>
        </p:nvSpPr>
        <p:spPr/>
        <p:txBody>
          <a:bodyPr/>
          <a:lstStyle/>
          <a:p>
            <a:fld id="{218CC54F-4B53-422B-959A-2AD258617F15}" type="datetimeFigureOut">
              <a:rPr lang="en-IN" smtClean="0"/>
              <a:t>27-12-2023</a:t>
            </a:fld>
            <a:endParaRPr lang="en-IN"/>
          </a:p>
        </p:txBody>
      </p:sp>
      <p:sp>
        <p:nvSpPr>
          <p:cNvPr id="8" name="Footer Placeholder 7">
            <a:extLst>
              <a:ext uri="{FF2B5EF4-FFF2-40B4-BE49-F238E27FC236}">
                <a16:creationId xmlns:a16="http://schemas.microsoft.com/office/drawing/2014/main" id="{D965284A-46A8-8EEF-B835-EE3EE7449D7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1639727-50E2-3C5C-6061-D8B63967B9A6}"/>
              </a:ext>
            </a:extLst>
          </p:cNvPr>
          <p:cNvSpPr>
            <a:spLocks noGrp="1"/>
          </p:cNvSpPr>
          <p:nvPr>
            <p:ph type="sldNum" sz="quarter" idx="12"/>
          </p:nvPr>
        </p:nvSpPr>
        <p:spPr/>
        <p:txBody>
          <a:bodyPr/>
          <a:lstStyle/>
          <a:p>
            <a:fld id="{4AD14C43-8620-449F-92B3-F84AFBE46CED}" type="slidenum">
              <a:rPr lang="en-IN" smtClean="0"/>
              <a:t>‹#›</a:t>
            </a:fld>
            <a:endParaRPr lang="en-IN"/>
          </a:p>
        </p:txBody>
      </p:sp>
    </p:spTree>
    <p:extLst>
      <p:ext uri="{BB962C8B-B14F-4D97-AF65-F5344CB8AC3E}">
        <p14:creationId xmlns:p14="http://schemas.microsoft.com/office/powerpoint/2010/main" val="115483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854A6-1C1C-6756-72BD-7780523E4A0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523D4E5-4E61-186B-3C4C-634A3DA0218D}"/>
              </a:ext>
            </a:extLst>
          </p:cNvPr>
          <p:cNvSpPr>
            <a:spLocks noGrp="1"/>
          </p:cNvSpPr>
          <p:nvPr>
            <p:ph type="dt" sz="half" idx="10"/>
          </p:nvPr>
        </p:nvSpPr>
        <p:spPr/>
        <p:txBody>
          <a:bodyPr/>
          <a:lstStyle/>
          <a:p>
            <a:fld id="{218CC54F-4B53-422B-959A-2AD258617F15}" type="datetimeFigureOut">
              <a:rPr lang="en-IN" smtClean="0"/>
              <a:t>27-12-2023</a:t>
            </a:fld>
            <a:endParaRPr lang="en-IN"/>
          </a:p>
        </p:txBody>
      </p:sp>
      <p:sp>
        <p:nvSpPr>
          <p:cNvPr id="4" name="Footer Placeholder 3">
            <a:extLst>
              <a:ext uri="{FF2B5EF4-FFF2-40B4-BE49-F238E27FC236}">
                <a16:creationId xmlns:a16="http://schemas.microsoft.com/office/drawing/2014/main" id="{28A59B3D-6CDF-C078-32AA-E962A437E40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3AFCA20-EE82-4440-5DF4-A0C3768D2C4E}"/>
              </a:ext>
            </a:extLst>
          </p:cNvPr>
          <p:cNvSpPr>
            <a:spLocks noGrp="1"/>
          </p:cNvSpPr>
          <p:nvPr>
            <p:ph type="sldNum" sz="quarter" idx="12"/>
          </p:nvPr>
        </p:nvSpPr>
        <p:spPr/>
        <p:txBody>
          <a:bodyPr/>
          <a:lstStyle/>
          <a:p>
            <a:fld id="{4AD14C43-8620-449F-92B3-F84AFBE46CED}" type="slidenum">
              <a:rPr lang="en-IN" smtClean="0"/>
              <a:t>‹#›</a:t>
            </a:fld>
            <a:endParaRPr lang="en-IN"/>
          </a:p>
        </p:txBody>
      </p:sp>
    </p:spTree>
    <p:extLst>
      <p:ext uri="{BB962C8B-B14F-4D97-AF65-F5344CB8AC3E}">
        <p14:creationId xmlns:p14="http://schemas.microsoft.com/office/powerpoint/2010/main" val="3311477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9C57C1-B71D-E0EF-38D2-179DB45E00A3}"/>
              </a:ext>
            </a:extLst>
          </p:cNvPr>
          <p:cNvSpPr>
            <a:spLocks noGrp="1"/>
          </p:cNvSpPr>
          <p:nvPr>
            <p:ph type="dt" sz="half" idx="10"/>
          </p:nvPr>
        </p:nvSpPr>
        <p:spPr/>
        <p:txBody>
          <a:bodyPr/>
          <a:lstStyle/>
          <a:p>
            <a:fld id="{218CC54F-4B53-422B-959A-2AD258617F15}" type="datetimeFigureOut">
              <a:rPr lang="en-IN" smtClean="0"/>
              <a:t>27-12-2023</a:t>
            </a:fld>
            <a:endParaRPr lang="en-IN"/>
          </a:p>
        </p:txBody>
      </p:sp>
      <p:sp>
        <p:nvSpPr>
          <p:cNvPr id="3" name="Footer Placeholder 2">
            <a:extLst>
              <a:ext uri="{FF2B5EF4-FFF2-40B4-BE49-F238E27FC236}">
                <a16:creationId xmlns:a16="http://schemas.microsoft.com/office/drawing/2014/main" id="{A862CA1F-E6D9-4B94-9869-EAFEA519493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6CC99E6-5E1C-DA5C-2B31-7A73481F844B}"/>
              </a:ext>
            </a:extLst>
          </p:cNvPr>
          <p:cNvSpPr>
            <a:spLocks noGrp="1"/>
          </p:cNvSpPr>
          <p:nvPr>
            <p:ph type="sldNum" sz="quarter" idx="12"/>
          </p:nvPr>
        </p:nvSpPr>
        <p:spPr/>
        <p:txBody>
          <a:bodyPr/>
          <a:lstStyle/>
          <a:p>
            <a:fld id="{4AD14C43-8620-449F-92B3-F84AFBE46CED}" type="slidenum">
              <a:rPr lang="en-IN" smtClean="0"/>
              <a:t>‹#›</a:t>
            </a:fld>
            <a:endParaRPr lang="en-IN"/>
          </a:p>
        </p:txBody>
      </p:sp>
    </p:spTree>
    <p:extLst>
      <p:ext uri="{BB962C8B-B14F-4D97-AF65-F5344CB8AC3E}">
        <p14:creationId xmlns:p14="http://schemas.microsoft.com/office/powerpoint/2010/main" val="2028022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8A393-E158-0FBD-3427-E743373817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4FA460C-2851-5044-E282-562AF4B033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DDCF38B-292B-7EC9-BB04-1DB678D50F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DE6130-8ADA-D61D-F4B4-1BBE5B2725ED}"/>
              </a:ext>
            </a:extLst>
          </p:cNvPr>
          <p:cNvSpPr>
            <a:spLocks noGrp="1"/>
          </p:cNvSpPr>
          <p:nvPr>
            <p:ph type="dt" sz="half" idx="10"/>
          </p:nvPr>
        </p:nvSpPr>
        <p:spPr/>
        <p:txBody>
          <a:bodyPr/>
          <a:lstStyle/>
          <a:p>
            <a:fld id="{218CC54F-4B53-422B-959A-2AD258617F15}" type="datetimeFigureOut">
              <a:rPr lang="en-IN" smtClean="0"/>
              <a:t>27-12-2023</a:t>
            </a:fld>
            <a:endParaRPr lang="en-IN"/>
          </a:p>
        </p:txBody>
      </p:sp>
      <p:sp>
        <p:nvSpPr>
          <p:cNvPr id="6" name="Footer Placeholder 5">
            <a:extLst>
              <a:ext uri="{FF2B5EF4-FFF2-40B4-BE49-F238E27FC236}">
                <a16:creationId xmlns:a16="http://schemas.microsoft.com/office/drawing/2014/main" id="{36AB4AC6-A4AC-8919-9806-F28F487B261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5FAD651-1479-704B-65A6-7A2930A51E64}"/>
              </a:ext>
            </a:extLst>
          </p:cNvPr>
          <p:cNvSpPr>
            <a:spLocks noGrp="1"/>
          </p:cNvSpPr>
          <p:nvPr>
            <p:ph type="sldNum" sz="quarter" idx="12"/>
          </p:nvPr>
        </p:nvSpPr>
        <p:spPr/>
        <p:txBody>
          <a:bodyPr/>
          <a:lstStyle/>
          <a:p>
            <a:fld id="{4AD14C43-8620-449F-92B3-F84AFBE46CED}" type="slidenum">
              <a:rPr lang="en-IN" smtClean="0"/>
              <a:t>‹#›</a:t>
            </a:fld>
            <a:endParaRPr lang="en-IN"/>
          </a:p>
        </p:txBody>
      </p:sp>
    </p:spTree>
    <p:extLst>
      <p:ext uri="{BB962C8B-B14F-4D97-AF65-F5344CB8AC3E}">
        <p14:creationId xmlns:p14="http://schemas.microsoft.com/office/powerpoint/2010/main" val="2931699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68FBE-BD99-FFEB-E1E0-AD24E14191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801FEC9-4B77-F67B-3FE5-F62EF085E1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72F06E3-6B1B-0930-33C0-320048EBD1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6305F2-CE81-24BA-D670-368BB9FA19B7}"/>
              </a:ext>
            </a:extLst>
          </p:cNvPr>
          <p:cNvSpPr>
            <a:spLocks noGrp="1"/>
          </p:cNvSpPr>
          <p:nvPr>
            <p:ph type="dt" sz="half" idx="10"/>
          </p:nvPr>
        </p:nvSpPr>
        <p:spPr/>
        <p:txBody>
          <a:bodyPr/>
          <a:lstStyle/>
          <a:p>
            <a:fld id="{218CC54F-4B53-422B-959A-2AD258617F15}" type="datetimeFigureOut">
              <a:rPr lang="en-IN" smtClean="0"/>
              <a:t>27-12-2023</a:t>
            </a:fld>
            <a:endParaRPr lang="en-IN"/>
          </a:p>
        </p:txBody>
      </p:sp>
      <p:sp>
        <p:nvSpPr>
          <p:cNvPr id="6" name="Footer Placeholder 5">
            <a:extLst>
              <a:ext uri="{FF2B5EF4-FFF2-40B4-BE49-F238E27FC236}">
                <a16:creationId xmlns:a16="http://schemas.microsoft.com/office/drawing/2014/main" id="{A836371C-1532-ACAC-77FC-3A59B1E50D1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F5031C3-5992-B271-385C-B5A49FB6899F}"/>
              </a:ext>
            </a:extLst>
          </p:cNvPr>
          <p:cNvSpPr>
            <a:spLocks noGrp="1"/>
          </p:cNvSpPr>
          <p:nvPr>
            <p:ph type="sldNum" sz="quarter" idx="12"/>
          </p:nvPr>
        </p:nvSpPr>
        <p:spPr/>
        <p:txBody>
          <a:bodyPr/>
          <a:lstStyle/>
          <a:p>
            <a:fld id="{4AD14C43-8620-449F-92B3-F84AFBE46CED}" type="slidenum">
              <a:rPr lang="en-IN" smtClean="0"/>
              <a:t>‹#›</a:t>
            </a:fld>
            <a:endParaRPr lang="en-IN"/>
          </a:p>
        </p:txBody>
      </p:sp>
    </p:spTree>
    <p:extLst>
      <p:ext uri="{BB962C8B-B14F-4D97-AF65-F5344CB8AC3E}">
        <p14:creationId xmlns:p14="http://schemas.microsoft.com/office/powerpoint/2010/main" val="19930238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D9CF46-2519-79C3-5ADB-A8D8B5C51B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5F3E62C-CD65-C7B3-715B-2B76425527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CF1073-74F5-C171-DCA9-8EF6818B90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8CC54F-4B53-422B-959A-2AD258617F15}" type="datetimeFigureOut">
              <a:rPr lang="en-IN" smtClean="0"/>
              <a:t>27-12-2023</a:t>
            </a:fld>
            <a:endParaRPr lang="en-IN"/>
          </a:p>
        </p:txBody>
      </p:sp>
      <p:sp>
        <p:nvSpPr>
          <p:cNvPr id="5" name="Footer Placeholder 4">
            <a:extLst>
              <a:ext uri="{FF2B5EF4-FFF2-40B4-BE49-F238E27FC236}">
                <a16:creationId xmlns:a16="http://schemas.microsoft.com/office/drawing/2014/main" id="{9529904F-F54C-DBE0-0264-69FC810EB5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E7D0AAD-763F-7275-81C8-E74BC352FA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D14C43-8620-449F-92B3-F84AFBE46CED}" type="slidenum">
              <a:rPr lang="en-IN" smtClean="0"/>
              <a:t>‹#›</a:t>
            </a:fld>
            <a:endParaRPr lang="en-IN"/>
          </a:p>
        </p:txBody>
      </p:sp>
    </p:spTree>
    <p:extLst>
      <p:ext uri="{BB962C8B-B14F-4D97-AF65-F5344CB8AC3E}">
        <p14:creationId xmlns:p14="http://schemas.microsoft.com/office/powerpoint/2010/main" val="17002628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E98E2591-873E-1CB9-3CCF-EBB9F9D6A2A9}"/>
              </a:ext>
            </a:extLst>
          </p:cNvPr>
          <p:cNvSpPr/>
          <p:nvPr/>
        </p:nvSpPr>
        <p:spPr>
          <a:xfrm>
            <a:off x="2722880" y="5773189"/>
            <a:ext cx="9593037" cy="118527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400"/>
          </a:p>
        </p:txBody>
      </p:sp>
      <p:sp>
        <p:nvSpPr>
          <p:cNvPr id="12" name="Rectangle: Rounded Corners 11">
            <a:extLst>
              <a:ext uri="{FF2B5EF4-FFF2-40B4-BE49-F238E27FC236}">
                <a16:creationId xmlns:a16="http://schemas.microsoft.com/office/drawing/2014/main" id="{A6873EBA-EC01-D2CC-8D71-98539664FEBC}"/>
              </a:ext>
            </a:extLst>
          </p:cNvPr>
          <p:cNvSpPr/>
          <p:nvPr/>
        </p:nvSpPr>
        <p:spPr>
          <a:xfrm>
            <a:off x="5431029" y="3085372"/>
            <a:ext cx="6884889" cy="726856"/>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400"/>
          </a:p>
        </p:txBody>
      </p:sp>
      <p:sp>
        <p:nvSpPr>
          <p:cNvPr id="11" name="Google Shape;78;p1">
            <a:extLst>
              <a:ext uri="{FF2B5EF4-FFF2-40B4-BE49-F238E27FC236}">
                <a16:creationId xmlns:a16="http://schemas.microsoft.com/office/drawing/2014/main" id="{CF9FEF60-A150-DE97-BC49-37C64C93764D}"/>
              </a:ext>
            </a:extLst>
          </p:cNvPr>
          <p:cNvSpPr/>
          <p:nvPr/>
        </p:nvSpPr>
        <p:spPr>
          <a:xfrm>
            <a:off x="-13234" y="-13234"/>
            <a:ext cx="2990113" cy="6871233"/>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4" name="Google Shape;80;p1">
            <a:extLst>
              <a:ext uri="{FF2B5EF4-FFF2-40B4-BE49-F238E27FC236}">
                <a16:creationId xmlns:a16="http://schemas.microsoft.com/office/drawing/2014/main" id="{CB025A1F-2A5F-2AE7-7BE5-90FAFE8890CC}"/>
              </a:ext>
            </a:extLst>
          </p:cNvPr>
          <p:cNvSpPr/>
          <p:nvPr/>
        </p:nvSpPr>
        <p:spPr>
          <a:xfrm>
            <a:off x="533392" y="1112357"/>
            <a:ext cx="4809200" cy="4809200"/>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5" name="Google Shape;84;p1">
            <a:extLst>
              <a:ext uri="{FF2B5EF4-FFF2-40B4-BE49-F238E27FC236}">
                <a16:creationId xmlns:a16="http://schemas.microsoft.com/office/drawing/2014/main" id="{EB44361B-AC55-529C-B046-C8A5D76C5D34}"/>
              </a:ext>
            </a:extLst>
          </p:cNvPr>
          <p:cNvSpPr txBox="1"/>
          <p:nvPr/>
        </p:nvSpPr>
        <p:spPr>
          <a:xfrm>
            <a:off x="5967143" y="1084812"/>
            <a:ext cx="5527197" cy="902835"/>
          </a:xfrm>
          <a:prstGeom prst="rect">
            <a:avLst/>
          </a:prstGeom>
          <a:noFill/>
          <a:ln>
            <a:noFill/>
          </a:ln>
        </p:spPr>
        <p:txBody>
          <a:bodyPr spcFirstLastPara="1" wrap="square" lIns="121900" tIns="121900" rIns="121900" bIns="121900" anchor="t" anchorCtr="0">
            <a:spAutoFit/>
          </a:bodyPr>
          <a:lstStyle/>
          <a:p>
            <a:pPr>
              <a:buClr>
                <a:srgbClr val="000000"/>
              </a:buClr>
              <a:buSzPts val="2800"/>
            </a:pPr>
            <a:r>
              <a:rPr lang="en" sz="4267" b="1" dirty="0">
                <a:solidFill>
                  <a:schemeClr val="dk1"/>
                </a:solidFill>
                <a:latin typeface="Lora"/>
                <a:ea typeface="Lora"/>
                <a:cs typeface="Lora"/>
                <a:sym typeface="Lora"/>
              </a:rPr>
              <a:t>Bike Share </a:t>
            </a:r>
            <a:r>
              <a:rPr lang="en" sz="4267" b="1" dirty="0">
                <a:solidFill>
                  <a:schemeClr val="dk1"/>
                </a:solidFill>
                <a:highlight>
                  <a:srgbClr val="00FFFF"/>
                </a:highlight>
                <a:latin typeface="Lora"/>
                <a:ea typeface="Lora"/>
                <a:cs typeface="Lora"/>
                <a:sym typeface="Lora"/>
              </a:rPr>
              <a:t>Analysis</a:t>
            </a:r>
          </a:p>
        </p:txBody>
      </p:sp>
      <p:cxnSp>
        <p:nvCxnSpPr>
          <p:cNvPr id="6" name="Google Shape;87;p1">
            <a:extLst>
              <a:ext uri="{FF2B5EF4-FFF2-40B4-BE49-F238E27FC236}">
                <a16:creationId xmlns:a16="http://schemas.microsoft.com/office/drawing/2014/main" id="{372FD46D-CE6C-4A91-90BA-AA7B7A8D9576}"/>
              </a:ext>
            </a:extLst>
          </p:cNvPr>
          <p:cNvCxnSpPr>
            <a:cxnSpLocks/>
          </p:cNvCxnSpPr>
          <p:nvPr/>
        </p:nvCxnSpPr>
        <p:spPr>
          <a:xfrm>
            <a:off x="9174900" y="1981600"/>
            <a:ext cx="3032000" cy="13200"/>
          </a:xfrm>
          <a:prstGeom prst="straightConnector1">
            <a:avLst/>
          </a:prstGeom>
          <a:noFill/>
          <a:ln w="19050" cap="flat" cmpd="sng">
            <a:solidFill>
              <a:schemeClr val="dk2"/>
            </a:solidFill>
            <a:prstDash val="solid"/>
            <a:round/>
            <a:headEnd type="none" w="sm" len="sm"/>
            <a:tailEnd type="none" w="sm" len="sm"/>
          </a:ln>
        </p:spPr>
      </p:cxnSp>
      <p:sp>
        <p:nvSpPr>
          <p:cNvPr id="7" name="Google Shape;79;p1">
            <a:extLst>
              <a:ext uri="{FF2B5EF4-FFF2-40B4-BE49-F238E27FC236}">
                <a16:creationId xmlns:a16="http://schemas.microsoft.com/office/drawing/2014/main" id="{49B1C9C5-179C-21AB-99FC-75E0431937CE}"/>
              </a:ext>
            </a:extLst>
          </p:cNvPr>
          <p:cNvSpPr/>
          <p:nvPr/>
        </p:nvSpPr>
        <p:spPr>
          <a:xfrm>
            <a:off x="400367" y="970976"/>
            <a:ext cx="5093200" cy="5092800"/>
          </a:xfrm>
          <a:prstGeom prst="ellipse">
            <a:avLst/>
          </a:prstGeom>
          <a:noFill/>
          <a:ln w="76200" cap="flat" cmpd="sng">
            <a:solidFill>
              <a:srgbClr val="002060"/>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8" name="Google Shape;85;p1">
            <a:extLst>
              <a:ext uri="{FF2B5EF4-FFF2-40B4-BE49-F238E27FC236}">
                <a16:creationId xmlns:a16="http://schemas.microsoft.com/office/drawing/2014/main" id="{4EAD910B-E96C-5490-9189-D3BD06992D5C}"/>
              </a:ext>
            </a:extLst>
          </p:cNvPr>
          <p:cNvSpPr/>
          <p:nvPr/>
        </p:nvSpPr>
        <p:spPr>
          <a:xfrm>
            <a:off x="400367" y="401352"/>
            <a:ext cx="1633200" cy="1633200"/>
          </a:xfrm>
          <a:prstGeom prst="ellipse">
            <a:avLst/>
          </a:prstGeom>
          <a:solidFill>
            <a:schemeClr val="lt1"/>
          </a:solidFill>
          <a:ln w="19050" cap="flat" cmpd="sng">
            <a:solidFill>
              <a:srgbClr val="002060"/>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pic>
        <p:nvPicPr>
          <p:cNvPr id="10" name="Picture 9" descr="A blue text on a black background&#10;&#10;Description automatically generated">
            <a:extLst>
              <a:ext uri="{FF2B5EF4-FFF2-40B4-BE49-F238E27FC236}">
                <a16:creationId xmlns:a16="http://schemas.microsoft.com/office/drawing/2014/main" id="{23F4A259-E39A-BD11-1A17-AF369F1CDBCC}"/>
              </a:ext>
            </a:extLst>
          </p:cNvPr>
          <p:cNvPicPr>
            <a:picLocks noChangeAspect="1"/>
          </p:cNvPicPr>
          <p:nvPr/>
        </p:nvPicPr>
        <p:blipFill>
          <a:blip r:embed="rId2"/>
          <a:stretch>
            <a:fillRect/>
          </a:stretch>
        </p:blipFill>
        <p:spPr>
          <a:xfrm>
            <a:off x="444956" y="716146"/>
            <a:ext cx="1544021" cy="1003613"/>
          </a:xfrm>
          <a:prstGeom prst="rect">
            <a:avLst/>
          </a:prstGeom>
        </p:spPr>
      </p:pic>
      <p:pic>
        <p:nvPicPr>
          <p:cNvPr id="14" name="Picture 13" descr="A blue circle with a person riding a bicycle&#10;&#10;Description automatically generated">
            <a:extLst>
              <a:ext uri="{FF2B5EF4-FFF2-40B4-BE49-F238E27FC236}">
                <a16:creationId xmlns:a16="http://schemas.microsoft.com/office/drawing/2014/main" id="{1AE29E96-9B43-4171-2568-54A76C68871E}"/>
              </a:ext>
            </a:extLst>
          </p:cNvPr>
          <p:cNvPicPr>
            <a:picLocks noChangeAspect="1"/>
          </p:cNvPicPr>
          <p:nvPr/>
        </p:nvPicPr>
        <p:blipFill>
          <a:blip r:embed="rId3"/>
          <a:stretch>
            <a:fillRect/>
          </a:stretch>
        </p:blipFill>
        <p:spPr>
          <a:xfrm>
            <a:off x="1285911" y="1654211"/>
            <a:ext cx="3359311" cy="3725492"/>
          </a:xfrm>
          <a:prstGeom prst="rect">
            <a:avLst/>
          </a:prstGeom>
        </p:spPr>
      </p:pic>
      <p:sp>
        <p:nvSpPr>
          <p:cNvPr id="17" name="TextBox 16">
            <a:extLst>
              <a:ext uri="{FF2B5EF4-FFF2-40B4-BE49-F238E27FC236}">
                <a16:creationId xmlns:a16="http://schemas.microsoft.com/office/drawing/2014/main" id="{51A440BD-AE5D-3D3B-3C06-5D1184EB294B}"/>
              </a:ext>
            </a:extLst>
          </p:cNvPr>
          <p:cNvSpPr txBox="1"/>
          <p:nvPr/>
        </p:nvSpPr>
        <p:spPr>
          <a:xfrm>
            <a:off x="5562935" y="3182061"/>
            <a:ext cx="6685016" cy="502766"/>
          </a:xfrm>
          <a:prstGeom prst="rect">
            <a:avLst/>
          </a:prstGeom>
          <a:noFill/>
        </p:spPr>
        <p:txBody>
          <a:bodyPr wrap="square" rtlCol="0">
            <a:spAutoFit/>
          </a:bodyPr>
          <a:lstStyle/>
          <a:p>
            <a:r>
              <a:rPr lang="en-IN" sz="2667" b="1" dirty="0">
                <a:latin typeface="Lora" pitchFamily="2" charset="0"/>
              </a:rPr>
              <a:t>Google Data Analytics Capstone Project</a:t>
            </a:r>
          </a:p>
        </p:txBody>
      </p:sp>
      <p:sp>
        <p:nvSpPr>
          <p:cNvPr id="19" name="TextBox 18">
            <a:extLst>
              <a:ext uri="{FF2B5EF4-FFF2-40B4-BE49-F238E27FC236}">
                <a16:creationId xmlns:a16="http://schemas.microsoft.com/office/drawing/2014/main" id="{D19D8DCF-5690-19E2-F143-EFEAA8A3AB6F}"/>
              </a:ext>
            </a:extLst>
          </p:cNvPr>
          <p:cNvSpPr txBox="1"/>
          <p:nvPr/>
        </p:nvSpPr>
        <p:spPr>
          <a:xfrm>
            <a:off x="8229681" y="6063777"/>
            <a:ext cx="6165384" cy="461665"/>
          </a:xfrm>
          <a:prstGeom prst="rect">
            <a:avLst/>
          </a:prstGeom>
          <a:noFill/>
        </p:spPr>
        <p:txBody>
          <a:bodyPr wrap="square">
            <a:spAutoFit/>
          </a:bodyPr>
          <a:lstStyle/>
          <a:p>
            <a:r>
              <a:rPr lang="en-IN" sz="2400" b="1" dirty="0">
                <a:latin typeface="Lora" pitchFamily="2" charset="0"/>
              </a:rPr>
              <a:t>By:  Ayush Kumar Nayak</a:t>
            </a:r>
          </a:p>
        </p:txBody>
      </p:sp>
    </p:spTree>
    <p:extLst>
      <p:ext uri="{BB962C8B-B14F-4D97-AF65-F5344CB8AC3E}">
        <p14:creationId xmlns:p14="http://schemas.microsoft.com/office/powerpoint/2010/main" val="2762549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8992DF68-9B31-E415-2762-C9210B5FEDAB}"/>
              </a:ext>
            </a:extLst>
          </p:cNvPr>
          <p:cNvSpPr/>
          <p:nvPr/>
        </p:nvSpPr>
        <p:spPr>
          <a:xfrm>
            <a:off x="1464125" y="3510909"/>
            <a:ext cx="9921244" cy="2495281"/>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400" dirty="0"/>
          </a:p>
        </p:txBody>
      </p:sp>
      <p:sp>
        <p:nvSpPr>
          <p:cNvPr id="3" name="Rectangle: Rounded Corners 2">
            <a:extLst>
              <a:ext uri="{FF2B5EF4-FFF2-40B4-BE49-F238E27FC236}">
                <a16:creationId xmlns:a16="http://schemas.microsoft.com/office/drawing/2014/main" id="{8DD35953-96F1-105F-B9BC-722D1FC2262D}"/>
              </a:ext>
            </a:extLst>
          </p:cNvPr>
          <p:cNvSpPr/>
          <p:nvPr/>
        </p:nvSpPr>
        <p:spPr>
          <a:xfrm>
            <a:off x="1464124" y="2013540"/>
            <a:ext cx="9926845" cy="125944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400"/>
          </a:p>
        </p:txBody>
      </p:sp>
      <p:sp>
        <p:nvSpPr>
          <p:cNvPr id="222" name="Google Shape;222;p11"/>
          <p:cNvSpPr txBox="1">
            <a:spLocks noGrp="1"/>
          </p:cNvSpPr>
          <p:nvPr>
            <p:ph type="title"/>
          </p:nvPr>
        </p:nvSpPr>
        <p:spPr>
          <a:xfrm>
            <a:off x="1943267" y="1194816"/>
            <a:ext cx="5171200" cy="580800"/>
          </a:xfrm>
          <a:prstGeom prst="rect">
            <a:avLst/>
          </a:prstGeom>
          <a:noFill/>
          <a:ln>
            <a:noFill/>
          </a:ln>
        </p:spPr>
        <p:txBody>
          <a:bodyPr spcFirstLastPara="1" vert="horz" wrap="square" lIns="121900" tIns="121900" rIns="121900" bIns="121900" rtlCol="0" anchor="ctr" anchorCtr="0">
            <a:noAutofit/>
          </a:bodyPr>
          <a:lstStyle/>
          <a:p>
            <a:pPr>
              <a:lnSpc>
                <a:spcPct val="100000"/>
              </a:lnSpc>
              <a:spcBef>
                <a:spcPts val="0"/>
              </a:spcBef>
              <a:buSzPts val="2000"/>
            </a:pPr>
            <a:r>
              <a:rPr lang="en" sz="3600" b="1" dirty="0">
                <a:highlight>
                  <a:srgbClr val="00FFFF"/>
                </a:highlight>
                <a:latin typeface="Lora" pitchFamily="2" charset="0"/>
              </a:rPr>
              <a:t>Introduction</a:t>
            </a:r>
            <a:endParaRPr sz="3600" b="1" dirty="0">
              <a:highlight>
                <a:srgbClr val="00FFFF"/>
              </a:highlight>
              <a:latin typeface="Lora" pitchFamily="2" charset="0"/>
            </a:endParaRPr>
          </a:p>
        </p:txBody>
      </p:sp>
      <p:grpSp>
        <p:nvGrpSpPr>
          <p:cNvPr id="223" name="Google Shape;223;p11"/>
          <p:cNvGrpSpPr/>
          <p:nvPr/>
        </p:nvGrpSpPr>
        <p:grpSpPr>
          <a:xfrm>
            <a:off x="1221945" y="1359667"/>
            <a:ext cx="286167" cy="286167"/>
            <a:chOff x="2594050" y="1631825"/>
            <a:chExt cx="439625" cy="439625"/>
          </a:xfrm>
        </p:grpSpPr>
        <p:sp>
          <p:nvSpPr>
            <p:cNvPr id="224" name="Google Shape;224;p11"/>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225" name="Google Shape;225;p11"/>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226" name="Google Shape;226;p11"/>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227" name="Google Shape;227;p11"/>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grpSp>
      <p:sp>
        <p:nvSpPr>
          <p:cNvPr id="228" name="Google Shape;228;p11"/>
          <p:cNvSpPr txBox="1">
            <a:spLocks noGrp="1"/>
          </p:cNvSpPr>
          <p:nvPr>
            <p:ph type="sldNum" idx="12"/>
          </p:nvPr>
        </p:nvSpPr>
        <p:spPr>
          <a:xfrm>
            <a:off x="11390969" y="6333135"/>
            <a:ext cx="731600" cy="524800"/>
          </a:xfrm>
          <a:prstGeom prst="rect">
            <a:avLst/>
          </a:prstGeom>
          <a:noFill/>
          <a:ln>
            <a:noFill/>
          </a:ln>
        </p:spPr>
        <p:txBody>
          <a:bodyPr spcFirstLastPara="1" vert="horz" wrap="square" lIns="121900" tIns="121900" rIns="121900" bIns="121900" rtlCol="0" anchor="t" anchorCtr="0">
            <a:noAutofit/>
          </a:bodyPr>
          <a:lstStyle/>
          <a:p>
            <a:pPr>
              <a:buSzPts val="1000"/>
            </a:pPr>
            <a:fld id="{00000000-1234-1234-1234-123412341234}" type="slidenum">
              <a:rPr lang="en"/>
              <a:pPr>
                <a:buSzPts val="1000"/>
              </a:pPr>
              <a:t>2</a:t>
            </a:fld>
            <a:endParaRPr/>
          </a:p>
        </p:txBody>
      </p:sp>
      <p:cxnSp>
        <p:nvCxnSpPr>
          <p:cNvPr id="229" name="Google Shape;229;p11"/>
          <p:cNvCxnSpPr/>
          <p:nvPr/>
        </p:nvCxnSpPr>
        <p:spPr>
          <a:xfrm rot="10800000">
            <a:off x="6104600" y="738351"/>
            <a:ext cx="3398000" cy="0"/>
          </a:xfrm>
          <a:prstGeom prst="straightConnector1">
            <a:avLst/>
          </a:prstGeom>
          <a:noFill/>
          <a:ln w="9525" cap="flat" cmpd="sng">
            <a:solidFill>
              <a:srgbClr val="CADCDC"/>
            </a:solidFill>
            <a:prstDash val="dot"/>
            <a:round/>
            <a:headEnd type="none" w="sm" len="sm"/>
            <a:tailEnd type="none" w="sm" len="sm"/>
          </a:ln>
        </p:spPr>
      </p:cxnSp>
      <p:cxnSp>
        <p:nvCxnSpPr>
          <p:cNvPr id="230" name="Google Shape;230;p11"/>
          <p:cNvCxnSpPr/>
          <p:nvPr/>
        </p:nvCxnSpPr>
        <p:spPr>
          <a:xfrm rot="10800000">
            <a:off x="10061844" y="263103"/>
            <a:ext cx="5600" cy="5535600"/>
          </a:xfrm>
          <a:prstGeom prst="straightConnector1">
            <a:avLst/>
          </a:prstGeom>
          <a:noFill/>
          <a:ln w="9525" cap="flat" cmpd="sng">
            <a:solidFill>
              <a:srgbClr val="CADCDC"/>
            </a:solidFill>
            <a:prstDash val="dot"/>
            <a:round/>
            <a:headEnd type="none" w="sm" len="sm"/>
            <a:tailEnd type="none" w="sm" len="sm"/>
          </a:ln>
        </p:spPr>
      </p:cxnSp>
      <p:cxnSp>
        <p:nvCxnSpPr>
          <p:cNvPr id="231" name="Google Shape;231;p11"/>
          <p:cNvCxnSpPr/>
          <p:nvPr/>
        </p:nvCxnSpPr>
        <p:spPr>
          <a:xfrm rot="10800000">
            <a:off x="10041500" y="738351"/>
            <a:ext cx="5290400" cy="0"/>
          </a:xfrm>
          <a:prstGeom prst="straightConnector1">
            <a:avLst/>
          </a:prstGeom>
          <a:noFill/>
          <a:ln w="9525" cap="flat" cmpd="sng">
            <a:solidFill>
              <a:srgbClr val="CADCDC"/>
            </a:solidFill>
            <a:prstDash val="dot"/>
            <a:round/>
            <a:headEnd type="none" w="sm" len="sm"/>
            <a:tailEnd type="none" w="sm" len="sm"/>
          </a:ln>
        </p:spPr>
      </p:cxnSp>
      <p:sp>
        <p:nvSpPr>
          <p:cNvPr id="233" name="Google Shape;233;p11"/>
          <p:cNvSpPr/>
          <p:nvPr/>
        </p:nvSpPr>
        <p:spPr>
          <a:xfrm>
            <a:off x="0" y="6333733"/>
            <a:ext cx="12192000" cy="524800"/>
          </a:xfrm>
          <a:prstGeom prst="rect">
            <a:avLst/>
          </a:prstGeom>
          <a:solidFill>
            <a:schemeClr val="accen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235" name="Google Shape;235;p11"/>
          <p:cNvSpPr txBox="1">
            <a:spLocks noGrp="1"/>
          </p:cNvSpPr>
          <p:nvPr>
            <p:ph type="sldNum" idx="12"/>
          </p:nvPr>
        </p:nvSpPr>
        <p:spPr>
          <a:xfrm>
            <a:off x="11390969" y="33935"/>
            <a:ext cx="731600" cy="524800"/>
          </a:xfrm>
          <a:prstGeom prst="rect">
            <a:avLst/>
          </a:prstGeom>
          <a:noFill/>
          <a:ln>
            <a:noFill/>
          </a:ln>
        </p:spPr>
        <p:txBody>
          <a:bodyPr spcFirstLastPara="1" vert="horz" wrap="square" lIns="121900" tIns="121900" rIns="121900" bIns="121900" rtlCol="0" anchor="t" anchorCtr="0">
            <a:noAutofit/>
          </a:bodyPr>
          <a:lstStyle/>
          <a:p>
            <a:pPr>
              <a:buSzPts val="1000"/>
            </a:pPr>
            <a:fld id="{00000000-1234-1234-1234-123412341234}" type="slidenum">
              <a:rPr lang="en"/>
              <a:pPr>
                <a:buSzPts val="1000"/>
              </a:pPr>
              <a:t>2</a:t>
            </a:fld>
            <a:endParaRPr/>
          </a:p>
        </p:txBody>
      </p:sp>
      <p:sp>
        <p:nvSpPr>
          <p:cNvPr id="2" name="TextBox 1">
            <a:extLst>
              <a:ext uri="{FF2B5EF4-FFF2-40B4-BE49-F238E27FC236}">
                <a16:creationId xmlns:a16="http://schemas.microsoft.com/office/drawing/2014/main" id="{1361A87E-FF14-B7DC-3195-06415408EEDC}"/>
              </a:ext>
            </a:extLst>
          </p:cNvPr>
          <p:cNvSpPr txBox="1"/>
          <p:nvPr/>
        </p:nvSpPr>
        <p:spPr>
          <a:xfrm>
            <a:off x="1675760" y="2152363"/>
            <a:ext cx="9825360" cy="1015663"/>
          </a:xfrm>
          <a:prstGeom prst="rect">
            <a:avLst/>
          </a:prstGeom>
          <a:noFill/>
        </p:spPr>
        <p:txBody>
          <a:bodyPr wrap="square" rtlCol="0">
            <a:spAutoFit/>
          </a:bodyPr>
          <a:lstStyle/>
          <a:p>
            <a:r>
              <a:rPr lang="en-IN" dirty="0">
                <a:latin typeface="Lora" pitchFamily="2" charset="0"/>
              </a:rPr>
              <a:t>This is a case study as a part of the Google Data Analytics Professional Certificate course offered by Coursera. I have used Microsoft </a:t>
            </a:r>
            <a:r>
              <a:rPr lang="en-IN" dirty="0" err="1">
                <a:latin typeface="Lora" pitchFamily="2" charset="0"/>
              </a:rPr>
              <a:t>PowerBI</a:t>
            </a:r>
            <a:r>
              <a:rPr lang="en-IN" dirty="0">
                <a:latin typeface="Lora" pitchFamily="2" charset="0"/>
              </a:rPr>
              <a:t> and in-built Power Query to perform my analysis</a:t>
            </a:r>
            <a:r>
              <a:rPr lang="en-IN" sz="2400" dirty="0">
                <a:latin typeface="Lora" pitchFamily="2" charset="0"/>
              </a:rPr>
              <a:t>.</a:t>
            </a:r>
          </a:p>
        </p:txBody>
      </p:sp>
      <p:sp>
        <p:nvSpPr>
          <p:cNvPr id="5" name="TextBox 4">
            <a:extLst>
              <a:ext uri="{FF2B5EF4-FFF2-40B4-BE49-F238E27FC236}">
                <a16:creationId xmlns:a16="http://schemas.microsoft.com/office/drawing/2014/main" id="{85E66939-FA18-9C90-0846-E124E57EF38D}"/>
              </a:ext>
            </a:extLst>
          </p:cNvPr>
          <p:cNvSpPr txBox="1"/>
          <p:nvPr/>
        </p:nvSpPr>
        <p:spPr>
          <a:xfrm>
            <a:off x="1675760" y="3657359"/>
            <a:ext cx="9709608" cy="2031325"/>
          </a:xfrm>
          <a:prstGeom prst="rect">
            <a:avLst/>
          </a:prstGeom>
          <a:noFill/>
        </p:spPr>
        <p:txBody>
          <a:bodyPr wrap="square">
            <a:spAutoFit/>
          </a:bodyPr>
          <a:lstStyle/>
          <a:p>
            <a:r>
              <a:rPr lang="en-US" b="1" dirty="0">
                <a:solidFill>
                  <a:srgbClr val="1F2328"/>
                </a:solidFill>
                <a:latin typeface="Lora" pitchFamily="2" charset="0"/>
              </a:rPr>
              <a:t>Scenario: </a:t>
            </a:r>
          </a:p>
          <a:p>
            <a:r>
              <a:rPr lang="en-US" dirty="0">
                <a:solidFill>
                  <a:srgbClr val="1F2328"/>
                </a:solidFill>
                <a:latin typeface="Lora" pitchFamily="2" charset="0"/>
              </a:rPr>
              <a:t>Imagine you are a junior data analyst working in the marketing analyst team at </a:t>
            </a:r>
            <a:r>
              <a:rPr lang="en-US" dirty="0" err="1">
                <a:solidFill>
                  <a:srgbClr val="1F2328"/>
                </a:solidFill>
                <a:latin typeface="Lora" pitchFamily="2" charset="0"/>
              </a:rPr>
              <a:t>Cyclistic</a:t>
            </a:r>
            <a:r>
              <a:rPr lang="en-US" dirty="0">
                <a:solidFill>
                  <a:srgbClr val="1F2328"/>
                </a:solidFill>
                <a:latin typeface="Lora" pitchFamily="2" charset="0"/>
              </a:rPr>
              <a:t>, a bike-share company in Chicago. Your team wants to understand how casual riders and annual members use </a:t>
            </a:r>
            <a:r>
              <a:rPr lang="en-US" dirty="0" err="1">
                <a:solidFill>
                  <a:srgbClr val="1F2328"/>
                </a:solidFill>
                <a:latin typeface="Lora" pitchFamily="2" charset="0"/>
              </a:rPr>
              <a:t>Cyclistic</a:t>
            </a:r>
            <a:r>
              <a:rPr lang="en-US" dirty="0">
                <a:solidFill>
                  <a:srgbClr val="1F2328"/>
                </a:solidFill>
                <a:latin typeface="Lora" pitchFamily="2" charset="0"/>
              </a:rPr>
              <a:t> bikes differently. From these insights, your team will design a new marketing strategy to convert casual riders into annual members. But first, </a:t>
            </a:r>
            <a:r>
              <a:rPr lang="en-US" dirty="0" err="1">
                <a:solidFill>
                  <a:srgbClr val="1F2328"/>
                </a:solidFill>
                <a:latin typeface="Lora" pitchFamily="2" charset="0"/>
              </a:rPr>
              <a:t>Cyclistic</a:t>
            </a:r>
            <a:r>
              <a:rPr lang="en-US" dirty="0">
                <a:solidFill>
                  <a:srgbClr val="1F2328"/>
                </a:solidFill>
                <a:latin typeface="Lora" pitchFamily="2" charset="0"/>
              </a:rPr>
              <a:t> executives must approve your recommendations, so they must be backed up with compelling data insights and professional data visualizations.</a:t>
            </a:r>
            <a:endParaRPr lang="en-IN" dirty="0">
              <a:latin typeface="Lora" pitchFamily="2" charset="0"/>
            </a:endParaRPr>
          </a:p>
        </p:txBody>
      </p:sp>
    </p:spTree>
    <p:extLst>
      <p:ext uri="{BB962C8B-B14F-4D97-AF65-F5344CB8AC3E}">
        <p14:creationId xmlns:p14="http://schemas.microsoft.com/office/powerpoint/2010/main" val="1703100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8992DF68-9B31-E415-2762-C9210B5FEDAB}"/>
              </a:ext>
            </a:extLst>
          </p:cNvPr>
          <p:cNvSpPr/>
          <p:nvPr/>
        </p:nvSpPr>
        <p:spPr>
          <a:xfrm>
            <a:off x="1464125" y="2009263"/>
            <a:ext cx="9921244" cy="3996928"/>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400" dirty="0"/>
          </a:p>
        </p:txBody>
      </p:sp>
      <p:sp>
        <p:nvSpPr>
          <p:cNvPr id="222" name="Google Shape;222;p11"/>
          <p:cNvSpPr txBox="1">
            <a:spLocks noGrp="1"/>
          </p:cNvSpPr>
          <p:nvPr>
            <p:ph type="title"/>
          </p:nvPr>
        </p:nvSpPr>
        <p:spPr>
          <a:xfrm>
            <a:off x="1943267" y="1194816"/>
            <a:ext cx="5171200" cy="580800"/>
          </a:xfrm>
          <a:prstGeom prst="rect">
            <a:avLst/>
          </a:prstGeom>
          <a:noFill/>
          <a:ln>
            <a:noFill/>
          </a:ln>
        </p:spPr>
        <p:txBody>
          <a:bodyPr spcFirstLastPara="1" vert="horz" wrap="square" lIns="121900" tIns="121900" rIns="121900" bIns="121900" rtlCol="0" anchor="ctr" anchorCtr="0">
            <a:noAutofit/>
          </a:bodyPr>
          <a:lstStyle/>
          <a:p>
            <a:pPr algn="l"/>
            <a:r>
              <a:rPr lang="en-IN" sz="3200" b="1" dirty="0">
                <a:solidFill>
                  <a:srgbClr val="1F2328"/>
                </a:solidFill>
                <a:latin typeface="Lora" pitchFamily="2" charset="0"/>
              </a:rPr>
              <a:t>About the </a:t>
            </a:r>
            <a:r>
              <a:rPr lang="en-IN" sz="3200" b="1" dirty="0">
                <a:solidFill>
                  <a:srgbClr val="1F2328"/>
                </a:solidFill>
                <a:highlight>
                  <a:srgbClr val="00FFFF"/>
                </a:highlight>
                <a:latin typeface="Lora" pitchFamily="2" charset="0"/>
              </a:rPr>
              <a:t>company</a:t>
            </a:r>
          </a:p>
        </p:txBody>
      </p:sp>
      <p:grpSp>
        <p:nvGrpSpPr>
          <p:cNvPr id="223" name="Google Shape;223;p11"/>
          <p:cNvGrpSpPr/>
          <p:nvPr/>
        </p:nvGrpSpPr>
        <p:grpSpPr>
          <a:xfrm>
            <a:off x="1221945" y="1359667"/>
            <a:ext cx="286167" cy="286167"/>
            <a:chOff x="2594050" y="1631825"/>
            <a:chExt cx="439625" cy="439625"/>
          </a:xfrm>
        </p:grpSpPr>
        <p:sp>
          <p:nvSpPr>
            <p:cNvPr id="224" name="Google Shape;224;p11"/>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225" name="Google Shape;225;p11"/>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226" name="Google Shape;226;p11"/>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227" name="Google Shape;227;p11"/>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grpSp>
      <p:sp>
        <p:nvSpPr>
          <p:cNvPr id="228" name="Google Shape;228;p11"/>
          <p:cNvSpPr txBox="1">
            <a:spLocks noGrp="1"/>
          </p:cNvSpPr>
          <p:nvPr>
            <p:ph type="sldNum" idx="12"/>
          </p:nvPr>
        </p:nvSpPr>
        <p:spPr>
          <a:xfrm>
            <a:off x="11390969" y="6333135"/>
            <a:ext cx="731600" cy="524800"/>
          </a:xfrm>
          <a:prstGeom prst="rect">
            <a:avLst/>
          </a:prstGeom>
          <a:noFill/>
          <a:ln>
            <a:noFill/>
          </a:ln>
        </p:spPr>
        <p:txBody>
          <a:bodyPr spcFirstLastPara="1" vert="horz" wrap="square" lIns="121900" tIns="121900" rIns="121900" bIns="121900" rtlCol="0" anchor="t" anchorCtr="0">
            <a:noAutofit/>
          </a:bodyPr>
          <a:lstStyle/>
          <a:p>
            <a:pPr>
              <a:buSzPts val="1000"/>
            </a:pPr>
            <a:fld id="{00000000-1234-1234-1234-123412341234}" type="slidenum">
              <a:rPr lang="en"/>
              <a:pPr>
                <a:buSzPts val="1000"/>
              </a:pPr>
              <a:t>3</a:t>
            </a:fld>
            <a:endParaRPr/>
          </a:p>
        </p:txBody>
      </p:sp>
      <p:cxnSp>
        <p:nvCxnSpPr>
          <p:cNvPr id="229" name="Google Shape;229;p11"/>
          <p:cNvCxnSpPr/>
          <p:nvPr/>
        </p:nvCxnSpPr>
        <p:spPr>
          <a:xfrm rot="10800000">
            <a:off x="6104600" y="738351"/>
            <a:ext cx="3398000" cy="0"/>
          </a:xfrm>
          <a:prstGeom prst="straightConnector1">
            <a:avLst/>
          </a:prstGeom>
          <a:noFill/>
          <a:ln w="9525" cap="flat" cmpd="sng">
            <a:solidFill>
              <a:srgbClr val="CADCDC"/>
            </a:solidFill>
            <a:prstDash val="dot"/>
            <a:round/>
            <a:headEnd type="none" w="sm" len="sm"/>
            <a:tailEnd type="none" w="sm" len="sm"/>
          </a:ln>
        </p:spPr>
      </p:cxnSp>
      <p:cxnSp>
        <p:nvCxnSpPr>
          <p:cNvPr id="230" name="Google Shape;230;p11"/>
          <p:cNvCxnSpPr/>
          <p:nvPr/>
        </p:nvCxnSpPr>
        <p:spPr>
          <a:xfrm rot="10800000">
            <a:off x="10061844" y="263103"/>
            <a:ext cx="5600" cy="5535600"/>
          </a:xfrm>
          <a:prstGeom prst="straightConnector1">
            <a:avLst/>
          </a:prstGeom>
          <a:noFill/>
          <a:ln w="9525" cap="flat" cmpd="sng">
            <a:solidFill>
              <a:srgbClr val="CADCDC"/>
            </a:solidFill>
            <a:prstDash val="dot"/>
            <a:round/>
            <a:headEnd type="none" w="sm" len="sm"/>
            <a:tailEnd type="none" w="sm" len="sm"/>
          </a:ln>
        </p:spPr>
      </p:cxnSp>
      <p:cxnSp>
        <p:nvCxnSpPr>
          <p:cNvPr id="231" name="Google Shape;231;p11"/>
          <p:cNvCxnSpPr/>
          <p:nvPr/>
        </p:nvCxnSpPr>
        <p:spPr>
          <a:xfrm rot="10800000">
            <a:off x="10041500" y="738351"/>
            <a:ext cx="5290400" cy="0"/>
          </a:xfrm>
          <a:prstGeom prst="straightConnector1">
            <a:avLst/>
          </a:prstGeom>
          <a:noFill/>
          <a:ln w="9525" cap="flat" cmpd="sng">
            <a:solidFill>
              <a:srgbClr val="CADCDC"/>
            </a:solidFill>
            <a:prstDash val="dot"/>
            <a:round/>
            <a:headEnd type="none" w="sm" len="sm"/>
            <a:tailEnd type="none" w="sm" len="sm"/>
          </a:ln>
        </p:spPr>
      </p:cxnSp>
      <p:sp>
        <p:nvSpPr>
          <p:cNvPr id="233" name="Google Shape;233;p11"/>
          <p:cNvSpPr/>
          <p:nvPr/>
        </p:nvSpPr>
        <p:spPr>
          <a:xfrm>
            <a:off x="0" y="6333733"/>
            <a:ext cx="12192000" cy="524800"/>
          </a:xfrm>
          <a:prstGeom prst="rect">
            <a:avLst/>
          </a:prstGeom>
          <a:solidFill>
            <a:schemeClr val="accen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235" name="Google Shape;235;p11"/>
          <p:cNvSpPr txBox="1">
            <a:spLocks noGrp="1"/>
          </p:cNvSpPr>
          <p:nvPr>
            <p:ph type="sldNum" idx="12"/>
          </p:nvPr>
        </p:nvSpPr>
        <p:spPr>
          <a:xfrm>
            <a:off x="11390969" y="33935"/>
            <a:ext cx="731600" cy="524800"/>
          </a:xfrm>
          <a:prstGeom prst="rect">
            <a:avLst/>
          </a:prstGeom>
          <a:noFill/>
          <a:ln>
            <a:noFill/>
          </a:ln>
        </p:spPr>
        <p:txBody>
          <a:bodyPr spcFirstLastPara="1" vert="horz" wrap="square" lIns="121900" tIns="121900" rIns="121900" bIns="121900" rtlCol="0" anchor="t" anchorCtr="0">
            <a:noAutofit/>
          </a:bodyPr>
          <a:lstStyle/>
          <a:p>
            <a:pPr>
              <a:buSzPts val="1000"/>
            </a:pPr>
            <a:fld id="{00000000-1234-1234-1234-123412341234}" type="slidenum">
              <a:rPr lang="en"/>
              <a:pPr>
                <a:buSzPts val="1000"/>
              </a:pPr>
              <a:t>3</a:t>
            </a:fld>
            <a:endParaRPr/>
          </a:p>
        </p:txBody>
      </p:sp>
      <p:sp>
        <p:nvSpPr>
          <p:cNvPr id="7" name="TextBox 6">
            <a:extLst>
              <a:ext uri="{FF2B5EF4-FFF2-40B4-BE49-F238E27FC236}">
                <a16:creationId xmlns:a16="http://schemas.microsoft.com/office/drawing/2014/main" id="{85DD2012-A4D3-11F3-8C16-B673C2A169EB}"/>
              </a:ext>
            </a:extLst>
          </p:cNvPr>
          <p:cNvSpPr txBox="1"/>
          <p:nvPr/>
        </p:nvSpPr>
        <p:spPr>
          <a:xfrm>
            <a:off x="1806087" y="2202105"/>
            <a:ext cx="9237317" cy="3662541"/>
          </a:xfrm>
          <a:prstGeom prst="rect">
            <a:avLst/>
          </a:prstGeom>
          <a:noFill/>
        </p:spPr>
        <p:txBody>
          <a:bodyPr wrap="square">
            <a:spAutoFit/>
          </a:bodyPr>
          <a:lstStyle/>
          <a:p>
            <a:r>
              <a:rPr lang="en-US" sz="1600" dirty="0">
                <a:solidFill>
                  <a:srgbClr val="1F2328"/>
                </a:solidFill>
                <a:latin typeface="Lora" pitchFamily="2" charset="0"/>
              </a:rPr>
              <a:t>In 2016, </a:t>
            </a:r>
            <a:r>
              <a:rPr lang="en-US" sz="1600" dirty="0" err="1">
                <a:solidFill>
                  <a:srgbClr val="1F2328"/>
                </a:solidFill>
                <a:latin typeface="Lora" pitchFamily="2" charset="0"/>
              </a:rPr>
              <a:t>Cyclistic</a:t>
            </a:r>
            <a:r>
              <a:rPr lang="en-US" sz="1600" dirty="0">
                <a:solidFill>
                  <a:srgbClr val="1F2328"/>
                </a:solidFill>
                <a:latin typeface="Lora" pitchFamily="2" charset="0"/>
              </a:rPr>
              <a:t> launched a successful bike-share offering across Chicago. Until now, </a:t>
            </a:r>
            <a:r>
              <a:rPr lang="en-US" sz="1600" dirty="0" err="1">
                <a:solidFill>
                  <a:srgbClr val="1F2328"/>
                </a:solidFill>
                <a:latin typeface="Lora" pitchFamily="2" charset="0"/>
              </a:rPr>
              <a:t>Cyclistic’s</a:t>
            </a:r>
            <a:r>
              <a:rPr lang="en-US" sz="1600" dirty="0">
                <a:solidFill>
                  <a:srgbClr val="1F2328"/>
                </a:solidFill>
                <a:latin typeface="Lora" pitchFamily="2" charset="0"/>
              </a:rPr>
              <a:t> marketing strategy relied on building general awareness and appealing to broad consumer segments. One approach that helped make these things possible was the flexibility of its pricing plans: single-ride passes, full-day passes, and annual memberships. Customers who purchase single-ride or full-day passes are referred to as casual riders. Customers who purchase annual memberships are </a:t>
            </a:r>
            <a:r>
              <a:rPr lang="en-US" sz="1600" dirty="0" err="1">
                <a:solidFill>
                  <a:srgbClr val="1F2328"/>
                </a:solidFill>
                <a:latin typeface="Lora" pitchFamily="2" charset="0"/>
              </a:rPr>
              <a:t>Cyclistic</a:t>
            </a:r>
            <a:r>
              <a:rPr lang="en-US" sz="1600" dirty="0">
                <a:solidFill>
                  <a:srgbClr val="1F2328"/>
                </a:solidFill>
                <a:latin typeface="Lora" pitchFamily="2" charset="0"/>
              </a:rPr>
              <a:t> members. </a:t>
            </a:r>
            <a:r>
              <a:rPr lang="en-US" sz="1600" dirty="0" err="1">
                <a:solidFill>
                  <a:srgbClr val="1F2328"/>
                </a:solidFill>
                <a:latin typeface="Lora" pitchFamily="2" charset="0"/>
              </a:rPr>
              <a:t>Cyclistic’s</a:t>
            </a:r>
            <a:r>
              <a:rPr lang="en-US" sz="1600" dirty="0">
                <a:solidFill>
                  <a:srgbClr val="1F2328"/>
                </a:solidFill>
                <a:latin typeface="Lora" pitchFamily="2" charset="0"/>
              </a:rPr>
              <a:t> finance analysts have concluded that annual members are much more profitable than casual riders. Although the pricing flexibility helps </a:t>
            </a:r>
            <a:r>
              <a:rPr lang="en-US" sz="1600" dirty="0" err="1">
                <a:solidFill>
                  <a:srgbClr val="1F2328"/>
                </a:solidFill>
                <a:latin typeface="Lora" pitchFamily="2" charset="0"/>
              </a:rPr>
              <a:t>Cyclistic</a:t>
            </a:r>
            <a:r>
              <a:rPr lang="en-US" sz="1600" dirty="0">
                <a:solidFill>
                  <a:srgbClr val="1F2328"/>
                </a:solidFill>
                <a:latin typeface="Lora" pitchFamily="2" charset="0"/>
              </a:rPr>
              <a:t> attract more customers, maximizing the number of annual members will be key to future growth. Rather than creating a marketing campaign that targets all-new customers, Design marketing strategies aimed at converting casual riders into annual members. In order to do that, however, the marketing analyst team needs to better understand how annual members and casual riders differ, why casual riders would buy a membership, and how digital media could affect their marketing tactics. Moreno and her team are interested in analyzing the </a:t>
            </a:r>
            <a:r>
              <a:rPr lang="en-US" sz="1600" dirty="0" err="1">
                <a:solidFill>
                  <a:srgbClr val="1F2328"/>
                </a:solidFill>
                <a:latin typeface="Lora" pitchFamily="2" charset="0"/>
              </a:rPr>
              <a:t>Cyclistic</a:t>
            </a:r>
            <a:r>
              <a:rPr lang="en-US" sz="1600" dirty="0">
                <a:solidFill>
                  <a:srgbClr val="1F2328"/>
                </a:solidFill>
                <a:latin typeface="Lora" pitchFamily="2" charset="0"/>
              </a:rPr>
              <a:t> historical bike trip data to identify trends</a:t>
            </a:r>
            <a:r>
              <a:rPr lang="en-US" sz="2400" dirty="0">
                <a:solidFill>
                  <a:srgbClr val="1F2328"/>
                </a:solidFill>
                <a:latin typeface="-apple-system"/>
              </a:rPr>
              <a:t>.</a:t>
            </a:r>
            <a:endParaRPr lang="en-IN" sz="2400" dirty="0"/>
          </a:p>
        </p:txBody>
      </p:sp>
    </p:spTree>
    <p:extLst>
      <p:ext uri="{BB962C8B-B14F-4D97-AF65-F5344CB8AC3E}">
        <p14:creationId xmlns:p14="http://schemas.microsoft.com/office/powerpoint/2010/main" val="3883317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cxnSp>
        <p:nvCxnSpPr>
          <p:cNvPr id="263" name="Google Shape;263;p9"/>
          <p:cNvCxnSpPr/>
          <p:nvPr/>
        </p:nvCxnSpPr>
        <p:spPr>
          <a:xfrm>
            <a:off x="0" y="1509300"/>
            <a:ext cx="1112000" cy="0"/>
          </a:xfrm>
          <a:prstGeom prst="straightConnector1">
            <a:avLst/>
          </a:prstGeom>
          <a:noFill/>
          <a:ln w="9525" cap="flat" cmpd="sng">
            <a:solidFill>
              <a:schemeClr val="dk2"/>
            </a:solidFill>
            <a:prstDash val="solid"/>
            <a:round/>
            <a:headEnd type="none" w="sm" len="sm"/>
            <a:tailEnd type="none" w="sm" len="sm"/>
          </a:ln>
        </p:spPr>
      </p:cxnSp>
      <p:sp>
        <p:nvSpPr>
          <p:cNvPr id="264" name="Google Shape;264;p9"/>
          <p:cNvSpPr txBox="1">
            <a:spLocks noGrp="1"/>
          </p:cNvSpPr>
          <p:nvPr>
            <p:ph type="title"/>
          </p:nvPr>
        </p:nvSpPr>
        <p:spPr>
          <a:xfrm>
            <a:off x="2044867" y="1194816"/>
            <a:ext cx="5171200" cy="580800"/>
          </a:xfrm>
          <a:prstGeom prst="rect">
            <a:avLst/>
          </a:prstGeom>
          <a:noFill/>
          <a:ln>
            <a:noFill/>
          </a:ln>
        </p:spPr>
        <p:txBody>
          <a:bodyPr spcFirstLastPara="1" vert="horz" wrap="square" lIns="121900" tIns="121900" rIns="121900" bIns="121900" rtlCol="0" anchor="ctr" anchorCtr="0">
            <a:noAutofit/>
          </a:bodyPr>
          <a:lstStyle/>
          <a:p>
            <a:pPr>
              <a:lnSpc>
                <a:spcPct val="100000"/>
              </a:lnSpc>
              <a:spcBef>
                <a:spcPts val="0"/>
              </a:spcBef>
              <a:buSzPts val="2000"/>
            </a:pPr>
            <a:r>
              <a:rPr lang="en-IN" sz="3200" b="1" dirty="0">
                <a:latin typeface="Lora" pitchFamily="2" charset="0"/>
              </a:rPr>
              <a:t>S</a:t>
            </a:r>
            <a:r>
              <a:rPr lang="en" sz="3200" b="1" dirty="0">
                <a:latin typeface="Lora" pitchFamily="2" charset="0"/>
              </a:rPr>
              <a:t>ix step </a:t>
            </a:r>
            <a:r>
              <a:rPr lang="en" sz="3200" b="1" dirty="0">
                <a:highlight>
                  <a:srgbClr val="00FFFF"/>
                </a:highlight>
                <a:latin typeface="Lora" pitchFamily="2" charset="0"/>
              </a:rPr>
              <a:t>approach</a:t>
            </a:r>
            <a:endParaRPr sz="3200" b="1" dirty="0">
              <a:highlight>
                <a:srgbClr val="00FFFF"/>
              </a:highlight>
              <a:latin typeface="Lora" pitchFamily="2" charset="0"/>
            </a:endParaRPr>
          </a:p>
        </p:txBody>
      </p:sp>
      <p:sp>
        <p:nvSpPr>
          <p:cNvPr id="265" name="Google Shape;265;p9"/>
          <p:cNvSpPr/>
          <p:nvPr/>
        </p:nvSpPr>
        <p:spPr>
          <a:xfrm>
            <a:off x="0" y="3770968"/>
            <a:ext cx="12273280" cy="1348057"/>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2"/>
            </a:solidFill>
            <a:prstDash val="solid"/>
            <a:miter lim="8000"/>
            <a:headEnd type="none" w="sm" len="sm"/>
            <a:tailEnd type="none" w="sm" len="sm"/>
          </a:ln>
        </p:spPr>
        <p:txBody>
          <a:bodyPr spcFirstLastPara="1" wrap="square" lIns="121900" tIns="60933" rIns="121900" bIns="60933" anchor="ctr" anchorCtr="0">
            <a:noAutofit/>
          </a:bodyPr>
          <a:lstStyle/>
          <a:p>
            <a:pPr>
              <a:buClr>
                <a:srgbClr val="000000"/>
              </a:buClr>
              <a:buSzPts val="1800"/>
            </a:pPr>
            <a:endParaRPr sz="2400">
              <a:solidFill>
                <a:srgbClr val="000000"/>
              </a:solidFill>
              <a:latin typeface="Calibri"/>
              <a:ea typeface="Calibri"/>
              <a:cs typeface="Calibri"/>
              <a:sym typeface="Calibri"/>
            </a:endParaRPr>
          </a:p>
        </p:txBody>
      </p:sp>
      <p:grpSp>
        <p:nvGrpSpPr>
          <p:cNvPr id="266" name="Google Shape;266;p9"/>
          <p:cNvGrpSpPr/>
          <p:nvPr/>
        </p:nvGrpSpPr>
        <p:grpSpPr>
          <a:xfrm>
            <a:off x="2381785" y="2880801"/>
            <a:ext cx="631200" cy="631200"/>
            <a:chOff x="1786339" y="1703401"/>
            <a:chExt cx="473400" cy="473400"/>
          </a:xfrm>
        </p:grpSpPr>
        <p:sp>
          <p:nvSpPr>
            <p:cNvPr id="267" name="Google Shape;267;p9"/>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121900" tIns="121900" rIns="121900" bIns="121900" anchor="ctr" anchorCtr="0">
              <a:noAutofit/>
            </a:bodyPr>
            <a:lstStyle/>
            <a:p>
              <a:pPr>
                <a:buClr>
                  <a:srgbClr val="000000"/>
                </a:buClr>
                <a:buSzPts val="1400"/>
              </a:pPr>
              <a:endParaRPr sz="1867">
                <a:solidFill>
                  <a:schemeClr val="dk1"/>
                </a:solidFill>
                <a:latin typeface="Quattrocento Sans"/>
                <a:ea typeface="Quattrocento Sans"/>
                <a:cs typeface="Quattrocento Sans"/>
                <a:sym typeface="Quattrocento Sans"/>
              </a:endParaRPr>
            </a:p>
          </p:txBody>
        </p:sp>
        <p:sp>
          <p:nvSpPr>
            <p:cNvPr id="268" name="Google Shape;268;p9"/>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algn="ctr">
                <a:buClr>
                  <a:srgbClr val="000000"/>
                </a:buClr>
                <a:buSzPts val="700"/>
              </a:pPr>
              <a:r>
                <a:rPr lang="en" sz="933" b="1" dirty="0">
                  <a:solidFill>
                    <a:schemeClr val="dk1"/>
                  </a:solidFill>
                  <a:latin typeface="Quattrocento Sans"/>
                  <a:ea typeface="Quattrocento Sans"/>
                  <a:cs typeface="Quattrocento Sans"/>
                  <a:sym typeface="Quattrocento Sans"/>
                </a:rPr>
                <a:t>1</a:t>
              </a:r>
              <a:endParaRPr sz="933" b="1" dirty="0">
                <a:solidFill>
                  <a:schemeClr val="dk1"/>
                </a:solidFill>
                <a:latin typeface="Quattrocento Sans"/>
                <a:ea typeface="Quattrocento Sans"/>
                <a:cs typeface="Quattrocento Sans"/>
                <a:sym typeface="Quattrocento Sans"/>
              </a:endParaRPr>
            </a:p>
          </p:txBody>
        </p:sp>
      </p:grpSp>
      <p:grpSp>
        <p:nvGrpSpPr>
          <p:cNvPr id="269" name="Google Shape;269;p9"/>
          <p:cNvGrpSpPr/>
          <p:nvPr/>
        </p:nvGrpSpPr>
        <p:grpSpPr>
          <a:xfrm>
            <a:off x="5085885" y="2880801"/>
            <a:ext cx="631200" cy="631200"/>
            <a:chOff x="3814414" y="1703401"/>
            <a:chExt cx="473400" cy="473400"/>
          </a:xfrm>
        </p:grpSpPr>
        <p:sp>
          <p:nvSpPr>
            <p:cNvPr id="270" name="Google Shape;270;p9"/>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121900" tIns="121900" rIns="121900" bIns="121900" anchor="ctr" anchorCtr="0">
              <a:noAutofit/>
            </a:bodyPr>
            <a:lstStyle/>
            <a:p>
              <a:pPr>
                <a:buClr>
                  <a:srgbClr val="000000"/>
                </a:buClr>
                <a:buSzPts val="1400"/>
              </a:pPr>
              <a:endParaRPr sz="1867">
                <a:solidFill>
                  <a:schemeClr val="dk1"/>
                </a:solidFill>
                <a:latin typeface="Quattrocento Sans"/>
                <a:ea typeface="Quattrocento Sans"/>
                <a:cs typeface="Quattrocento Sans"/>
                <a:sym typeface="Quattrocento Sans"/>
              </a:endParaRPr>
            </a:p>
          </p:txBody>
        </p:sp>
        <p:sp>
          <p:nvSpPr>
            <p:cNvPr id="271" name="Google Shape;271;p9"/>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algn="ctr">
                <a:buClr>
                  <a:srgbClr val="000000"/>
                </a:buClr>
                <a:buSzPts val="700"/>
              </a:pPr>
              <a:r>
                <a:rPr lang="en" sz="933" b="1" dirty="0">
                  <a:solidFill>
                    <a:schemeClr val="dk1"/>
                  </a:solidFill>
                  <a:latin typeface="Quattrocento Sans"/>
                  <a:ea typeface="Quattrocento Sans"/>
                  <a:cs typeface="Quattrocento Sans"/>
                  <a:sym typeface="Quattrocento Sans"/>
                </a:rPr>
                <a:t>3</a:t>
              </a:r>
              <a:endParaRPr sz="933" b="1" dirty="0">
                <a:solidFill>
                  <a:schemeClr val="dk1"/>
                </a:solidFill>
                <a:latin typeface="Quattrocento Sans"/>
                <a:ea typeface="Quattrocento Sans"/>
                <a:cs typeface="Quattrocento Sans"/>
                <a:sym typeface="Quattrocento Sans"/>
              </a:endParaRPr>
            </a:p>
          </p:txBody>
        </p:sp>
      </p:grpSp>
      <p:grpSp>
        <p:nvGrpSpPr>
          <p:cNvPr id="272" name="Google Shape;272;p9"/>
          <p:cNvGrpSpPr/>
          <p:nvPr/>
        </p:nvGrpSpPr>
        <p:grpSpPr>
          <a:xfrm>
            <a:off x="7789985" y="2880801"/>
            <a:ext cx="631200" cy="631200"/>
            <a:chOff x="5842489" y="1703401"/>
            <a:chExt cx="473400" cy="473400"/>
          </a:xfrm>
        </p:grpSpPr>
        <p:sp>
          <p:nvSpPr>
            <p:cNvPr id="273" name="Google Shape;273;p9"/>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121900" tIns="121900" rIns="121900" bIns="121900" anchor="ctr" anchorCtr="0">
              <a:noAutofit/>
            </a:bodyPr>
            <a:lstStyle/>
            <a:p>
              <a:pPr>
                <a:buClr>
                  <a:srgbClr val="000000"/>
                </a:buClr>
                <a:buSzPts val="1400"/>
              </a:pPr>
              <a:endParaRPr sz="1867">
                <a:solidFill>
                  <a:schemeClr val="dk1"/>
                </a:solidFill>
                <a:latin typeface="Quattrocento Sans"/>
                <a:ea typeface="Quattrocento Sans"/>
                <a:cs typeface="Quattrocento Sans"/>
                <a:sym typeface="Quattrocento Sans"/>
              </a:endParaRPr>
            </a:p>
          </p:txBody>
        </p:sp>
        <p:sp>
          <p:nvSpPr>
            <p:cNvPr id="274" name="Google Shape;274;p9"/>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algn="ctr">
                <a:buClr>
                  <a:srgbClr val="000000"/>
                </a:buClr>
                <a:buSzPts val="700"/>
              </a:pPr>
              <a:r>
                <a:rPr lang="en" sz="933" b="1" dirty="0">
                  <a:solidFill>
                    <a:schemeClr val="dk1"/>
                  </a:solidFill>
                  <a:latin typeface="Quattrocento Sans"/>
                  <a:ea typeface="Quattrocento Sans"/>
                  <a:cs typeface="Quattrocento Sans"/>
                  <a:sym typeface="Quattrocento Sans"/>
                </a:rPr>
                <a:t>5</a:t>
              </a:r>
              <a:endParaRPr sz="933" b="1" dirty="0">
                <a:solidFill>
                  <a:schemeClr val="dk1"/>
                </a:solidFill>
                <a:latin typeface="Quattrocento Sans"/>
                <a:ea typeface="Quattrocento Sans"/>
                <a:cs typeface="Quattrocento Sans"/>
                <a:sym typeface="Quattrocento Sans"/>
              </a:endParaRPr>
            </a:p>
          </p:txBody>
        </p:sp>
      </p:grpSp>
      <p:grpSp>
        <p:nvGrpSpPr>
          <p:cNvPr id="275" name="Google Shape;275;p9"/>
          <p:cNvGrpSpPr/>
          <p:nvPr/>
        </p:nvGrpSpPr>
        <p:grpSpPr>
          <a:xfrm>
            <a:off x="9276019" y="5378000"/>
            <a:ext cx="631200" cy="631200"/>
            <a:chOff x="6880814" y="3576300"/>
            <a:chExt cx="473400" cy="473400"/>
          </a:xfrm>
        </p:grpSpPr>
        <p:sp>
          <p:nvSpPr>
            <p:cNvPr id="276" name="Google Shape;276;p9"/>
            <p:cNvSpPr/>
            <p:nvPr/>
          </p:nvSpPr>
          <p:spPr>
            <a:xfrm rot="-2700000">
              <a:off x="6950142" y="3645628"/>
              <a:ext cx="334744" cy="334744"/>
            </a:xfrm>
            <a:prstGeom prst="teardrop">
              <a:avLst>
                <a:gd name="adj" fmla="val 100000"/>
              </a:avLst>
            </a:prstGeom>
            <a:solidFill>
              <a:schemeClr val="accent6"/>
            </a:solidFill>
            <a:ln>
              <a:noFill/>
            </a:ln>
          </p:spPr>
          <p:txBody>
            <a:bodyPr spcFirstLastPara="1" wrap="square" lIns="121900" tIns="121900" rIns="121900" bIns="121900" anchor="ctr" anchorCtr="0">
              <a:noAutofit/>
            </a:bodyPr>
            <a:lstStyle/>
            <a:p>
              <a:pPr>
                <a:buClr>
                  <a:srgbClr val="000000"/>
                </a:buClr>
                <a:buSzPts val="1400"/>
              </a:pPr>
              <a:endParaRPr sz="1867">
                <a:solidFill>
                  <a:schemeClr val="dk1"/>
                </a:solidFill>
                <a:latin typeface="Quattrocento Sans"/>
                <a:ea typeface="Quattrocento Sans"/>
                <a:cs typeface="Quattrocento Sans"/>
                <a:sym typeface="Quattrocento Sans"/>
              </a:endParaRPr>
            </a:p>
          </p:txBody>
        </p:sp>
        <p:sp>
          <p:nvSpPr>
            <p:cNvPr id="277" name="Google Shape;277;p9"/>
            <p:cNvSpPr/>
            <p:nvPr/>
          </p:nvSpPr>
          <p:spPr>
            <a:xfrm flipH="1">
              <a:off x="7050464" y="3752502"/>
              <a:ext cx="134100" cy="134100"/>
            </a:xfrm>
            <a:prstGeom prst="ellipse">
              <a:avLst/>
            </a:prstGeom>
            <a:solidFill>
              <a:schemeClr val="lt1"/>
            </a:solidFill>
            <a:ln>
              <a:noFill/>
            </a:ln>
          </p:spPr>
          <p:txBody>
            <a:bodyPr spcFirstLastPara="1" wrap="square" lIns="0" tIns="0" rIns="0" bIns="0" anchor="ctr" anchorCtr="0">
              <a:noAutofit/>
            </a:bodyPr>
            <a:lstStyle/>
            <a:p>
              <a:pPr algn="ctr">
                <a:buClr>
                  <a:srgbClr val="000000"/>
                </a:buClr>
                <a:buSzPts val="700"/>
              </a:pPr>
              <a:r>
                <a:rPr lang="en" sz="933" b="1" dirty="0">
                  <a:solidFill>
                    <a:schemeClr val="dk1"/>
                  </a:solidFill>
                  <a:latin typeface="Quattrocento Sans"/>
                  <a:ea typeface="Quattrocento Sans"/>
                  <a:cs typeface="Quattrocento Sans"/>
                  <a:sym typeface="Quattrocento Sans"/>
                </a:rPr>
                <a:t>6</a:t>
              </a:r>
              <a:endParaRPr sz="933" b="1" dirty="0">
                <a:solidFill>
                  <a:schemeClr val="dk1"/>
                </a:solidFill>
                <a:latin typeface="Quattrocento Sans"/>
                <a:ea typeface="Quattrocento Sans"/>
                <a:cs typeface="Quattrocento Sans"/>
                <a:sym typeface="Quattrocento Sans"/>
              </a:endParaRPr>
            </a:p>
          </p:txBody>
        </p:sp>
      </p:grpSp>
      <p:grpSp>
        <p:nvGrpSpPr>
          <p:cNvPr id="278" name="Google Shape;278;p9"/>
          <p:cNvGrpSpPr/>
          <p:nvPr/>
        </p:nvGrpSpPr>
        <p:grpSpPr>
          <a:xfrm>
            <a:off x="6571919" y="5378000"/>
            <a:ext cx="631200" cy="631200"/>
            <a:chOff x="4852739" y="3576300"/>
            <a:chExt cx="473400" cy="473400"/>
          </a:xfrm>
        </p:grpSpPr>
        <p:sp>
          <p:nvSpPr>
            <p:cNvPr id="279" name="Google Shape;279;p9"/>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121900" tIns="121900" rIns="121900" bIns="121900" anchor="ctr" anchorCtr="0">
              <a:noAutofit/>
            </a:bodyPr>
            <a:lstStyle/>
            <a:p>
              <a:pPr>
                <a:buClr>
                  <a:srgbClr val="000000"/>
                </a:buClr>
                <a:buSzPts val="1400"/>
              </a:pPr>
              <a:endParaRPr sz="1867">
                <a:solidFill>
                  <a:schemeClr val="dk1"/>
                </a:solidFill>
                <a:latin typeface="Quattrocento Sans"/>
                <a:ea typeface="Quattrocento Sans"/>
                <a:cs typeface="Quattrocento Sans"/>
                <a:sym typeface="Quattrocento Sans"/>
              </a:endParaRPr>
            </a:p>
          </p:txBody>
        </p:sp>
        <p:sp>
          <p:nvSpPr>
            <p:cNvPr id="280" name="Google Shape;280;p9"/>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algn="ctr">
                <a:buClr>
                  <a:srgbClr val="000000"/>
                </a:buClr>
                <a:buSzPts val="700"/>
              </a:pPr>
              <a:r>
                <a:rPr lang="en" sz="933" b="1" dirty="0">
                  <a:solidFill>
                    <a:schemeClr val="dk1"/>
                  </a:solidFill>
                  <a:latin typeface="Quattrocento Sans"/>
                  <a:ea typeface="Quattrocento Sans"/>
                  <a:cs typeface="Quattrocento Sans"/>
                  <a:sym typeface="Quattrocento Sans"/>
                </a:rPr>
                <a:t>4</a:t>
              </a:r>
              <a:endParaRPr sz="933" b="1" dirty="0">
                <a:solidFill>
                  <a:schemeClr val="dk1"/>
                </a:solidFill>
                <a:latin typeface="Quattrocento Sans"/>
                <a:ea typeface="Quattrocento Sans"/>
                <a:cs typeface="Quattrocento Sans"/>
                <a:sym typeface="Quattrocento Sans"/>
              </a:endParaRPr>
            </a:p>
          </p:txBody>
        </p:sp>
      </p:grpSp>
      <p:grpSp>
        <p:nvGrpSpPr>
          <p:cNvPr id="281" name="Google Shape;281;p9"/>
          <p:cNvGrpSpPr/>
          <p:nvPr/>
        </p:nvGrpSpPr>
        <p:grpSpPr>
          <a:xfrm>
            <a:off x="3766219" y="5378000"/>
            <a:ext cx="631200" cy="631200"/>
            <a:chOff x="2824664" y="3576300"/>
            <a:chExt cx="473400" cy="473400"/>
          </a:xfrm>
        </p:grpSpPr>
        <p:sp>
          <p:nvSpPr>
            <p:cNvPr id="282" name="Google Shape;282;p9"/>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121900" tIns="121900" rIns="121900" bIns="121900" anchor="ctr" anchorCtr="0">
              <a:noAutofit/>
            </a:bodyPr>
            <a:lstStyle/>
            <a:p>
              <a:pPr>
                <a:buClr>
                  <a:srgbClr val="000000"/>
                </a:buClr>
                <a:buSzPts val="1400"/>
              </a:pPr>
              <a:endParaRPr sz="1867">
                <a:solidFill>
                  <a:schemeClr val="dk1"/>
                </a:solidFill>
                <a:latin typeface="Quattrocento Sans"/>
                <a:ea typeface="Quattrocento Sans"/>
                <a:cs typeface="Quattrocento Sans"/>
                <a:sym typeface="Quattrocento Sans"/>
              </a:endParaRPr>
            </a:p>
          </p:txBody>
        </p:sp>
        <p:sp>
          <p:nvSpPr>
            <p:cNvPr id="283" name="Google Shape;283;p9"/>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algn="ctr">
                <a:buClr>
                  <a:srgbClr val="000000"/>
                </a:buClr>
                <a:buSzPts val="700"/>
              </a:pPr>
              <a:r>
                <a:rPr lang="en" sz="933" b="1" dirty="0">
                  <a:solidFill>
                    <a:schemeClr val="dk1"/>
                  </a:solidFill>
                  <a:latin typeface="Quattrocento Sans"/>
                  <a:ea typeface="Quattrocento Sans"/>
                  <a:cs typeface="Quattrocento Sans"/>
                  <a:sym typeface="Quattrocento Sans"/>
                </a:rPr>
                <a:t>2</a:t>
              </a:r>
              <a:endParaRPr sz="933" b="1" dirty="0">
                <a:solidFill>
                  <a:schemeClr val="dk1"/>
                </a:solidFill>
                <a:latin typeface="Quattrocento Sans"/>
                <a:ea typeface="Quattrocento Sans"/>
                <a:cs typeface="Quattrocento Sans"/>
                <a:sym typeface="Quattrocento Sans"/>
              </a:endParaRPr>
            </a:p>
          </p:txBody>
        </p:sp>
      </p:grpSp>
      <p:grpSp>
        <p:nvGrpSpPr>
          <p:cNvPr id="290" name="Google Shape;290;p9"/>
          <p:cNvGrpSpPr/>
          <p:nvPr/>
        </p:nvGrpSpPr>
        <p:grpSpPr>
          <a:xfrm>
            <a:off x="1221945" y="1359667"/>
            <a:ext cx="286167" cy="286167"/>
            <a:chOff x="2594050" y="1631825"/>
            <a:chExt cx="439625" cy="439625"/>
          </a:xfrm>
        </p:grpSpPr>
        <p:sp>
          <p:nvSpPr>
            <p:cNvPr id="291" name="Google Shape;291;p9"/>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292" name="Google Shape;292;p9"/>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293" name="Google Shape;293;p9"/>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294" name="Google Shape;294;p9"/>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grpSp>
      <p:cxnSp>
        <p:nvCxnSpPr>
          <p:cNvPr id="303" name="Google Shape;303;p9"/>
          <p:cNvCxnSpPr/>
          <p:nvPr/>
        </p:nvCxnSpPr>
        <p:spPr>
          <a:xfrm>
            <a:off x="5878300" y="1489533"/>
            <a:ext cx="6315200" cy="26400"/>
          </a:xfrm>
          <a:prstGeom prst="straightConnector1">
            <a:avLst/>
          </a:prstGeom>
          <a:noFill/>
          <a:ln w="9525" cap="flat" cmpd="sng">
            <a:solidFill>
              <a:schemeClr val="dk2"/>
            </a:solidFill>
            <a:prstDash val="solid"/>
            <a:round/>
            <a:headEnd type="none" w="sm" len="sm"/>
            <a:tailEnd type="none" w="sm" len="sm"/>
          </a:ln>
        </p:spPr>
      </p:cxnSp>
      <p:sp>
        <p:nvSpPr>
          <p:cNvPr id="304" name="Google Shape;304;p9"/>
          <p:cNvSpPr txBox="1">
            <a:spLocks noGrp="1"/>
          </p:cNvSpPr>
          <p:nvPr>
            <p:ph type="sldNum" idx="12"/>
          </p:nvPr>
        </p:nvSpPr>
        <p:spPr>
          <a:xfrm>
            <a:off x="11390969" y="33935"/>
            <a:ext cx="731600" cy="524800"/>
          </a:xfrm>
          <a:prstGeom prst="rect">
            <a:avLst/>
          </a:prstGeom>
          <a:noFill/>
          <a:ln>
            <a:noFill/>
          </a:ln>
        </p:spPr>
        <p:txBody>
          <a:bodyPr spcFirstLastPara="1" vert="horz" wrap="square" lIns="121900" tIns="121900" rIns="121900" bIns="121900" rtlCol="0" anchor="t" anchorCtr="0">
            <a:noAutofit/>
          </a:bodyPr>
          <a:lstStyle/>
          <a:p>
            <a:pPr>
              <a:buSzPts val="1000"/>
            </a:pPr>
            <a:fld id="{00000000-1234-1234-1234-123412341234}" type="slidenum">
              <a:rPr lang="en"/>
              <a:pPr>
                <a:buSzPts val="1000"/>
              </a:pPr>
              <a:t>4</a:t>
            </a:fld>
            <a:endParaRPr/>
          </a:p>
        </p:txBody>
      </p:sp>
      <p:sp>
        <p:nvSpPr>
          <p:cNvPr id="2" name="TextBox 1">
            <a:extLst>
              <a:ext uri="{FF2B5EF4-FFF2-40B4-BE49-F238E27FC236}">
                <a16:creationId xmlns:a16="http://schemas.microsoft.com/office/drawing/2014/main" id="{BAEDD60F-B7D3-31B0-37CD-203525BC6DB3}"/>
              </a:ext>
            </a:extLst>
          </p:cNvPr>
          <p:cNvSpPr txBox="1"/>
          <p:nvPr/>
        </p:nvSpPr>
        <p:spPr>
          <a:xfrm>
            <a:off x="2241615" y="2505098"/>
            <a:ext cx="1090341" cy="461665"/>
          </a:xfrm>
          <a:prstGeom prst="rect">
            <a:avLst/>
          </a:prstGeom>
          <a:noFill/>
        </p:spPr>
        <p:txBody>
          <a:bodyPr wrap="square" rtlCol="0">
            <a:spAutoFit/>
          </a:bodyPr>
          <a:lstStyle/>
          <a:p>
            <a:r>
              <a:rPr lang="en-IN" sz="2400" b="1" dirty="0">
                <a:latin typeface="Lora" pitchFamily="2" charset="0"/>
              </a:rPr>
              <a:t>ASK</a:t>
            </a:r>
          </a:p>
        </p:txBody>
      </p:sp>
      <p:sp>
        <p:nvSpPr>
          <p:cNvPr id="3" name="TextBox 2">
            <a:extLst>
              <a:ext uri="{FF2B5EF4-FFF2-40B4-BE49-F238E27FC236}">
                <a16:creationId xmlns:a16="http://schemas.microsoft.com/office/drawing/2014/main" id="{78089532-4C60-E421-ED78-AEA04E7B05DA}"/>
              </a:ext>
            </a:extLst>
          </p:cNvPr>
          <p:cNvSpPr txBox="1"/>
          <p:nvPr/>
        </p:nvSpPr>
        <p:spPr>
          <a:xfrm>
            <a:off x="3410715" y="5924162"/>
            <a:ext cx="1675171" cy="461665"/>
          </a:xfrm>
          <a:prstGeom prst="rect">
            <a:avLst/>
          </a:prstGeom>
          <a:noFill/>
        </p:spPr>
        <p:txBody>
          <a:bodyPr wrap="square" rtlCol="0">
            <a:spAutoFit/>
          </a:bodyPr>
          <a:lstStyle/>
          <a:p>
            <a:r>
              <a:rPr lang="en-IN" sz="2400" b="1" dirty="0">
                <a:latin typeface="Lora" pitchFamily="2" charset="0"/>
              </a:rPr>
              <a:t>PREPARE</a:t>
            </a:r>
          </a:p>
        </p:txBody>
      </p:sp>
      <p:sp>
        <p:nvSpPr>
          <p:cNvPr id="4" name="TextBox 3">
            <a:extLst>
              <a:ext uri="{FF2B5EF4-FFF2-40B4-BE49-F238E27FC236}">
                <a16:creationId xmlns:a16="http://schemas.microsoft.com/office/drawing/2014/main" id="{45307F27-CE6E-ABB4-8F99-2BFD09F616BE}"/>
              </a:ext>
            </a:extLst>
          </p:cNvPr>
          <p:cNvSpPr txBox="1"/>
          <p:nvPr/>
        </p:nvSpPr>
        <p:spPr>
          <a:xfrm>
            <a:off x="9135848" y="5924162"/>
            <a:ext cx="1090341" cy="461665"/>
          </a:xfrm>
          <a:prstGeom prst="rect">
            <a:avLst/>
          </a:prstGeom>
          <a:noFill/>
        </p:spPr>
        <p:txBody>
          <a:bodyPr wrap="square" rtlCol="0">
            <a:spAutoFit/>
          </a:bodyPr>
          <a:lstStyle/>
          <a:p>
            <a:r>
              <a:rPr lang="en-IN" sz="2400" b="1" dirty="0">
                <a:latin typeface="Lora" pitchFamily="2" charset="0"/>
              </a:rPr>
              <a:t>ACT</a:t>
            </a:r>
          </a:p>
        </p:txBody>
      </p:sp>
      <p:sp>
        <p:nvSpPr>
          <p:cNvPr id="5" name="TextBox 4">
            <a:extLst>
              <a:ext uri="{FF2B5EF4-FFF2-40B4-BE49-F238E27FC236}">
                <a16:creationId xmlns:a16="http://schemas.microsoft.com/office/drawing/2014/main" id="{36D9B1F8-A85E-FAF7-D12B-92DF17FB3B6E}"/>
              </a:ext>
            </a:extLst>
          </p:cNvPr>
          <p:cNvSpPr txBox="1"/>
          <p:nvPr/>
        </p:nvSpPr>
        <p:spPr>
          <a:xfrm>
            <a:off x="4704854" y="2510859"/>
            <a:ext cx="1712233" cy="461665"/>
          </a:xfrm>
          <a:prstGeom prst="rect">
            <a:avLst/>
          </a:prstGeom>
          <a:noFill/>
        </p:spPr>
        <p:txBody>
          <a:bodyPr wrap="square" rtlCol="0">
            <a:spAutoFit/>
          </a:bodyPr>
          <a:lstStyle/>
          <a:p>
            <a:r>
              <a:rPr lang="en-IN" sz="2400" b="1" dirty="0">
                <a:latin typeface="Lora" pitchFamily="2" charset="0"/>
              </a:rPr>
              <a:t>PROCESS</a:t>
            </a:r>
          </a:p>
        </p:txBody>
      </p:sp>
      <p:sp>
        <p:nvSpPr>
          <p:cNvPr id="6" name="TextBox 5">
            <a:extLst>
              <a:ext uri="{FF2B5EF4-FFF2-40B4-BE49-F238E27FC236}">
                <a16:creationId xmlns:a16="http://schemas.microsoft.com/office/drawing/2014/main" id="{5997B099-5F16-3405-A6D1-BF72401738FD}"/>
              </a:ext>
            </a:extLst>
          </p:cNvPr>
          <p:cNvSpPr txBox="1"/>
          <p:nvPr/>
        </p:nvSpPr>
        <p:spPr>
          <a:xfrm>
            <a:off x="6136641" y="5924162"/>
            <a:ext cx="1675169" cy="461665"/>
          </a:xfrm>
          <a:prstGeom prst="rect">
            <a:avLst/>
          </a:prstGeom>
          <a:noFill/>
        </p:spPr>
        <p:txBody>
          <a:bodyPr wrap="square" rtlCol="0">
            <a:spAutoFit/>
          </a:bodyPr>
          <a:lstStyle/>
          <a:p>
            <a:r>
              <a:rPr lang="en-IN" sz="2400" b="1" dirty="0">
                <a:latin typeface="Lora" pitchFamily="2" charset="0"/>
              </a:rPr>
              <a:t>ANALYZE</a:t>
            </a:r>
          </a:p>
        </p:txBody>
      </p:sp>
      <p:sp>
        <p:nvSpPr>
          <p:cNvPr id="7" name="TextBox 6">
            <a:extLst>
              <a:ext uri="{FF2B5EF4-FFF2-40B4-BE49-F238E27FC236}">
                <a16:creationId xmlns:a16="http://schemas.microsoft.com/office/drawing/2014/main" id="{11119335-F454-0667-0B28-114B720CE9F5}"/>
              </a:ext>
            </a:extLst>
          </p:cNvPr>
          <p:cNvSpPr txBox="1"/>
          <p:nvPr/>
        </p:nvSpPr>
        <p:spPr>
          <a:xfrm>
            <a:off x="7474381" y="2510859"/>
            <a:ext cx="1486035" cy="461665"/>
          </a:xfrm>
          <a:prstGeom prst="rect">
            <a:avLst/>
          </a:prstGeom>
          <a:noFill/>
        </p:spPr>
        <p:txBody>
          <a:bodyPr wrap="square" rtlCol="0">
            <a:spAutoFit/>
          </a:bodyPr>
          <a:lstStyle/>
          <a:p>
            <a:r>
              <a:rPr lang="en-IN" sz="2400" b="1" dirty="0">
                <a:latin typeface="Lora" pitchFamily="2" charset="0"/>
              </a:rPr>
              <a:t>SHARE</a:t>
            </a:r>
          </a:p>
        </p:txBody>
      </p:sp>
      <p:sp>
        <p:nvSpPr>
          <p:cNvPr id="8" name="Google Shape;233;p11">
            <a:extLst>
              <a:ext uri="{FF2B5EF4-FFF2-40B4-BE49-F238E27FC236}">
                <a16:creationId xmlns:a16="http://schemas.microsoft.com/office/drawing/2014/main" id="{1C6D86CB-E189-A25F-3132-B18ECAC8349C}"/>
              </a:ext>
            </a:extLst>
          </p:cNvPr>
          <p:cNvSpPr/>
          <p:nvPr/>
        </p:nvSpPr>
        <p:spPr>
          <a:xfrm>
            <a:off x="0" y="6333733"/>
            <a:ext cx="12192000" cy="524800"/>
          </a:xfrm>
          <a:prstGeom prst="rect">
            <a:avLst/>
          </a:prstGeom>
          <a:solidFill>
            <a:schemeClr val="accen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lowchart: Connector 18">
            <a:extLst>
              <a:ext uri="{FF2B5EF4-FFF2-40B4-BE49-F238E27FC236}">
                <a16:creationId xmlns:a16="http://schemas.microsoft.com/office/drawing/2014/main" id="{E0E188D3-A2AD-78AA-0811-19B69BFE26C1}"/>
              </a:ext>
            </a:extLst>
          </p:cNvPr>
          <p:cNvSpPr/>
          <p:nvPr/>
        </p:nvSpPr>
        <p:spPr>
          <a:xfrm>
            <a:off x="715043" y="334193"/>
            <a:ext cx="552000" cy="553248"/>
          </a:xfrm>
          <a:prstGeom prst="flowChartConnector">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400"/>
          </a:p>
        </p:txBody>
      </p:sp>
      <p:sp>
        <p:nvSpPr>
          <p:cNvPr id="3" name="Slide Number Placeholder 2">
            <a:extLst>
              <a:ext uri="{FF2B5EF4-FFF2-40B4-BE49-F238E27FC236}">
                <a16:creationId xmlns:a16="http://schemas.microsoft.com/office/drawing/2014/main" id="{18A5F02D-05F3-F7B5-7084-14562A99CF77}"/>
              </a:ext>
            </a:extLst>
          </p:cNvPr>
          <p:cNvSpPr>
            <a:spLocks noGrp="1"/>
          </p:cNvSpPr>
          <p:nvPr>
            <p:ph type="sldNum" idx="12"/>
          </p:nvPr>
        </p:nvSpPr>
        <p:spPr/>
        <p:txBody>
          <a:bodyPr/>
          <a:lstStyle/>
          <a:p>
            <a:fld id="{00000000-1234-1234-1234-123412341234}" type="slidenum">
              <a:rPr lang="en" smtClean="0"/>
              <a:pPr/>
              <a:t>5</a:t>
            </a:fld>
            <a:endParaRPr lang="en"/>
          </a:p>
        </p:txBody>
      </p:sp>
      <p:sp>
        <p:nvSpPr>
          <p:cNvPr id="6" name="TextBox 5">
            <a:extLst>
              <a:ext uri="{FF2B5EF4-FFF2-40B4-BE49-F238E27FC236}">
                <a16:creationId xmlns:a16="http://schemas.microsoft.com/office/drawing/2014/main" id="{F0CA8B1D-5FF2-42B5-2C9E-8BCA257F7CEE}"/>
              </a:ext>
            </a:extLst>
          </p:cNvPr>
          <p:cNvSpPr txBox="1"/>
          <p:nvPr/>
        </p:nvSpPr>
        <p:spPr>
          <a:xfrm>
            <a:off x="1260380" y="254983"/>
            <a:ext cx="7223760" cy="584775"/>
          </a:xfrm>
          <a:prstGeom prst="rect">
            <a:avLst/>
          </a:prstGeom>
          <a:noFill/>
        </p:spPr>
        <p:txBody>
          <a:bodyPr wrap="square" rtlCol="0">
            <a:spAutoFit/>
          </a:bodyPr>
          <a:lstStyle/>
          <a:p>
            <a:r>
              <a:rPr lang="en-IN" sz="3200" b="1" dirty="0">
                <a:latin typeface="Lora" pitchFamily="2" charset="0"/>
              </a:rPr>
              <a:t>Phases in </a:t>
            </a:r>
            <a:r>
              <a:rPr lang="en-IN" sz="3200" b="1" dirty="0">
                <a:highlight>
                  <a:srgbClr val="00FFFF"/>
                </a:highlight>
                <a:latin typeface="Lora" pitchFamily="2" charset="0"/>
              </a:rPr>
              <a:t>analysis</a:t>
            </a:r>
            <a:r>
              <a:rPr lang="en-IN" sz="3200" b="1" dirty="0">
                <a:latin typeface="Lora" pitchFamily="2" charset="0"/>
              </a:rPr>
              <a:t>:</a:t>
            </a:r>
          </a:p>
        </p:txBody>
      </p:sp>
      <p:cxnSp>
        <p:nvCxnSpPr>
          <p:cNvPr id="7" name="Google Shape;87;p1">
            <a:extLst>
              <a:ext uri="{FF2B5EF4-FFF2-40B4-BE49-F238E27FC236}">
                <a16:creationId xmlns:a16="http://schemas.microsoft.com/office/drawing/2014/main" id="{36528C71-5ED0-F51A-FEC6-3F4B40E9F3E8}"/>
              </a:ext>
            </a:extLst>
          </p:cNvPr>
          <p:cNvCxnSpPr>
            <a:cxnSpLocks/>
          </p:cNvCxnSpPr>
          <p:nvPr/>
        </p:nvCxnSpPr>
        <p:spPr>
          <a:xfrm>
            <a:off x="6096000" y="926198"/>
            <a:ext cx="6187440" cy="19228"/>
          </a:xfrm>
          <a:prstGeom prst="straightConnector1">
            <a:avLst/>
          </a:prstGeom>
          <a:noFill/>
          <a:ln w="19050" cap="flat" cmpd="sng">
            <a:solidFill>
              <a:schemeClr val="accent1">
                <a:lumMod val="50000"/>
              </a:schemeClr>
            </a:solidFill>
            <a:prstDash val="solid"/>
            <a:round/>
            <a:headEnd type="none" w="sm" len="sm"/>
            <a:tailEnd type="none" w="sm" len="sm"/>
          </a:ln>
        </p:spPr>
      </p:cxnSp>
      <p:grpSp>
        <p:nvGrpSpPr>
          <p:cNvPr id="9" name="Google Shape;351;p19">
            <a:extLst>
              <a:ext uri="{FF2B5EF4-FFF2-40B4-BE49-F238E27FC236}">
                <a16:creationId xmlns:a16="http://schemas.microsoft.com/office/drawing/2014/main" id="{ABD28F2C-C577-A555-8BAF-65F54B1CFADF}"/>
              </a:ext>
            </a:extLst>
          </p:cNvPr>
          <p:cNvGrpSpPr/>
          <p:nvPr/>
        </p:nvGrpSpPr>
        <p:grpSpPr>
          <a:xfrm>
            <a:off x="3582840" y="1200959"/>
            <a:ext cx="5026320" cy="4771960"/>
            <a:chOff x="8338678" y="5506226"/>
            <a:chExt cx="720227" cy="687206"/>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p:grpSpPr>
        <p:sp>
          <p:nvSpPr>
            <p:cNvPr id="10" name="Google Shape;352;p19">
              <a:extLst>
                <a:ext uri="{FF2B5EF4-FFF2-40B4-BE49-F238E27FC236}">
                  <a16:creationId xmlns:a16="http://schemas.microsoft.com/office/drawing/2014/main" id="{2F45BDE3-37FC-AD32-B434-2DD9AB9A540B}"/>
                </a:ext>
              </a:extLst>
            </p:cNvPr>
            <p:cNvSpPr/>
            <p:nvPr/>
          </p:nvSpPr>
          <p:spPr>
            <a:xfrm>
              <a:off x="8706181" y="5506443"/>
              <a:ext cx="230803" cy="263259"/>
            </a:xfrm>
            <a:custGeom>
              <a:avLst/>
              <a:gdLst/>
              <a:ahLst/>
              <a:cxnLst/>
              <a:rect l="l" t="t" r="r" b="b"/>
              <a:pathLst>
                <a:path w="378" h="432" extrusionOk="0">
                  <a:moveTo>
                    <a:pt x="378" y="119"/>
                  </a:moveTo>
                  <a:cubicBezTo>
                    <a:pt x="378" y="111"/>
                    <a:pt x="374" y="105"/>
                    <a:pt x="367" y="101"/>
                  </a:cubicBezTo>
                  <a:cubicBezTo>
                    <a:pt x="199" y="4"/>
                    <a:pt x="199" y="4"/>
                    <a:pt x="199" y="4"/>
                  </a:cubicBezTo>
                  <a:cubicBezTo>
                    <a:pt x="193" y="0"/>
                    <a:pt x="185" y="0"/>
                    <a:pt x="178" y="4"/>
                  </a:cubicBezTo>
                  <a:cubicBezTo>
                    <a:pt x="11" y="101"/>
                    <a:pt x="11" y="101"/>
                    <a:pt x="11" y="101"/>
                  </a:cubicBezTo>
                  <a:cubicBezTo>
                    <a:pt x="4" y="104"/>
                    <a:pt x="0" y="111"/>
                    <a:pt x="0" y="119"/>
                  </a:cubicBezTo>
                  <a:cubicBezTo>
                    <a:pt x="0" y="313"/>
                    <a:pt x="0" y="313"/>
                    <a:pt x="0" y="313"/>
                  </a:cubicBezTo>
                  <a:cubicBezTo>
                    <a:pt x="0" y="313"/>
                    <a:pt x="0" y="313"/>
                    <a:pt x="0" y="314"/>
                  </a:cubicBezTo>
                  <a:cubicBezTo>
                    <a:pt x="0" y="321"/>
                    <a:pt x="4" y="327"/>
                    <a:pt x="10" y="331"/>
                  </a:cubicBezTo>
                  <a:cubicBezTo>
                    <a:pt x="178" y="428"/>
                    <a:pt x="178" y="428"/>
                    <a:pt x="178" y="428"/>
                  </a:cubicBezTo>
                  <a:cubicBezTo>
                    <a:pt x="185" y="432"/>
                    <a:pt x="193" y="432"/>
                    <a:pt x="199" y="428"/>
                  </a:cubicBezTo>
                  <a:cubicBezTo>
                    <a:pt x="367" y="331"/>
                    <a:pt x="367" y="331"/>
                    <a:pt x="367" y="331"/>
                  </a:cubicBezTo>
                  <a:cubicBezTo>
                    <a:pt x="373" y="327"/>
                    <a:pt x="377" y="321"/>
                    <a:pt x="378" y="314"/>
                  </a:cubicBezTo>
                  <a:cubicBezTo>
                    <a:pt x="378" y="313"/>
                    <a:pt x="378" y="313"/>
                    <a:pt x="378" y="313"/>
                  </a:cubicBezTo>
                  <a:cubicBezTo>
                    <a:pt x="378" y="119"/>
                    <a:pt x="378" y="119"/>
                    <a:pt x="378" y="119"/>
                  </a:cubicBezTo>
                  <a:cubicBezTo>
                    <a:pt x="378" y="119"/>
                    <a:pt x="378" y="119"/>
                    <a:pt x="378" y="119"/>
                  </a:cubicBezTo>
                  <a:close/>
                </a:path>
              </a:pathLst>
            </a:custGeom>
            <a:grpFill/>
            <a:ln>
              <a:noFill/>
            </a:ln>
          </p:spPr>
          <p:txBody>
            <a:bodyPr spcFirstLastPara="1" wrap="square" lIns="91433" tIns="45700" rIns="91433" bIns="45700" anchor="t" anchorCtr="0">
              <a:noAutofit/>
            </a:bodyPr>
            <a:lstStyle/>
            <a:p>
              <a:pPr algn="ctr">
                <a:buClr>
                  <a:schemeClr val="dk1"/>
                </a:buClr>
                <a:buSzPts val="1400"/>
              </a:pPr>
              <a:endParaRPr lang="en-IN" sz="1467" b="1" dirty="0">
                <a:solidFill>
                  <a:schemeClr val="bg1"/>
                </a:solidFill>
                <a:latin typeface="Lora" pitchFamily="2" charset="0"/>
                <a:ea typeface="Quattrocento Sans"/>
              </a:endParaRPr>
            </a:p>
            <a:p>
              <a:pPr algn="ctr">
                <a:buClr>
                  <a:schemeClr val="dk1"/>
                </a:buClr>
                <a:buSzPts val="1400"/>
              </a:pPr>
              <a:endParaRPr lang="en-IN" sz="1467" b="1" dirty="0">
                <a:solidFill>
                  <a:schemeClr val="bg1"/>
                </a:solidFill>
                <a:latin typeface="Lora" pitchFamily="2" charset="0"/>
                <a:ea typeface="Quattrocento Sans"/>
                <a:cs typeface="Quattrocento Sans"/>
                <a:sym typeface="Quattrocento Sans"/>
              </a:endParaRPr>
            </a:p>
            <a:p>
              <a:pPr algn="ctr">
                <a:buClr>
                  <a:schemeClr val="dk1"/>
                </a:buClr>
                <a:buSzPts val="1400"/>
              </a:pPr>
              <a:endParaRPr lang="en-IN" sz="1467" b="1" dirty="0">
                <a:solidFill>
                  <a:schemeClr val="bg1"/>
                </a:solidFill>
                <a:latin typeface="Lora" pitchFamily="2" charset="0"/>
                <a:ea typeface="Quattrocento Sans"/>
                <a:cs typeface="Quattrocento Sans"/>
                <a:sym typeface="Quattrocento Sans"/>
              </a:endParaRPr>
            </a:p>
            <a:p>
              <a:pPr algn="ctr">
                <a:buClr>
                  <a:schemeClr val="dk1"/>
                </a:buClr>
                <a:buSzPts val="1400"/>
              </a:pPr>
              <a:r>
                <a:rPr lang="en-US" sz="2133" b="1" dirty="0">
                  <a:solidFill>
                    <a:schemeClr val="bg1"/>
                  </a:solidFill>
                  <a:latin typeface="Lora" pitchFamily="2" charset="0"/>
                  <a:ea typeface="Quattrocento Sans"/>
                  <a:cs typeface="Quattrocento Sans"/>
                  <a:sym typeface="Quattrocento Sans"/>
                </a:rPr>
                <a:t>ASK</a:t>
              </a:r>
            </a:p>
            <a:p>
              <a:pPr algn="ctr">
                <a:buClr>
                  <a:schemeClr val="dk1"/>
                </a:buClr>
                <a:buSzPts val="1400"/>
              </a:pPr>
              <a:endParaRPr lang="en-IN" sz="1467" b="1" dirty="0">
                <a:solidFill>
                  <a:schemeClr val="bg1"/>
                </a:solidFill>
                <a:latin typeface="Lora" pitchFamily="2" charset="0"/>
              </a:endParaRPr>
            </a:p>
          </p:txBody>
        </p:sp>
        <p:sp>
          <p:nvSpPr>
            <p:cNvPr id="11" name="Google Shape;353;p19">
              <a:extLst>
                <a:ext uri="{FF2B5EF4-FFF2-40B4-BE49-F238E27FC236}">
                  <a16:creationId xmlns:a16="http://schemas.microsoft.com/office/drawing/2014/main" id="{D4AE9483-42E0-216E-F89F-C4FB62C345CE}"/>
                </a:ext>
              </a:extLst>
            </p:cNvPr>
            <p:cNvSpPr/>
            <p:nvPr/>
          </p:nvSpPr>
          <p:spPr>
            <a:xfrm>
              <a:off x="8460817" y="5506226"/>
              <a:ext cx="230151" cy="263476"/>
            </a:xfrm>
            <a:custGeom>
              <a:avLst/>
              <a:gdLst/>
              <a:ahLst/>
              <a:cxnLst/>
              <a:rect l="l" t="t" r="r" b="b"/>
              <a:pathLst>
                <a:path w="378" h="432" extrusionOk="0">
                  <a:moveTo>
                    <a:pt x="378" y="119"/>
                  </a:moveTo>
                  <a:cubicBezTo>
                    <a:pt x="378" y="111"/>
                    <a:pt x="374" y="105"/>
                    <a:pt x="368" y="101"/>
                  </a:cubicBezTo>
                  <a:cubicBezTo>
                    <a:pt x="200" y="4"/>
                    <a:pt x="200" y="4"/>
                    <a:pt x="200" y="4"/>
                  </a:cubicBezTo>
                  <a:cubicBezTo>
                    <a:pt x="193" y="0"/>
                    <a:pt x="185" y="0"/>
                    <a:pt x="179" y="4"/>
                  </a:cubicBezTo>
                  <a:cubicBezTo>
                    <a:pt x="11" y="101"/>
                    <a:pt x="11" y="101"/>
                    <a:pt x="11" y="101"/>
                  </a:cubicBezTo>
                  <a:cubicBezTo>
                    <a:pt x="4" y="104"/>
                    <a:pt x="0" y="111"/>
                    <a:pt x="0" y="119"/>
                  </a:cubicBezTo>
                  <a:cubicBezTo>
                    <a:pt x="0" y="313"/>
                    <a:pt x="0" y="313"/>
                    <a:pt x="0" y="313"/>
                  </a:cubicBezTo>
                  <a:cubicBezTo>
                    <a:pt x="0" y="313"/>
                    <a:pt x="0" y="313"/>
                    <a:pt x="0" y="314"/>
                  </a:cubicBezTo>
                  <a:cubicBezTo>
                    <a:pt x="1" y="321"/>
                    <a:pt x="5" y="327"/>
                    <a:pt x="11" y="331"/>
                  </a:cubicBezTo>
                  <a:cubicBezTo>
                    <a:pt x="179" y="428"/>
                    <a:pt x="179" y="428"/>
                    <a:pt x="179" y="428"/>
                  </a:cubicBezTo>
                  <a:cubicBezTo>
                    <a:pt x="185" y="432"/>
                    <a:pt x="193" y="432"/>
                    <a:pt x="200" y="428"/>
                  </a:cubicBezTo>
                  <a:cubicBezTo>
                    <a:pt x="367" y="331"/>
                    <a:pt x="367" y="331"/>
                    <a:pt x="367" y="331"/>
                  </a:cubicBezTo>
                  <a:cubicBezTo>
                    <a:pt x="374" y="327"/>
                    <a:pt x="378" y="321"/>
                    <a:pt x="378" y="314"/>
                  </a:cubicBezTo>
                  <a:cubicBezTo>
                    <a:pt x="378" y="313"/>
                    <a:pt x="378" y="313"/>
                    <a:pt x="378" y="313"/>
                  </a:cubicBezTo>
                  <a:cubicBezTo>
                    <a:pt x="378" y="119"/>
                    <a:pt x="378" y="119"/>
                    <a:pt x="378" y="119"/>
                  </a:cubicBezTo>
                  <a:cubicBezTo>
                    <a:pt x="378" y="119"/>
                    <a:pt x="378" y="119"/>
                    <a:pt x="378" y="119"/>
                  </a:cubicBezTo>
                  <a:close/>
                </a:path>
              </a:pathLst>
            </a:custGeom>
            <a:grpFill/>
            <a:ln>
              <a:noFill/>
            </a:ln>
          </p:spPr>
          <p:txBody>
            <a:bodyPr spcFirstLastPara="1" wrap="square" lIns="91433" tIns="45700" rIns="91433" bIns="45700" anchor="t" anchorCtr="0">
              <a:noAutofit/>
            </a:bodyPr>
            <a:lstStyle/>
            <a:p>
              <a:pPr algn="ctr">
                <a:buClr>
                  <a:schemeClr val="dk1"/>
                </a:buClr>
                <a:buSzPts val="1400"/>
              </a:pPr>
              <a:endParaRPr lang="en-IN" sz="2400" b="1" dirty="0">
                <a:latin typeface="Söhne"/>
              </a:endParaRPr>
            </a:p>
            <a:p>
              <a:pPr algn="ctr">
                <a:buClr>
                  <a:schemeClr val="dk1"/>
                </a:buClr>
                <a:buSzPts val="1400"/>
              </a:pPr>
              <a:endParaRPr lang="en-IN" sz="2133" b="1" dirty="0">
                <a:solidFill>
                  <a:schemeClr val="bg1"/>
                </a:solidFill>
                <a:latin typeface="Söhne"/>
              </a:endParaRPr>
            </a:p>
            <a:p>
              <a:pPr algn="ctr">
                <a:buClr>
                  <a:schemeClr val="dk1"/>
                </a:buClr>
                <a:buSzPts val="1400"/>
              </a:pPr>
              <a:r>
                <a:rPr lang="en-IN" sz="2133" b="1" dirty="0">
                  <a:solidFill>
                    <a:schemeClr val="bg1"/>
                  </a:solidFill>
                  <a:latin typeface="Lora" pitchFamily="2" charset="0"/>
                </a:rPr>
                <a:t>ACT</a:t>
              </a:r>
              <a:endParaRPr sz="2133" b="1" dirty="0">
                <a:solidFill>
                  <a:schemeClr val="bg1"/>
                </a:solidFill>
                <a:latin typeface="Lora" pitchFamily="2" charset="0"/>
                <a:ea typeface="Quattrocento Sans"/>
                <a:cs typeface="Quattrocento Sans"/>
                <a:sym typeface="Quattrocento Sans"/>
              </a:endParaRPr>
            </a:p>
          </p:txBody>
        </p:sp>
        <p:sp>
          <p:nvSpPr>
            <p:cNvPr id="12" name="Google Shape;354;p19">
              <a:extLst>
                <a:ext uri="{FF2B5EF4-FFF2-40B4-BE49-F238E27FC236}">
                  <a16:creationId xmlns:a16="http://schemas.microsoft.com/office/drawing/2014/main" id="{6C57A88E-CB95-00D8-9505-00C75B636D13}"/>
                </a:ext>
              </a:extLst>
            </p:cNvPr>
            <p:cNvSpPr/>
            <p:nvPr/>
          </p:nvSpPr>
          <p:spPr>
            <a:xfrm>
              <a:off x="8338678"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grpFill/>
            <a:ln>
              <a:noFill/>
            </a:ln>
          </p:spPr>
          <p:txBody>
            <a:bodyPr spcFirstLastPara="1" wrap="square" lIns="91433" tIns="45700" rIns="91433" bIns="45700" anchor="t" anchorCtr="0">
              <a:noAutofit/>
            </a:bodyPr>
            <a:lstStyle/>
            <a:p>
              <a:pPr algn="ctr">
                <a:buClr>
                  <a:schemeClr val="dk1"/>
                </a:buClr>
                <a:buSzPts val="1400"/>
              </a:pPr>
              <a:endParaRPr lang="en-IN" sz="1400" b="1" dirty="0">
                <a:solidFill>
                  <a:schemeClr val="bg1"/>
                </a:solidFill>
                <a:latin typeface="Lora" pitchFamily="2" charset="0"/>
                <a:ea typeface="Quattrocento Sans"/>
                <a:cs typeface="Quattrocento Sans"/>
                <a:sym typeface="Quattrocento Sans"/>
              </a:endParaRPr>
            </a:p>
            <a:p>
              <a:pPr algn="ctr">
                <a:buClr>
                  <a:schemeClr val="dk1"/>
                </a:buClr>
                <a:buSzPts val="1400"/>
              </a:pPr>
              <a:endParaRPr lang="en-IN" sz="1400" b="1" dirty="0">
                <a:solidFill>
                  <a:schemeClr val="bg1"/>
                </a:solidFill>
                <a:latin typeface="Lora" pitchFamily="2" charset="0"/>
                <a:ea typeface="Quattrocento Sans"/>
                <a:cs typeface="Quattrocento Sans"/>
                <a:sym typeface="Quattrocento Sans"/>
              </a:endParaRPr>
            </a:p>
            <a:p>
              <a:pPr algn="ctr">
                <a:buClr>
                  <a:schemeClr val="dk1"/>
                </a:buClr>
                <a:buSzPts val="1400"/>
              </a:pPr>
              <a:endParaRPr lang="en-IN" sz="1400" b="1" dirty="0">
                <a:solidFill>
                  <a:schemeClr val="bg1"/>
                </a:solidFill>
                <a:latin typeface="Lora" pitchFamily="2" charset="0"/>
                <a:ea typeface="Quattrocento Sans"/>
                <a:cs typeface="Quattrocento Sans"/>
                <a:sym typeface="Quattrocento Sans"/>
              </a:endParaRPr>
            </a:p>
            <a:p>
              <a:pPr algn="ctr">
                <a:buClr>
                  <a:schemeClr val="dk1"/>
                </a:buClr>
                <a:buSzPts val="1400"/>
              </a:pPr>
              <a:r>
                <a:rPr lang="en-IN" sz="2133" b="1" dirty="0">
                  <a:solidFill>
                    <a:schemeClr val="bg1"/>
                  </a:solidFill>
                  <a:latin typeface="Lora" pitchFamily="2" charset="0"/>
                  <a:ea typeface="Quattrocento Sans"/>
                  <a:cs typeface="Quattrocento Sans"/>
                  <a:sym typeface="Quattrocento Sans"/>
                </a:rPr>
                <a:t>SHARE</a:t>
              </a:r>
              <a:endParaRPr sz="2133" dirty="0">
                <a:solidFill>
                  <a:schemeClr val="bg1"/>
                </a:solidFill>
                <a:latin typeface="Lora" pitchFamily="2" charset="0"/>
                <a:ea typeface="Quattrocento Sans"/>
                <a:cs typeface="Quattrocento Sans"/>
                <a:sym typeface="Quattrocento Sans"/>
              </a:endParaRPr>
            </a:p>
          </p:txBody>
        </p:sp>
        <p:sp>
          <p:nvSpPr>
            <p:cNvPr id="13" name="Google Shape;355;p19">
              <a:extLst>
                <a:ext uri="{FF2B5EF4-FFF2-40B4-BE49-F238E27FC236}">
                  <a16:creationId xmlns:a16="http://schemas.microsoft.com/office/drawing/2014/main" id="{8F6E53C6-0900-9778-2469-A44F416FC3CB}"/>
                </a:ext>
              </a:extLst>
            </p:cNvPr>
            <p:cNvSpPr/>
            <p:nvPr/>
          </p:nvSpPr>
          <p:spPr>
            <a:xfrm>
              <a:off x="8828754"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grpFill/>
            <a:ln>
              <a:noFill/>
            </a:ln>
          </p:spPr>
          <p:txBody>
            <a:bodyPr spcFirstLastPara="1" wrap="square" lIns="91433" tIns="45700" rIns="91433" bIns="45700" anchor="t" anchorCtr="0">
              <a:noAutofit/>
            </a:bodyPr>
            <a:lstStyle/>
            <a:p>
              <a:pPr algn="ctr">
                <a:buClr>
                  <a:schemeClr val="dk1"/>
                </a:buClr>
                <a:buSzPts val="1400"/>
              </a:pPr>
              <a:endParaRPr lang="en-US" sz="1400" b="1" dirty="0">
                <a:solidFill>
                  <a:schemeClr val="bg1"/>
                </a:solidFill>
                <a:latin typeface="Lora" pitchFamily="2" charset="0"/>
              </a:endParaRPr>
            </a:p>
            <a:p>
              <a:pPr algn="ctr">
                <a:buClr>
                  <a:schemeClr val="dk1"/>
                </a:buClr>
                <a:buSzPts val="1400"/>
              </a:pPr>
              <a:endParaRPr lang="en-IN" sz="1400" b="1" dirty="0">
                <a:solidFill>
                  <a:schemeClr val="bg1"/>
                </a:solidFill>
                <a:latin typeface="Lora" pitchFamily="2" charset="0"/>
              </a:endParaRPr>
            </a:p>
            <a:p>
              <a:pPr algn="ctr">
                <a:buClr>
                  <a:schemeClr val="dk1"/>
                </a:buClr>
                <a:buSzPts val="1400"/>
              </a:pPr>
              <a:endParaRPr lang="en-IN" sz="1400" b="1" dirty="0">
                <a:solidFill>
                  <a:schemeClr val="bg1"/>
                </a:solidFill>
                <a:latin typeface="Lora" pitchFamily="2" charset="0"/>
              </a:endParaRPr>
            </a:p>
            <a:p>
              <a:pPr algn="ctr">
                <a:buClr>
                  <a:schemeClr val="dk1"/>
                </a:buClr>
                <a:buSzPts val="1400"/>
              </a:pPr>
              <a:r>
                <a:rPr lang="en-US" sz="2133" b="1" dirty="0">
                  <a:solidFill>
                    <a:schemeClr val="bg1"/>
                  </a:solidFill>
                  <a:latin typeface="Lora" pitchFamily="2" charset="0"/>
                </a:rPr>
                <a:t>PREPARE</a:t>
              </a:r>
            </a:p>
          </p:txBody>
        </p:sp>
        <p:sp>
          <p:nvSpPr>
            <p:cNvPr id="14" name="Google Shape;356;p19">
              <a:extLst>
                <a:ext uri="{FF2B5EF4-FFF2-40B4-BE49-F238E27FC236}">
                  <a16:creationId xmlns:a16="http://schemas.microsoft.com/office/drawing/2014/main" id="{8D62B56D-846A-9A92-CA6B-1FC15A954F67}"/>
                </a:ext>
              </a:extLst>
            </p:cNvPr>
            <p:cNvSpPr/>
            <p:nvPr/>
          </p:nvSpPr>
          <p:spPr>
            <a:xfrm>
              <a:off x="8706181" y="5930607"/>
              <a:ext cx="230803" cy="262825"/>
            </a:xfrm>
            <a:custGeom>
              <a:avLst/>
              <a:gdLst/>
              <a:ahLst/>
              <a:cxnLst/>
              <a:rect l="l" t="t" r="r" b="b"/>
              <a:pathLst>
                <a:path w="378" h="431" extrusionOk="0">
                  <a:moveTo>
                    <a:pt x="378" y="118"/>
                  </a:moveTo>
                  <a:cubicBezTo>
                    <a:pt x="377" y="111"/>
                    <a:pt x="374" y="104"/>
                    <a:pt x="367" y="100"/>
                  </a:cubicBezTo>
                  <a:cubicBezTo>
                    <a:pt x="200" y="3"/>
                    <a:pt x="200" y="3"/>
                    <a:pt x="200" y="3"/>
                  </a:cubicBezTo>
                  <a:cubicBezTo>
                    <a:pt x="193" y="0"/>
                    <a:pt x="185" y="0"/>
                    <a:pt x="179" y="3"/>
                  </a:cubicBezTo>
                  <a:cubicBezTo>
                    <a:pt x="11" y="100"/>
                    <a:pt x="11" y="100"/>
                    <a:pt x="11" y="100"/>
                  </a:cubicBezTo>
                  <a:cubicBezTo>
                    <a:pt x="4" y="104"/>
                    <a:pt x="0" y="111"/>
                    <a:pt x="0" y="118"/>
                  </a:cubicBezTo>
                  <a:cubicBezTo>
                    <a:pt x="0" y="118"/>
                    <a:pt x="0" y="118"/>
                    <a:pt x="0" y="118"/>
                  </a:cubicBezTo>
                  <a:cubicBezTo>
                    <a:pt x="0" y="312"/>
                    <a:pt x="0" y="312"/>
                    <a:pt x="0" y="312"/>
                  </a:cubicBezTo>
                  <a:cubicBezTo>
                    <a:pt x="0" y="312"/>
                    <a:pt x="0" y="312"/>
                    <a:pt x="0" y="313"/>
                  </a:cubicBezTo>
                  <a:cubicBezTo>
                    <a:pt x="0" y="320"/>
                    <a:pt x="4" y="327"/>
                    <a:pt x="11" y="330"/>
                  </a:cubicBezTo>
                  <a:cubicBezTo>
                    <a:pt x="178" y="427"/>
                    <a:pt x="178" y="427"/>
                    <a:pt x="178" y="427"/>
                  </a:cubicBezTo>
                  <a:cubicBezTo>
                    <a:pt x="185" y="431"/>
                    <a:pt x="193" y="431"/>
                    <a:pt x="199" y="427"/>
                  </a:cubicBezTo>
                  <a:cubicBezTo>
                    <a:pt x="367" y="330"/>
                    <a:pt x="367" y="330"/>
                    <a:pt x="367" y="330"/>
                  </a:cubicBezTo>
                  <a:cubicBezTo>
                    <a:pt x="374" y="327"/>
                    <a:pt x="377" y="320"/>
                    <a:pt x="378" y="313"/>
                  </a:cubicBezTo>
                  <a:cubicBezTo>
                    <a:pt x="378" y="313"/>
                    <a:pt x="378" y="312"/>
                    <a:pt x="378" y="312"/>
                  </a:cubicBezTo>
                  <a:cubicBezTo>
                    <a:pt x="378" y="119"/>
                    <a:pt x="378" y="119"/>
                    <a:pt x="378" y="119"/>
                  </a:cubicBezTo>
                  <a:cubicBezTo>
                    <a:pt x="378" y="118"/>
                    <a:pt x="378" y="118"/>
                    <a:pt x="378" y="118"/>
                  </a:cubicBezTo>
                  <a:close/>
                </a:path>
              </a:pathLst>
            </a:custGeom>
            <a:grpFill/>
            <a:ln>
              <a:noFill/>
            </a:ln>
          </p:spPr>
          <p:txBody>
            <a:bodyPr spcFirstLastPara="1" wrap="square" lIns="91433" tIns="45700" rIns="91433" bIns="45700" anchor="t" anchorCtr="0">
              <a:noAutofit/>
            </a:bodyPr>
            <a:lstStyle/>
            <a:p>
              <a:pPr algn="ctr">
                <a:buClr>
                  <a:schemeClr val="dk1"/>
                </a:buClr>
                <a:buSzPts val="1400"/>
              </a:pPr>
              <a:endParaRPr lang="en-IN" sz="1400" b="1" dirty="0">
                <a:solidFill>
                  <a:schemeClr val="bg1"/>
                </a:solidFill>
                <a:latin typeface="Lora" pitchFamily="2" charset="0"/>
              </a:endParaRPr>
            </a:p>
            <a:p>
              <a:pPr algn="ctr">
                <a:buClr>
                  <a:schemeClr val="dk1"/>
                </a:buClr>
                <a:buSzPts val="1400"/>
              </a:pPr>
              <a:endParaRPr lang="en-IN" sz="1400" b="1" dirty="0">
                <a:solidFill>
                  <a:schemeClr val="bg1"/>
                </a:solidFill>
                <a:latin typeface="Lora" pitchFamily="2" charset="0"/>
              </a:endParaRPr>
            </a:p>
            <a:p>
              <a:pPr algn="ctr">
                <a:buClr>
                  <a:schemeClr val="dk1"/>
                </a:buClr>
                <a:buSzPts val="1400"/>
              </a:pPr>
              <a:endParaRPr lang="en-IN" sz="1400" b="1" dirty="0">
                <a:solidFill>
                  <a:schemeClr val="bg1"/>
                </a:solidFill>
                <a:latin typeface="Lora" pitchFamily="2" charset="0"/>
              </a:endParaRPr>
            </a:p>
            <a:p>
              <a:pPr algn="ctr">
                <a:buClr>
                  <a:schemeClr val="dk1"/>
                </a:buClr>
                <a:buSzPts val="1400"/>
              </a:pPr>
              <a:r>
                <a:rPr lang="en-IN" sz="2133" b="1" dirty="0">
                  <a:solidFill>
                    <a:schemeClr val="bg1"/>
                  </a:solidFill>
                  <a:latin typeface="Lora" pitchFamily="2" charset="0"/>
                </a:rPr>
                <a:t>PROCESS</a:t>
              </a:r>
              <a:endParaRPr sz="2133" dirty="0">
                <a:solidFill>
                  <a:schemeClr val="bg1"/>
                </a:solidFill>
                <a:latin typeface="Lora" pitchFamily="2" charset="0"/>
                <a:ea typeface="Quattrocento Sans"/>
                <a:cs typeface="Quattrocento Sans"/>
                <a:sym typeface="Quattrocento Sans"/>
              </a:endParaRPr>
            </a:p>
          </p:txBody>
        </p:sp>
        <p:sp>
          <p:nvSpPr>
            <p:cNvPr id="15" name="Google Shape;357;p19">
              <a:extLst>
                <a:ext uri="{FF2B5EF4-FFF2-40B4-BE49-F238E27FC236}">
                  <a16:creationId xmlns:a16="http://schemas.microsoft.com/office/drawing/2014/main" id="{06EB0D06-66AA-FD16-203A-8AEB98E04C67}"/>
                </a:ext>
              </a:extLst>
            </p:cNvPr>
            <p:cNvSpPr/>
            <p:nvPr/>
          </p:nvSpPr>
          <p:spPr>
            <a:xfrm>
              <a:off x="8460817" y="5930607"/>
              <a:ext cx="230586" cy="262825"/>
            </a:xfrm>
            <a:custGeom>
              <a:avLst/>
              <a:gdLst/>
              <a:ahLst/>
              <a:cxnLst/>
              <a:rect l="l" t="t" r="r" b="b"/>
              <a:pathLst>
                <a:path w="378" h="431" extrusionOk="0">
                  <a:moveTo>
                    <a:pt x="378" y="118"/>
                  </a:moveTo>
                  <a:cubicBezTo>
                    <a:pt x="378" y="111"/>
                    <a:pt x="374" y="104"/>
                    <a:pt x="367" y="100"/>
                  </a:cubicBezTo>
                  <a:cubicBezTo>
                    <a:pt x="200" y="3"/>
                    <a:pt x="200" y="3"/>
                    <a:pt x="200" y="3"/>
                  </a:cubicBezTo>
                  <a:cubicBezTo>
                    <a:pt x="193" y="0"/>
                    <a:pt x="185" y="0"/>
                    <a:pt x="179" y="3"/>
                  </a:cubicBezTo>
                  <a:cubicBezTo>
                    <a:pt x="11" y="100"/>
                    <a:pt x="11" y="100"/>
                    <a:pt x="11" y="100"/>
                  </a:cubicBezTo>
                  <a:cubicBezTo>
                    <a:pt x="4" y="104"/>
                    <a:pt x="1" y="111"/>
                    <a:pt x="0" y="118"/>
                  </a:cubicBezTo>
                  <a:cubicBezTo>
                    <a:pt x="0" y="118"/>
                    <a:pt x="0" y="118"/>
                    <a:pt x="0" y="118"/>
                  </a:cubicBezTo>
                  <a:cubicBezTo>
                    <a:pt x="0" y="312"/>
                    <a:pt x="0" y="312"/>
                    <a:pt x="0" y="312"/>
                  </a:cubicBezTo>
                  <a:cubicBezTo>
                    <a:pt x="0" y="312"/>
                    <a:pt x="0" y="312"/>
                    <a:pt x="0" y="313"/>
                  </a:cubicBezTo>
                  <a:cubicBezTo>
                    <a:pt x="1" y="320"/>
                    <a:pt x="4" y="327"/>
                    <a:pt x="11" y="330"/>
                  </a:cubicBezTo>
                  <a:cubicBezTo>
                    <a:pt x="179" y="427"/>
                    <a:pt x="179" y="427"/>
                    <a:pt x="179" y="427"/>
                  </a:cubicBezTo>
                  <a:cubicBezTo>
                    <a:pt x="185" y="431"/>
                    <a:pt x="193" y="431"/>
                    <a:pt x="199" y="427"/>
                  </a:cubicBezTo>
                  <a:cubicBezTo>
                    <a:pt x="367" y="330"/>
                    <a:pt x="367" y="330"/>
                    <a:pt x="367" y="330"/>
                  </a:cubicBezTo>
                  <a:cubicBezTo>
                    <a:pt x="374" y="327"/>
                    <a:pt x="378" y="320"/>
                    <a:pt x="378" y="313"/>
                  </a:cubicBezTo>
                  <a:cubicBezTo>
                    <a:pt x="378" y="313"/>
                    <a:pt x="378" y="312"/>
                    <a:pt x="378" y="312"/>
                  </a:cubicBezTo>
                  <a:cubicBezTo>
                    <a:pt x="378" y="119"/>
                    <a:pt x="378" y="119"/>
                    <a:pt x="378" y="119"/>
                  </a:cubicBezTo>
                  <a:cubicBezTo>
                    <a:pt x="378" y="118"/>
                    <a:pt x="378" y="118"/>
                    <a:pt x="378" y="118"/>
                  </a:cubicBezTo>
                  <a:close/>
                </a:path>
              </a:pathLst>
            </a:custGeom>
            <a:grpFill/>
            <a:ln>
              <a:noFill/>
            </a:ln>
          </p:spPr>
          <p:txBody>
            <a:bodyPr spcFirstLastPara="1" wrap="square" lIns="91433" tIns="45700" rIns="91433" bIns="45700" anchor="t" anchorCtr="0">
              <a:noAutofit/>
            </a:bodyPr>
            <a:lstStyle/>
            <a:p>
              <a:pPr algn="ctr">
                <a:buClr>
                  <a:schemeClr val="dk1"/>
                </a:buClr>
                <a:buSzPts val="1400"/>
              </a:pPr>
              <a:endParaRPr lang="en-IN" sz="1400" b="1" dirty="0">
                <a:solidFill>
                  <a:schemeClr val="bg1"/>
                </a:solidFill>
                <a:latin typeface="Lora" pitchFamily="2" charset="0"/>
              </a:endParaRPr>
            </a:p>
            <a:p>
              <a:pPr algn="ctr">
                <a:buClr>
                  <a:schemeClr val="dk1"/>
                </a:buClr>
                <a:buSzPts val="1400"/>
              </a:pPr>
              <a:endParaRPr lang="en-IN" sz="1400" b="1" dirty="0">
                <a:solidFill>
                  <a:schemeClr val="bg1"/>
                </a:solidFill>
                <a:latin typeface="Lora" pitchFamily="2" charset="0"/>
              </a:endParaRPr>
            </a:p>
            <a:p>
              <a:pPr algn="ctr">
                <a:buClr>
                  <a:schemeClr val="dk1"/>
                </a:buClr>
                <a:buSzPts val="1400"/>
              </a:pPr>
              <a:endParaRPr lang="en-IN" sz="1400" b="1" dirty="0">
                <a:solidFill>
                  <a:schemeClr val="bg1"/>
                </a:solidFill>
                <a:latin typeface="Lora" pitchFamily="2" charset="0"/>
              </a:endParaRPr>
            </a:p>
            <a:p>
              <a:pPr algn="ctr">
                <a:buClr>
                  <a:schemeClr val="dk1"/>
                </a:buClr>
                <a:buSzPts val="1400"/>
              </a:pPr>
              <a:r>
                <a:rPr lang="en-IN" sz="2133" b="1" dirty="0">
                  <a:solidFill>
                    <a:schemeClr val="bg1"/>
                  </a:solidFill>
                  <a:latin typeface="Lora" pitchFamily="2" charset="0"/>
                  <a:ea typeface="Quattrocento Sans"/>
                  <a:cs typeface="Quattrocento Sans"/>
                  <a:sym typeface="Quattrocento Sans"/>
                </a:rPr>
                <a:t>ANALYZE</a:t>
              </a:r>
              <a:endParaRPr lang="en-IN" sz="2133" dirty="0">
                <a:solidFill>
                  <a:schemeClr val="bg1"/>
                </a:solidFill>
                <a:latin typeface="Lora" pitchFamily="2" charset="0"/>
                <a:ea typeface="Quattrocento Sans"/>
                <a:cs typeface="Quattrocento Sans"/>
                <a:sym typeface="Quattrocento Sans"/>
              </a:endParaRPr>
            </a:p>
            <a:p>
              <a:pPr>
                <a:buClr>
                  <a:schemeClr val="dk1"/>
                </a:buClr>
                <a:buSzPts val="1400"/>
              </a:pPr>
              <a:endParaRPr sz="1867" dirty="0">
                <a:solidFill>
                  <a:schemeClr val="dk1"/>
                </a:solidFill>
                <a:latin typeface="Quattrocento Sans"/>
                <a:ea typeface="Quattrocento Sans"/>
                <a:cs typeface="Quattrocento Sans"/>
                <a:sym typeface="Quattrocento Sans"/>
              </a:endParaRPr>
            </a:p>
          </p:txBody>
        </p:sp>
      </p:grpSp>
      <p:cxnSp>
        <p:nvCxnSpPr>
          <p:cNvPr id="20" name="Google Shape;157;p14">
            <a:extLst>
              <a:ext uri="{FF2B5EF4-FFF2-40B4-BE49-F238E27FC236}">
                <a16:creationId xmlns:a16="http://schemas.microsoft.com/office/drawing/2014/main" id="{AA955012-66A5-A910-639C-7B1B4F2E1434}"/>
              </a:ext>
            </a:extLst>
          </p:cNvPr>
          <p:cNvCxnSpPr>
            <a:cxnSpLocks/>
          </p:cNvCxnSpPr>
          <p:nvPr/>
        </p:nvCxnSpPr>
        <p:spPr>
          <a:xfrm>
            <a:off x="7864466" y="2088720"/>
            <a:ext cx="744695" cy="9069"/>
          </a:xfrm>
          <a:prstGeom prst="straightConnector1">
            <a:avLst/>
          </a:prstGeom>
          <a:noFill/>
          <a:ln w="9525" cap="flat" cmpd="sng">
            <a:solidFill>
              <a:schemeClr val="dk2"/>
            </a:solidFill>
            <a:prstDash val="solid"/>
            <a:round/>
            <a:headEnd type="oval" w="med" len="med"/>
            <a:tailEnd type="oval" w="med" len="med"/>
          </a:ln>
        </p:spPr>
      </p:cxnSp>
      <p:cxnSp>
        <p:nvCxnSpPr>
          <p:cNvPr id="28" name="Google Shape;157;p14">
            <a:extLst>
              <a:ext uri="{FF2B5EF4-FFF2-40B4-BE49-F238E27FC236}">
                <a16:creationId xmlns:a16="http://schemas.microsoft.com/office/drawing/2014/main" id="{4B05AC34-6104-6BA8-6D76-621514D7B055}"/>
              </a:ext>
            </a:extLst>
          </p:cNvPr>
          <p:cNvCxnSpPr>
            <a:cxnSpLocks/>
          </p:cNvCxnSpPr>
          <p:nvPr/>
        </p:nvCxnSpPr>
        <p:spPr>
          <a:xfrm>
            <a:off x="2717801" y="3592228"/>
            <a:ext cx="744695" cy="9069"/>
          </a:xfrm>
          <a:prstGeom prst="straightConnector1">
            <a:avLst/>
          </a:prstGeom>
          <a:noFill/>
          <a:ln w="9525" cap="flat" cmpd="sng">
            <a:solidFill>
              <a:schemeClr val="dk2"/>
            </a:solidFill>
            <a:prstDash val="solid"/>
            <a:round/>
            <a:headEnd type="oval" w="med" len="med"/>
            <a:tailEnd type="oval" w="med" len="med"/>
          </a:ln>
        </p:spPr>
      </p:cxnSp>
      <p:cxnSp>
        <p:nvCxnSpPr>
          <p:cNvPr id="29" name="Google Shape;157;p14">
            <a:extLst>
              <a:ext uri="{FF2B5EF4-FFF2-40B4-BE49-F238E27FC236}">
                <a16:creationId xmlns:a16="http://schemas.microsoft.com/office/drawing/2014/main" id="{743DE14A-9160-2F3F-BBBC-44DE8822C371}"/>
              </a:ext>
            </a:extLst>
          </p:cNvPr>
          <p:cNvCxnSpPr>
            <a:cxnSpLocks/>
          </p:cNvCxnSpPr>
          <p:nvPr/>
        </p:nvCxnSpPr>
        <p:spPr>
          <a:xfrm>
            <a:off x="3590974" y="5088242"/>
            <a:ext cx="744695" cy="9069"/>
          </a:xfrm>
          <a:prstGeom prst="straightConnector1">
            <a:avLst/>
          </a:prstGeom>
          <a:noFill/>
          <a:ln w="9525" cap="flat" cmpd="sng">
            <a:solidFill>
              <a:schemeClr val="dk2"/>
            </a:solidFill>
            <a:prstDash val="solid"/>
            <a:round/>
            <a:headEnd type="oval" w="med" len="med"/>
            <a:tailEnd type="oval" w="med" len="med"/>
          </a:ln>
        </p:spPr>
      </p:cxnSp>
      <p:cxnSp>
        <p:nvCxnSpPr>
          <p:cNvPr id="30" name="Google Shape;157;p14">
            <a:extLst>
              <a:ext uri="{FF2B5EF4-FFF2-40B4-BE49-F238E27FC236}">
                <a16:creationId xmlns:a16="http://schemas.microsoft.com/office/drawing/2014/main" id="{92972775-1808-EFE7-1DCC-3A373D7DA397}"/>
              </a:ext>
            </a:extLst>
          </p:cNvPr>
          <p:cNvCxnSpPr>
            <a:cxnSpLocks/>
          </p:cNvCxnSpPr>
          <p:nvPr/>
        </p:nvCxnSpPr>
        <p:spPr>
          <a:xfrm>
            <a:off x="7864466" y="5076090"/>
            <a:ext cx="744695" cy="9069"/>
          </a:xfrm>
          <a:prstGeom prst="straightConnector1">
            <a:avLst/>
          </a:prstGeom>
          <a:noFill/>
          <a:ln w="9525" cap="flat" cmpd="sng">
            <a:solidFill>
              <a:schemeClr val="dk2"/>
            </a:solidFill>
            <a:prstDash val="solid"/>
            <a:round/>
            <a:headEnd type="oval" w="med" len="med"/>
            <a:tailEnd type="oval" w="med" len="med"/>
          </a:ln>
        </p:spPr>
      </p:cxnSp>
      <p:cxnSp>
        <p:nvCxnSpPr>
          <p:cNvPr id="31" name="Google Shape;157;p14">
            <a:extLst>
              <a:ext uri="{FF2B5EF4-FFF2-40B4-BE49-F238E27FC236}">
                <a16:creationId xmlns:a16="http://schemas.microsoft.com/office/drawing/2014/main" id="{CE2C390E-503C-98BA-6703-1A4C94D4A93A}"/>
              </a:ext>
            </a:extLst>
          </p:cNvPr>
          <p:cNvCxnSpPr>
            <a:cxnSpLocks/>
          </p:cNvCxnSpPr>
          <p:nvPr/>
        </p:nvCxnSpPr>
        <p:spPr>
          <a:xfrm>
            <a:off x="8719879" y="3583159"/>
            <a:ext cx="744695" cy="9069"/>
          </a:xfrm>
          <a:prstGeom prst="straightConnector1">
            <a:avLst/>
          </a:prstGeom>
          <a:noFill/>
          <a:ln w="9525" cap="flat" cmpd="sng">
            <a:solidFill>
              <a:schemeClr val="dk2"/>
            </a:solidFill>
            <a:prstDash val="solid"/>
            <a:round/>
            <a:headEnd type="oval" w="med" len="med"/>
            <a:tailEnd type="oval" w="med" len="med"/>
          </a:ln>
        </p:spPr>
      </p:cxnSp>
      <p:cxnSp>
        <p:nvCxnSpPr>
          <p:cNvPr id="32" name="Google Shape;157;p14">
            <a:extLst>
              <a:ext uri="{FF2B5EF4-FFF2-40B4-BE49-F238E27FC236}">
                <a16:creationId xmlns:a16="http://schemas.microsoft.com/office/drawing/2014/main" id="{BC861AE1-6C28-3C22-7A1B-974323DBECB8}"/>
              </a:ext>
            </a:extLst>
          </p:cNvPr>
          <p:cNvCxnSpPr>
            <a:cxnSpLocks/>
          </p:cNvCxnSpPr>
          <p:nvPr/>
        </p:nvCxnSpPr>
        <p:spPr>
          <a:xfrm>
            <a:off x="3582841" y="2115747"/>
            <a:ext cx="744695" cy="9069"/>
          </a:xfrm>
          <a:prstGeom prst="straightConnector1">
            <a:avLst/>
          </a:prstGeom>
          <a:noFill/>
          <a:ln w="9525" cap="flat" cmpd="sng">
            <a:solidFill>
              <a:schemeClr val="dk2"/>
            </a:solidFill>
            <a:prstDash val="solid"/>
            <a:round/>
            <a:headEnd type="oval" w="med" len="med"/>
            <a:tailEnd type="oval" w="med" len="med"/>
          </a:ln>
        </p:spPr>
      </p:cxnSp>
      <p:sp>
        <p:nvSpPr>
          <p:cNvPr id="33" name="Google Shape;241;p12">
            <a:extLst>
              <a:ext uri="{FF2B5EF4-FFF2-40B4-BE49-F238E27FC236}">
                <a16:creationId xmlns:a16="http://schemas.microsoft.com/office/drawing/2014/main" id="{02EECDAC-356E-DD53-6B5E-78DAB9F9D442}"/>
              </a:ext>
            </a:extLst>
          </p:cNvPr>
          <p:cNvSpPr/>
          <p:nvPr/>
        </p:nvSpPr>
        <p:spPr>
          <a:xfrm>
            <a:off x="276641" y="1520060"/>
            <a:ext cx="3196713" cy="113732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txBody>
          <a:bodyPr spcFirstLastPara="1" wrap="square" lIns="121900" tIns="121900" rIns="1828800" bIns="121900" anchor="t" anchorCtr="0">
            <a:noAutofit/>
          </a:bodyPr>
          <a:lstStyle/>
          <a:p>
            <a:pPr>
              <a:buClr>
                <a:srgbClr val="000000"/>
              </a:buClr>
              <a:buSzPts val="1400"/>
            </a:pPr>
            <a:endParaRPr sz="1333" dirty="0">
              <a:solidFill>
                <a:schemeClr val="dk1"/>
              </a:solidFill>
              <a:latin typeface="Quattrocento Sans"/>
              <a:ea typeface="Quattrocento Sans"/>
              <a:cs typeface="Quattrocento Sans"/>
              <a:sym typeface="Quattrocento Sans"/>
            </a:endParaRPr>
          </a:p>
        </p:txBody>
      </p:sp>
      <p:sp>
        <p:nvSpPr>
          <p:cNvPr id="35" name="Google Shape;241;p12">
            <a:extLst>
              <a:ext uri="{FF2B5EF4-FFF2-40B4-BE49-F238E27FC236}">
                <a16:creationId xmlns:a16="http://schemas.microsoft.com/office/drawing/2014/main" id="{E548DA73-100E-5B51-DFAA-01689AC4C487}"/>
              </a:ext>
            </a:extLst>
          </p:cNvPr>
          <p:cNvSpPr/>
          <p:nvPr/>
        </p:nvSpPr>
        <p:spPr>
          <a:xfrm>
            <a:off x="288093" y="4535061"/>
            <a:ext cx="3196713" cy="113732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txBody>
          <a:bodyPr spcFirstLastPara="1" wrap="square" lIns="121900" tIns="121900" rIns="1828800" bIns="121900" anchor="t" anchorCtr="0">
            <a:noAutofit/>
          </a:bodyPr>
          <a:lstStyle/>
          <a:p>
            <a:pPr>
              <a:buClr>
                <a:srgbClr val="000000"/>
              </a:buClr>
              <a:buSzPts val="1400"/>
            </a:pPr>
            <a:endParaRPr sz="1333" dirty="0">
              <a:solidFill>
                <a:schemeClr val="dk1"/>
              </a:solidFill>
              <a:latin typeface="Quattrocento Sans"/>
              <a:ea typeface="Quattrocento Sans"/>
              <a:cs typeface="Quattrocento Sans"/>
              <a:sym typeface="Quattrocento Sans"/>
            </a:endParaRPr>
          </a:p>
        </p:txBody>
      </p:sp>
      <p:sp>
        <p:nvSpPr>
          <p:cNvPr id="36" name="Google Shape;241;p12">
            <a:extLst>
              <a:ext uri="{FF2B5EF4-FFF2-40B4-BE49-F238E27FC236}">
                <a16:creationId xmlns:a16="http://schemas.microsoft.com/office/drawing/2014/main" id="{AEAC9FF9-10C4-F7FC-E1E5-51A067085698}"/>
              </a:ext>
            </a:extLst>
          </p:cNvPr>
          <p:cNvSpPr/>
          <p:nvPr/>
        </p:nvSpPr>
        <p:spPr>
          <a:xfrm>
            <a:off x="8718648" y="4535061"/>
            <a:ext cx="3196713" cy="113732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txBody>
          <a:bodyPr spcFirstLastPara="1" wrap="square" lIns="121900" tIns="121900" rIns="1828800" bIns="121900" anchor="t" anchorCtr="0">
            <a:noAutofit/>
          </a:bodyPr>
          <a:lstStyle/>
          <a:p>
            <a:pPr>
              <a:buClr>
                <a:srgbClr val="000000"/>
              </a:buClr>
              <a:buSzPts val="1400"/>
            </a:pPr>
            <a:endParaRPr sz="1333" dirty="0">
              <a:solidFill>
                <a:schemeClr val="dk1"/>
              </a:solidFill>
              <a:latin typeface="Quattrocento Sans"/>
              <a:ea typeface="Quattrocento Sans"/>
              <a:cs typeface="Quattrocento Sans"/>
              <a:sym typeface="Quattrocento Sans"/>
            </a:endParaRPr>
          </a:p>
        </p:txBody>
      </p:sp>
      <p:sp>
        <p:nvSpPr>
          <p:cNvPr id="37" name="Google Shape;241;p12">
            <a:extLst>
              <a:ext uri="{FF2B5EF4-FFF2-40B4-BE49-F238E27FC236}">
                <a16:creationId xmlns:a16="http://schemas.microsoft.com/office/drawing/2014/main" id="{902E8B74-EB11-FD82-1ACA-97B5F12F28C8}"/>
              </a:ext>
            </a:extLst>
          </p:cNvPr>
          <p:cNvSpPr/>
          <p:nvPr/>
        </p:nvSpPr>
        <p:spPr>
          <a:xfrm>
            <a:off x="9567706" y="3019033"/>
            <a:ext cx="3196713" cy="113732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txBody>
          <a:bodyPr spcFirstLastPara="1" wrap="square" lIns="121900" tIns="121900" rIns="1828800" bIns="121900" anchor="t" anchorCtr="0">
            <a:noAutofit/>
          </a:bodyPr>
          <a:lstStyle/>
          <a:p>
            <a:pPr>
              <a:buClr>
                <a:srgbClr val="000000"/>
              </a:buClr>
              <a:buSzPts val="1400"/>
            </a:pPr>
            <a:endParaRPr sz="1333" dirty="0">
              <a:solidFill>
                <a:schemeClr val="dk1"/>
              </a:solidFill>
              <a:latin typeface="Quattrocento Sans"/>
              <a:ea typeface="Quattrocento Sans"/>
              <a:cs typeface="Quattrocento Sans"/>
              <a:sym typeface="Quattrocento Sans"/>
            </a:endParaRPr>
          </a:p>
        </p:txBody>
      </p:sp>
      <p:sp>
        <p:nvSpPr>
          <p:cNvPr id="38" name="Google Shape;241;p12">
            <a:extLst>
              <a:ext uri="{FF2B5EF4-FFF2-40B4-BE49-F238E27FC236}">
                <a16:creationId xmlns:a16="http://schemas.microsoft.com/office/drawing/2014/main" id="{D04F0E55-E6C7-14D0-C68F-917F93F7E32C}"/>
              </a:ext>
            </a:extLst>
          </p:cNvPr>
          <p:cNvSpPr/>
          <p:nvPr/>
        </p:nvSpPr>
        <p:spPr>
          <a:xfrm>
            <a:off x="8718648" y="1520060"/>
            <a:ext cx="3196713" cy="113732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txBody>
          <a:bodyPr spcFirstLastPara="1" wrap="square" lIns="121900" tIns="121900" rIns="1828800" bIns="121900" anchor="t" anchorCtr="0">
            <a:noAutofit/>
          </a:bodyPr>
          <a:lstStyle/>
          <a:p>
            <a:pPr>
              <a:buClr>
                <a:srgbClr val="000000"/>
              </a:buClr>
              <a:buSzPts val="1400"/>
            </a:pPr>
            <a:endParaRPr lang="en-IN" sz="1333" dirty="0">
              <a:solidFill>
                <a:schemeClr val="dk1"/>
              </a:solidFill>
              <a:latin typeface="Quattrocento Sans"/>
              <a:ea typeface="Quattrocento Sans"/>
              <a:cs typeface="Quattrocento Sans"/>
              <a:sym typeface="Quattrocento Sans"/>
            </a:endParaRPr>
          </a:p>
        </p:txBody>
      </p:sp>
      <p:sp>
        <p:nvSpPr>
          <p:cNvPr id="39" name="Google Shape;241;p12">
            <a:extLst>
              <a:ext uri="{FF2B5EF4-FFF2-40B4-BE49-F238E27FC236}">
                <a16:creationId xmlns:a16="http://schemas.microsoft.com/office/drawing/2014/main" id="{F6608511-D729-729F-C8AB-37926F9ECB15}"/>
              </a:ext>
            </a:extLst>
          </p:cNvPr>
          <p:cNvSpPr/>
          <p:nvPr/>
        </p:nvSpPr>
        <p:spPr>
          <a:xfrm>
            <a:off x="-586718" y="3045608"/>
            <a:ext cx="3196713" cy="113732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txBody>
          <a:bodyPr spcFirstLastPara="1" wrap="square" lIns="121900" tIns="121900" rIns="1828800" bIns="121900" anchor="t" anchorCtr="0">
            <a:noAutofit/>
          </a:bodyPr>
          <a:lstStyle/>
          <a:p>
            <a:pPr>
              <a:buClr>
                <a:srgbClr val="000000"/>
              </a:buClr>
              <a:buSzPts val="1400"/>
            </a:pPr>
            <a:endParaRPr sz="1333" dirty="0">
              <a:solidFill>
                <a:schemeClr val="dk1"/>
              </a:solidFill>
              <a:latin typeface="Quattrocento Sans"/>
              <a:ea typeface="Quattrocento Sans"/>
              <a:cs typeface="Quattrocento Sans"/>
              <a:sym typeface="Quattrocento Sans"/>
            </a:endParaRPr>
          </a:p>
        </p:txBody>
      </p:sp>
      <p:sp>
        <p:nvSpPr>
          <p:cNvPr id="40" name="TextBox 39">
            <a:extLst>
              <a:ext uri="{FF2B5EF4-FFF2-40B4-BE49-F238E27FC236}">
                <a16:creationId xmlns:a16="http://schemas.microsoft.com/office/drawing/2014/main" id="{3AB7918E-D5C5-8B99-7892-9C669331174C}"/>
              </a:ext>
            </a:extLst>
          </p:cNvPr>
          <p:cNvSpPr txBox="1"/>
          <p:nvPr/>
        </p:nvSpPr>
        <p:spPr>
          <a:xfrm>
            <a:off x="8648137" y="4517168"/>
            <a:ext cx="3384071" cy="1169551"/>
          </a:xfrm>
          <a:prstGeom prst="rect">
            <a:avLst/>
          </a:prstGeom>
          <a:noFill/>
        </p:spPr>
        <p:txBody>
          <a:bodyPr wrap="square" rtlCol="0">
            <a:spAutoFit/>
          </a:bodyPr>
          <a:lstStyle/>
          <a:p>
            <a:pPr algn="ctr"/>
            <a:r>
              <a:rPr lang="en-US" sz="1400" b="1" dirty="0">
                <a:solidFill>
                  <a:srgbClr val="1F2328"/>
                </a:solidFill>
                <a:latin typeface="-apple-system"/>
              </a:rPr>
              <a:t>Power Query + Power Pivot </a:t>
            </a:r>
            <a:r>
              <a:rPr lang="en-US" sz="1400" dirty="0">
                <a:solidFill>
                  <a:srgbClr val="1F2328"/>
                </a:solidFill>
                <a:latin typeface="-apple-system"/>
              </a:rPr>
              <a:t>used to Extract, Transform and Load (ETL). Getting data into Power BI by uploading the folder combining files of all of the 12 months data</a:t>
            </a:r>
            <a:endParaRPr lang="en-IN" sz="1200" dirty="0">
              <a:latin typeface="Lora" pitchFamily="2" charset="0"/>
            </a:endParaRPr>
          </a:p>
        </p:txBody>
      </p:sp>
      <p:sp>
        <p:nvSpPr>
          <p:cNvPr id="41" name="TextBox 40">
            <a:extLst>
              <a:ext uri="{FF2B5EF4-FFF2-40B4-BE49-F238E27FC236}">
                <a16:creationId xmlns:a16="http://schemas.microsoft.com/office/drawing/2014/main" id="{959EC51F-92C1-8925-EF0B-BEC9751A35AC}"/>
              </a:ext>
            </a:extLst>
          </p:cNvPr>
          <p:cNvSpPr txBox="1"/>
          <p:nvPr/>
        </p:nvSpPr>
        <p:spPr>
          <a:xfrm>
            <a:off x="9474200" y="3126857"/>
            <a:ext cx="2818867" cy="954107"/>
          </a:xfrm>
          <a:prstGeom prst="rect">
            <a:avLst/>
          </a:prstGeom>
          <a:noFill/>
        </p:spPr>
        <p:txBody>
          <a:bodyPr wrap="square" rtlCol="0">
            <a:spAutoFit/>
          </a:bodyPr>
          <a:lstStyle/>
          <a:p>
            <a:pPr algn="ctr"/>
            <a:r>
              <a:rPr lang="en-US" sz="1400" dirty="0">
                <a:solidFill>
                  <a:srgbClr val="1F2328"/>
                </a:solidFill>
                <a:latin typeface="-apple-system"/>
              </a:rPr>
              <a:t>12 months of CSV files organized from January to December, 2021. Data follows ROCCC so it is suitable for analysis.</a:t>
            </a:r>
            <a:endParaRPr lang="en-IN" sz="1200" dirty="0">
              <a:latin typeface="Lora" pitchFamily="2" charset="0"/>
            </a:endParaRPr>
          </a:p>
        </p:txBody>
      </p:sp>
      <p:sp>
        <p:nvSpPr>
          <p:cNvPr id="42" name="TextBox 41">
            <a:extLst>
              <a:ext uri="{FF2B5EF4-FFF2-40B4-BE49-F238E27FC236}">
                <a16:creationId xmlns:a16="http://schemas.microsoft.com/office/drawing/2014/main" id="{4840153A-CDBD-5C17-526C-7276998C00A4}"/>
              </a:ext>
            </a:extLst>
          </p:cNvPr>
          <p:cNvSpPr txBox="1"/>
          <p:nvPr/>
        </p:nvSpPr>
        <p:spPr>
          <a:xfrm>
            <a:off x="190637" y="4622510"/>
            <a:ext cx="3392204" cy="954107"/>
          </a:xfrm>
          <a:prstGeom prst="rect">
            <a:avLst/>
          </a:prstGeom>
          <a:noFill/>
        </p:spPr>
        <p:txBody>
          <a:bodyPr wrap="square" rtlCol="0">
            <a:spAutoFit/>
          </a:bodyPr>
          <a:lstStyle/>
          <a:p>
            <a:pPr algn="ctr"/>
            <a:r>
              <a:rPr lang="en-US" sz="1400" dirty="0">
                <a:solidFill>
                  <a:srgbClr val="1F2328"/>
                </a:solidFill>
                <a:latin typeface="-apple-system"/>
              </a:rPr>
              <a:t>Now, that the data is cleaned and aggregated, it is time to find insights through visuals. Several visualizations used in the </a:t>
            </a:r>
            <a:r>
              <a:rPr lang="en-US" sz="1400" b="1" dirty="0">
                <a:solidFill>
                  <a:srgbClr val="1F2328"/>
                </a:solidFill>
                <a:latin typeface="-apple-system"/>
              </a:rPr>
              <a:t>dashboard</a:t>
            </a:r>
            <a:r>
              <a:rPr lang="en-US" sz="1400" dirty="0">
                <a:solidFill>
                  <a:srgbClr val="1F2328"/>
                </a:solidFill>
                <a:latin typeface="-apple-system"/>
              </a:rPr>
              <a:t>.</a:t>
            </a:r>
            <a:endParaRPr lang="en-IN" sz="1200" dirty="0">
              <a:latin typeface="Lora" pitchFamily="2" charset="0"/>
            </a:endParaRPr>
          </a:p>
        </p:txBody>
      </p:sp>
      <p:sp>
        <p:nvSpPr>
          <p:cNvPr id="43" name="TextBox 42">
            <a:extLst>
              <a:ext uri="{FF2B5EF4-FFF2-40B4-BE49-F238E27FC236}">
                <a16:creationId xmlns:a16="http://schemas.microsoft.com/office/drawing/2014/main" id="{3F1B578C-D902-2EA5-D933-7D20208F8EDA}"/>
              </a:ext>
            </a:extLst>
          </p:cNvPr>
          <p:cNvSpPr txBox="1"/>
          <p:nvPr/>
        </p:nvSpPr>
        <p:spPr>
          <a:xfrm>
            <a:off x="8557777" y="1508791"/>
            <a:ext cx="3564793" cy="1169551"/>
          </a:xfrm>
          <a:prstGeom prst="rect">
            <a:avLst/>
          </a:prstGeom>
          <a:noFill/>
        </p:spPr>
        <p:txBody>
          <a:bodyPr wrap="square" rtlCol="0">
            <a:spAutoFit/>
          </a:bodyPr>
          <a:lstStyle/>
          <a:p>
            <a:pPr algn="ctr"/>
            <a:r>
              <a:rPr lang="en-US" sz="1400" dirty="0">
                <a:solidFill>
                  <a:srgbClr val="1F2328"/>
                </a:solidFill>
                <a:latin typeface="-apple-system"/>
              </a:rPr>
              <a:t>Design marketing strategies aimed at converting casual riders into annual members. The business question: </a:t>
            </a:r>
            <a:r>
              <a:rPr lang="en-US" sz="1400" b="1" dirty="0">
                <a:solidFill>
                  <a:srgbClr val="1F2328"/>
                </a:solidFill>
                <a:latin typeface="-apple-system"/>
              </a:rPr>
              <a:t>“How do annual members and casual riders use </a:t>
            </a:r>
            <a:r>
              <a:rPr lang="en-US" sz="1400" b="1" dirty="0" err="1">
                <a:solidFill>
                  <a:srgbClr val="1F2328"/>
                </a:solidFill>
                <a:latin typeface="-apple-system"/>
              </a:rPr>
              <a:t>Cyclistic</a:t>
            </a:r>
            <a:r>
              <a:rPr lang="en-US" sz="1400" b="1" dirty="0">
                <a:solidFill>
                  <a:srgbClr val="1F2328"/>
                </a:solidFill>
                <a:latin typeface="-apple-system"/>
              </a:rPr>
              <a:t> bikes differently?”</a:t>
            </a:r>
            <a:endParaRPr lang="en-IN" sz="1200" b="1" dirty="0">
              <a:latin typeface="Lora" pitchFamily="2" charset="0"/>
            </a:endParaRPr>
          </a:p>
        </p:txBody>
      </p:sp>
      <p:sp>
        <p:nvSpPr>
          <p:cNvPr id="44" name="TextBox 43">
            <a:extLst>
              <a:ext uri="{FF2B5EF4-FFF2-40B4-BE49-F238E27FC236}">
                <a16:creationId xmlns:a16="http://schemas.microsoft.com/office/drawing/2014/main" id="{C24D3310-D410-AFBD-F6DC-10C2DE636124}"/>
              </a:ext>
            </a:extLst>
          </p:cNvPr>
          <p:cNvSpPr txBox="1"/>
          <p:nvPr/>
        </p:nvSpPr>
        <p:spPr>
          <a:xfrm>
            <a:off x="158022" y="1675280"/>
            <a:ext cx="3456852" cy="830997"/>
          </a:xfrm>
          <a:prstGeom prst="rect">
            <a:avLst/>
          </a:prstGeom>
          <a:noFill/>
        </p:spPr>
        <p:txBody>
          <a:bodyPr wrap="square" rtlCol="0">
            <a:spAutoFit/>
          </a:bodyPr>
          <a:lstStyle/>
          <a:p>
            <a:pPr algn="ctr"/>
            <a:r>
              <a:rPr lang="en-IN" sz="1200" dirty="0">
                <a:latin typeface="Lora" pitchFamily="2" charset="0"/>
              </a:rPr>
              <a:t>As per the analysis, several recommendations are suggested and insights have been derived. Acting on the same is expected to solve the business question.</a:t>
            </a:r>
          </a:p>
        </p:txBody>
      </p:sp>
      <p:sp>
        <p:nvSpPr>
          <p:cNvPr id="45" name="TextBox 44">
            <a:extLst>
              <a:ext uri="{FF2B5EF4-FFF2-40B4-BE49-F238E27FC236}">
                <a16:creationId xmlns:a16="http://schemas.microsoft.com/office/drawing/2014/main" id="{D327BE6D-A522-8D76-A25A-153331A2476C}"/>
              </a:ext>
            </a:extLst>
          </p:cNvPr>
          <p:cNvSpPr txBox="1"/>
          <p:nvPr/>
        </p:nvSpPr>
        <p:spPr>
          <a:xfrm>
            <a:off x="-40745" y="3191560"/>
            <a:ext cx="2619621" cy="830997"/>
          </a:xfrm>
          <a:prstGeom prst="rect">
            <a:avLst/>
          </a:prstGeom>
          <a:noFill/>
        </p:spPr>
        <p:txBody>
          <a:bodyPr wrap="square" rtlCol="0">
            <a:spAutoFit/>
          </a:bodyPr>
          <a:lstStyle/>
          <a:p>
            <a:pPr algn="ctr"/>
            <a:r>
              <a:rPr lang="en-IN" sz="1200" dirty="0">
                <a:latin typeface="Lora" pitchFamily="2" charset="0"/>
              </a:rPr>
              <a:t>The dashboard along with a executive summary with recommendations is shared in the drive link.</a:t>
            </a:r>
          </a:p>
        </p:txBody>
      </p:sp>
      <p:grpSp>
        <p:nvGrpSpPr>
          <p:cNvPr id="2" name="Google Shape;223;p11">
            <a:extLst>
              <a:ext uri="{FF2B5EF4-FFF2-40B4-BE49-F238E27FC236}">
                <a16:creationId xmlns:a16="http://schemas.microsoft.com/office/drawing/2014/main" id="{CF93AEFF-F001-A5A0-F797-C9AF97F3DA47}"/>
              </a:ext>
            </a:extLst>
          </p:cNvPr>
          <p:cNvGrpSpPr/>
          <p:nvPr/>
        </p:nvGrpSpPr>
        <p:grpSpPr>
          <a:xfrm>
            <a:off x="868554" y="442129"/>
            <a:ext cx="286167" cy="286167"/>
            <a:chOff x="2594050" y="1631825"/>
            <a:chExt cx="439625" cy="439625"/>
          </a:xfrm>
        </p:grpSpPr>
        <p:sp>
          <p:nvSpPr>
            <p:cNvPr id="8" name="Google Shape;224;p11">
              <a:extLst>
                <a:ext uri="{FF2B5EF4-FFF2-40B4-BE49-F238E27FC236}">
                  <a16:creationId xmlns:a16="http://schemas.microsoft.com/office/drawing/2014/main" id="{A2C283D3-F98B-E468-74A7-6942FCC3FD74}"/>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6" name="Google Shape;225;p11">
              <a:extLst>
                <a:ext uri="{FF2B5EF4-FFF2-40B4-BE49-F238E27FC236}">
                  <a16:creationId xmlns:a16="http://schemas.microsoft.com/office/drawing/2014/main" id="{DFF5E036-FCDB-8215-8B72-865BC052E7FE}"/>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7" name="Google Shape;226;p11">
              <a:extLst>
                <a:ext uri="{FF2B5EF4-FFF2-40B4-BE49-F238E27FC236}">
                  <a16:creationId xmlns:a16="http://schemas.microsoft.com/office/drawing/2014/main" id="{221CFEB5-AC27-6527-8293-39CEC19132AC}"/>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8" name="Google Shape;227;p11">
              <a:extLst>
                <a:ext uri="{FF2B5EF4-FFF2-40B4-BE49-F238E27FC236}">
                  <a16:creationId xmlns:a16="http://schemas.microsoft.com/office/drawing/2014/main" id="{47B8E17F-2495-3221-77AB-7899FA15B5D2}"/>
                </a:ext>
              </a:extLst>
            </p:cNvPr>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grpSp>
      <p:sp>
        <p:nvSpPr>
          <p:cNvPr id="23" name="Google Shape;233;p11">
            <a:extLst>
              <a:ext uri="{FF2B5EF4-FFF2-40B4-BE49-F238E27FC236}">
                <a16:creationId xmlns:a16="http://schemas.microsoft.com/office/drawing/2014/main" id="{08B64A41-422F-4537-AA0B-168D1E652872}"/>
              </a:ext>
            </a:extLst>
          </p:cNvPr>
          <p:cNvSpPr/>
          <p:nvPr/>
        </p:nvSpPr>
        <p:spPr>
          <a:xfrm>
            <a:off x="0" y="6333733"/>
            <a:ext cx="12192000" cy="524800"/>
          </a:xfrm>
          <a:prstGeom prst="rect">
            <a:avLst/>
          </a:prstGeom>
          <a:solidFill>
            <a:schemeClr val="accen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24" name="Flowchart: Connector 23">
            <a:extLst>
              <a:ext uri="{FF2B5EF4-FFF2-40B4-BE49-F238E27FC236}">
                <a16:creationId xmlns:a16="http://schemas.microsoft.com/office/drawing/2014/main" id="{671CB657-5834-5A63-DB84-5E70E8B7D5F1}"/>
              </a:ext>
            </a:extLst>
          </p:cNvPr>
          <p:cNvSpPr/>
          <p:nvPr/>
        </p:nvSpPr>
        <p:spPr>
          <a:xfrm>
            <a:off x="715043" y="252913"/>
            <a:ext cx="552000" cy="553248"/>
          </a:xfrm>
          <a:prstGeom prst="flowChartConnector">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400"/>
          </a:p>
        </p:txBody>
      </p:sp>
      <p:grpSp>
        <p:nvGrpSpPr>
          <p:cNvPr id="26" name="Google Shape;223;p11">
            <a:extLst>
              <a:ext uri="{FF2B5EF4-FFF2-40B4-BE49-F238E27FC236}">
                <a16:creationId xmlns:a16="http://schemas.microsoft.com/office/drawing/2014/main" id="{3540E5AA-39C4-ECC0-9A5B-F59E887B4C10}"/>
              </a:ext>
            </a:extLst>
          </p:cNvPr>
          <p:cNvGrpSpPr/>
          <p:nvPr/>
        </p:nvGrpSpPr>
        <p:grpSpPr>
          <a:xfrm>
            <a:off x="868554" y="360849"/>
            <a:ext cx="286167" cy="286167"/>
            <a:chOff x="2594050" y="1631825"/>
            <a:chExt cx="439625" cy="439625"/>
          </a:xfrm>
        </p:grpSpPr>
        <p:sp>
          <p:nvSpPr>
            <p:cNvPr id="27" name="Google Shape;224;p11">
              <a:extLst>
                <a:ext uri="{FF2B5EF4-FFF2-40B4-BE49-F238E27FC236}">
                  <a16:creationId xmlns:a16="http://schemas.microsoft.com/office/drawing/2014/main" id="{F58FE2D4-4D20-2D71-F1F7-34D7B4146CE3}"/>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34" name="Google Shape;225;p11">
              <a:extLst>
                <a:ext uri="{FF2B5EF4-FFF2-40B4-BE49-F238E27FC236}">
                  <a16:creationId xmlns:a16="http://schemas.microsoft.com/office/drawing/2014/main" id="{6D09187C-D53D-3557-7F42-E06556518038}"/>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46" name="Google Shape;226;p11">
              <a:extLst>
                <a:ext uri="{FF2B5EF4-FFF2-40B4-BE49-F238E27FC236}">
                  <a16:creationId xmlns:a16="http://schemas.microsoft.com/office/drawing/2014/main" id="{028ADAE6-0DCD-4E79-ADB2-69E72AC51670}"/>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47" name="Google Shape;227;p11">
              <a:extLst>
                <a:ext uri="{FF2B5EF4-FFF2-40B4-BE49-F238E27FC236}">
                  <a16:creationId xmlns:a16="http://schemas.microsoft.com/office/drawing/2014/main" id="{AEE646AB-7AAE-AF6F-0738-FE2291177738}"/>
                </a:ext>
              </a:extLst>
            </p:cNvPr>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3976519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4314979-345C-95B5-BDA7-2B7CB48B7F05}"/>
              </a:ext>
            </a:extLst>
          </p:cNvPr>
          <p:cNvSpPr>
            <a:spLocks noGrp="1"/>
          </p:cNvSpPr>
          <p:nvPr>
            <p:ph type="sldNum" idx="12"/>
          </p:nvPr>
        </p:nvSpPr>
        <p:spPr/>
        <p:txBody>
          <a:bodyPr/>
          <a:lstStyle/>
          <a:p>
            <a:fld id="{00000000-1234-1234-1234-123412341234}" type="slidenum">
              <a:rPr lang="en" smtClean="0"/>
              <a:pPr/>
              <a:t>6</a:t>
            </a:fld>
            <a:endParaRPr lang="en"/>
          </a:p>
        </p:txBody>
      </p:sp>
      <p:cxnSp>
        <p:nvCxnSpPr>
          <p:cNvPr id="4" name="Google Shape;87;p1">
            <a:extLst>
              <a:ext uri="{FF2B5EF4-FFF2-40B4-BE49-F238E27FC236}">
                <a16:creationId xmlns:a16="http://schemas.microsoft.com/office/drawing/2014/main" id="{6B5C9BC6-F27D-3984-97F4-46CFB64E1772}"/>
              </a:ext>
            </a:extLst>
          </p:cNvPr>
          <p:cNvCxnSpPr>
            <a:cxnSpLocks/>
          </p:cNvCxnSpPr>
          <p:nvPr/>
        </p:nvCxnSpPr>
        <p:spPr>
          <a:xfrm>
            <a:off x="6096000" y="926198"/>
            <a:ext cx="6187440" cy="19228"/>
          </a:xfrm>
          <a:prstGeom prst="straightConnector1">
            <a:avLst/>
          </a:prstGeom>
          <a:noFill/>
          <a:ln w="19050" cap="flat" cmpd="sng">
            <a:solidFill>
              <a:schemeClr val="accent1">
                <a:lumMod val="50000"/>
              </a:schemeClr>
            </a:solidFill>
            <a:prstDash val="solid"/>
            <a:round/>
            <a:headEnd type="none" w="sm" len="sm"/>
            <a:tailEnd type="none" w="sm" len="sm"/>
          </a:ln>
        </p:spPr>
      </p:cxnSp>
      <p:sp>
        <p:nvSpPr>
          <p:cNvPr id="5" name="Flowchart: Connector 4">
            <a:extLst>
              <a:ext uri="{FF2B5EF4-FFF2-40B4-BE49-F238E27FC236}">
                <a16:creationId xmlns:a16="http://schemas.microsoft.com/office/drawing/2014/main" id="{ED35F55E-DA6E-CB62-15E0-51597EF2CBB0}"/>
              </a:ext>
            </a:extLst>
          </p:cNvPr>
          <p:cNvSpPr/>
          <p:nvPr/>
        </p:nvSpPr>
        <p:spPr>
          <a:xfrm>
            <a:off x="715043" y="252913"/>
            <a:ext cx="552000" cy="553248"/>
          </a:xfrm>
          <a:prstGeom prst="flowChartConnector">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400"/>
          </a:p>
        </p:txBody>
      </p:sp>
      <p:sp>
        <p:nvSpPr>
          <p:cNvPr id="6" name="TextBox 5">
            <a:extLst>
              <a:ext uri="{FF2B5EF4-FFF2-40B4-BE49-F238E27FC236}">
                <a16:creationId xmlns:a16="http://schemas.microsoft.com/office/drawing/2014/main" id="{BA59ECEF-6A6F-F4CF-9016-541DFFFA124D}"/>
              </a:ext>
            </a:extLst>
          </p:cNvPr>
          <p:cNvSpPr txBox="1"/>
          <p:nvPr/>
        </p:nvSpPr>
        <p:spPr>
          <a:xfrm>
            <a:off x="1260380" y="173703"/>
            <a:ext cx="7223760" cy="584775"/>
          </a:xfrm>
          <a:prstGeom prst="rect">
            <a:avLst/>
          </a:prstGeom>
          <a:noFill/>
        </p:spPr>
        <p:txBody>
          <a:bodyPr wrap="square" rtlCol="0">
            <a:spAutoFit/>
          </a:bodyPr>
          <a:lstStyle/>
          <a:p>
            <a:r>
              <a:rPr lang="en-IN" sz="3200" b="1" dirty="0">
                <a:latin typeface="Lora" pitchFamily="2" charset="0"/>
              </a:rPr>
              <a:t>Extract, Transform and Load </a:t>
            </a:r>
            <a:r>
              <a:rPr lang="en-IN" sz="3200" b="1" dirty="0">
                <a:highlight>
                  <a:srgbClr val="00FFFF"/>
                </a:highlight>
                <a:latin typeface="Lora" pitchFamily="2" charset="0"/>
              </a:rPr>
              <a:t>(ETL) </a:t>
            </a:r>
            <a:r>
              <a:rPr lang="en-IN" sz="3200" b="1" dirty="0">
                <a:latin typeface="Lora" pitchFamily="2" charset="0"/>
              </a:rPr>
              <a:t>:</a:t>
            </a:r>
          </a:p>
        </p:txBody>
      </p:sp>
      <p:grpSp>
        <p:nvGrpSpPr>
          <p:cNvPr id="7" name="Google Shape;223;p11">
            <a:extLst>
              <a:ext uri="{FF2B5EF4-FFF2-40B4-BE49-F238E27FC236}">
                <a16:creationId xmlns:a16="http://schemas.microsoft.com/office/drawing/2014/main" id="{2C614263-4EE1-1680-9ECA-8EBF772D8DBB}"/>
              </a:ext>
            </a:extLst>
          </p:cNvPr>
          <p:cNvGrpSpPr/>
          <p:nvPr/>
        </p:nvGrpSpPr>
        <p:grpSpPr>
          <a:xfrm>
            <a:off x="868554" y="360849"/>
            <a:ext cx="286167" cy="286167"/>
            <a:chOff x="2594050" y="1631825"/>
            <a:chExt cx="439625" cy="439625"/>
          </a:xfrm>
        </p:grpSpPr>
        <p:sp>
          <p:nvSpPr>
            <p:cNvPr id="8" name="Google Shape;224;p11">
              <a:extLst>
                <a:ext uri="{FF2B5EF4-FFF2-40B4-BE49-F238E27FC236}">
                  <a16:creationId xmlns:a16="http://schemas.microsoft.com/office/drawing/2014/main" id="{4344FBC1-FC83-1D57-B7F5-DE54423D595D}"/>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9" name="Google Shape;225;p11">
              <a:extLst>
                <a:ext uri="{FF2B5EF4-FFF2-40B4-BE49-F238E27FC236}">
                  <a16:creationId xmlns:a16="http://schemas.microsoft.com/office/drawing/2014/main" id="{2C38E420-5002-A70C-A4B1-BC84986E35F5}"/>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0" name="Google Shape;226;p11">
              <a:extLst>
                <a:ext uri="{FF2B5EF4-FFF2-40B4-BE49-F238E27FC236}">
                  <a16:creationId xmlns:a16="http://schemas.microsoft.com/office/drawing/2014/main" id="{DC8612BB-CEA8-66ED-7141-B282997B6835}"/>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1" name="Google Shape;227;p11">
              <a:extLst>
                <a:ext uri="{FF2B5EF4-FFF2-40B4-BE49-F238E27FC236}">
                  <a16:creationId xmlns:a16="http://schemas.microsoft.com/office/drawing/2014/main" id="{92FE3CDA-9E2C-1705-5BAF-952778A0FC75}"/>
                </a:ext>
              </a:extLst>
            </p:cNvPr>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grpSp>
      <p:pic>
        <p:nvPicPr>
          <p:cNvPr id="13" name="Picture 12">
            <a:extLst>
              <a:ext uri="{FF2B5EF4-FFF2-40B4-BE49-F238E27FC236}">
                <a16:creationId xmlns:a16="http://schemas.microsoft.com/office/drawing/2014/main" id="{7B156ECC-C788-2DAC-EA80-50142DD365BA}"/>
              </a:ext>
            </a:extLst>
          </p:cNvPr>
          <p:cNvPicPr>
            <a:picLocks noChangeAspect="1"/>
          </p:cNvPicPr>
          <p:nvPr/>
        </p:nvPicPr>
        <p:blipFill>
          <a:blip r:embed="rId2"/>
          <a:stretch>
            <a:fillRect/>
          </a:stretch>
        </p:blipFill>
        <p:spPr>
          <a:xfrm>
            <a:off x="267469" y="1219839"/>
            <a:ext cx="8922252" cy="5018767"/>
          </a:xfrm>
          <a:prstGeom prst="rect">
            <a:avLst/>
          </a:prstGeom>
        </p:spPr>
      </p:pic>
      <p:sp>
        <p:nvSpPr>
          <p:cNvPr id="14" name="Google Shape;241;p12">
            <a:extLst>
              <a:ext uri="{FF2B5EF4-FFF2-40B4-BE49-F238E27FC236}">
                <a16:creationId xmlns:a16="http://schemas.microsoft.com/office/drawing/2014/main" id="{D704FBDA-F021-3766-3290-5299D703937A}"/>
              </a:ext>
            </a:extLst>
          </p:cNvPr>
          <p:cNvSpPr/>
          <p:nvPr/>
        </p:nvSpPr>
        <p:spPr>
          <a:xfrm>
            <a:off x="9303766" y="3128491"/>
            <a:ext cx="3196713" cy="113732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txBody>
          <a:bodyPr spcFirstLastPara="1" wrap="square" lIns="121900" tIns="121900" rIns="1828800" bIns="121900" anchor="t" anchorCtr="0">
            <a:noAutofit/>
          </a:bodyPr>
          <a:lstStyle/>
          <a:p>
            <a:pPr>
              <a:buClr>
                <a:srgbClr val="000000"/>
              </a:buClr>
              <a:buSzPts val="1400"/>
            </a:pPr>
            <a:endParaRPr sz="1333" dirty="0">
              <a:solidFill>
                <a:schemeClr val="dk1"/>
              </a:solidFill>
              <a:latin typeface="Quattrocento Sans"/>
              <a:ea typeface="Quattrocento Sans"/>
              <a:cs typeface="Quattrocento Sans"/>
              <a:sym typeface="Quattrocento Sans"/>
            </a:endParaRPr>
          </a:p>
        </p:txBody>
      </p:sp>
      <p:sp>
        <p:nvSpPr>
          <p:cNvPr id="15" name="Google Shape;241;p12">
            <a:extLst>
              <a:ext uri="{FF2B5EF4-FFF2-40B4-BE49-F238E27FC236}">
                <a16:creationId xmlns:a16="http://schemas.microsoft.com/office/drawing/2014/main" id="{FC94E622-76CC-3A23-576A-F740D4449BC6}"/>
              </a:ext>
            </a:extLst>
          </p:cNvPr>
          <p:cNvSpPr/>
          <p:nvPr/>
        </p:nvSpPr>
        <p:spPr>
          <a:xfrm>
            <a:off x="9385048" y="4988692"/>
            <a:ext cx="3196713" cy="113732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txBody>
          <a:bodyPr spcFirstLastPara="1" wrap="square" lIns="121900" tIns="121900" rIns="1828800" bIns="121900" anchor="t" anchorCtr="0">
            <a:noAutofit/>
          </a:bodyPr>
          <a:lstStyle/>
          <a:p>
            <a:pPr>
              <a:buClr>
                <a:srgbClr val="000000"/>
              </a:buClr>
              <a:buSzPts val="1400"/>
            </a:pPr>
            <a:endParaRPr sz="1333" dirty="0">
              <a:solidFill>
                <a:schemeClr val="dk1"/>
              </a:solidFill>
              <a:latin typeface="Quattrocento Sans"/>
              <a:ea typeface="Quattrocento Sans"/>
              <a:cs typeface="Quattrocento Sans"/>
              <a:sym typeface="Quattrocento Sans"/>
            </a:endParaRPr>
          </a:p>
        </p:txBody>
      </p:sp>
      <p:sp>
        <p:nvSpPr>
          <p:cNvPr id="16" name="Google Shape;241;p12">
            <a:extLst>
              <a:ext uri="{FF2B5EF4-FFF2-40B4-BE49-F238E27FC236}">
                <a16:creationId xmlns:a16="http://schemas.microsoft.com/office/drawing/2014/main" id="{DFFE8B0F-BE42-2F5D-6D3F-0B81AB5761E1}"/>
              </a:ext>
            </a:extLst>
          </p:cNvPr>
          <p:cNvSpPr/>
          <p:nvPr/>
        </p:nvSpPr>
        <p:spPr>
          <a:xfrm>
            <a:off x="9262906" y="1325441"/>
            <a:ext cx="3196713" cy="113732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txBody>
          <a:bodyPr spcFirstLastPara="1" wrap="square" lIns="121900" tIns="121900" rIns="1828800" bIns="121900" anchor="t" anchorCtr="0">
            <a:noAutofit/>
          </a:bodyPr>
          <a:lstStyle/>
          <a:p>
            <a:pPr>
              <a:buClr>
                <a:srgbClr val="000000"/>
              </a:buClr>
              <a:buSzPts val="1400"/>
            </a:pPr>
            <a:endParaRPr sz="1333" dirty="0">
              <a:solidFill>
                <a:schemeClr val="dk1"/>
              </a:solidFill>
              <a:latin typeface="Quattrocento Sans"/>
              <a:ea typeface="Quattrocento Sans"/>
              <a:cs typeface="Quattrocento Sans"/>
              <a:sym typeface="Quattrocento Sans"/>
            </a:endParaRPr>
          </a:p>
        </p:txBody>
      </p:sp>
      <p:sp>
        <p:nvSpPr>
          <p:cNvPr id="17" name="TextBox 16">
            <a:extLst>
              <a:ext uri="{FF2B5EF4-FFF2-40B4-BE49-F238E27FC236}">
                <a16:creationId xmlns:a16="http://schemas.microsoft.com/office/drawing/2014/main" id="{F643F181-A10A-4381-26F4-5CB0BFA121ED}"/>
              </a:ext>
            </a:extLst>
          </p:cNvPr>
          <p:cNvSpPr txBox="1"/>
          <p:nvPr/>
        </p:nvSpPr>
        <p:spPr>
          <a:xfrm>
            <a:off x="9549994" y="1508400"/>
            <a:ext cx="2704249" cy="769634"/>
          </a:xfrm>
          <a:prstGeom prst="rect">
            <a:avLst/>
          </a:prstGeom>
          <a:noFill/>
        </p:spPr>
        <p:txBody>
          <a:bodyPr wrap="square" rtlCol="0">
            <a:spAutoFit/>
          </a:bodyPr>
          <a:lstStyle/>
          <a:p>
            <a:r>
              <a:rPr lang="en-IN" sz="1467" dirty="0">
                <a:latin typeface="Lora" pitchFamily="2" charset="0"/>
              </a:rPr>
              <a:t>The 12 months data was combined into one folder and extracted in </a:t>
            </a:r>
            <a:r>
              <a:rPr lang="en-IN" sz="1467" dirty="0" err="1">
                <a:latin typeface="Lora" pitchFamily="2" charset="0"/>
              </a:rPr>
              <a:t>PowerBI</a:t>
            </a:r>
            <a:r>
              <a:rPr lang="en-IN" sz="1467" dirty="0">
                <a:latin typeface="Lora" pitchFamily="2" charset="0"/>
              </a:rPr>
              <a:t>.</a:t>
            </a:r>
          </a:p>
        </p:txBody>
      </p:sp>
      <p:sp>
        <p:nvSpPr>
          <p:cNvPr id="18" name="TextBox 17">
            <a:extLst>
              <a:ext uri="{FF2B5EF4-FFF2-40B4-BE49-F238E27FC236}">
                <a16:creationId xmlns:a16="http://schemas.microsoft.com/office/drawing/2014/main" id="{A33AB068-2BAC-F196-A94B-3BA76ADD0DA3}"/>
              </a:ext>
            </a:extLst>
          </p:cNvPr>
          <p:cNvSpPr txBox="1"/>
          <p:nvPr/>
        </p:nvSpPr>
        <p:spPr>
          <a:xfrm>
            <a:off x="9549996" y="3071338"/>
            <a:ext cx="2704249" cy="1221168"/>
          </a:xfrm>
          <a:prstGeom prst="rect">
            <a:avLst/>
          </a:prstGeom>
          <a:noFill/>
        </p:spPr>
        <p:txBody>
          <a:bodyPr wrap="square" rtlCol="0">
            <a:spAutoFit/>
          </a:bodyPr>
          <a:lstStyle/>
          <a:p>
            <a:r>
              <a:rPr lang="en-IN" sz="1467" dirty="0">
                <a:latin typeface="Lora" pitchFamily="2" charset="0"/>
              </a:rPr>
              <a:t>Data cleansing and transformation was performed in Power Query along creation of measures using DAX expressions.</a:t>
            </a:r>
          </a:p>
        </p:txBody>
      </p:sp>
      <p:sp>
        <p:nvSpPr>
          <p:cNvPr id="19" name="TextBox 18">
            <a:extLst>
              <a:ext uri="{FF2B5EF4-FFF2-40B4-BE49-F238E27FC236}">
                <a16:creationId xmlns:a16="http://schemas.microsoft.com/office/drawing/2014/main" id="{D0B1C6D9-6664-76AF-E381-A5E54C27264F}"/>
              </a:ext>
            </a:extLst>
          </p:cNvPr>
          <p:cNvSpPr txBox="1"/>
          <p:nvPr/>
        </p:nvSpPr>
        <p:spPr>
          <a:xfrm>
            <a:off x="9549994" y="4931539"/>
            <a:ext cx="2704249" cy="995401"/>
          </a:xfrm>
          <a:prstGeom prst="rect">
            <a:avLst/>
          </a:prstGeom>
          <a:noFill/>
        </p:spPr>
        <p:txBody>
          <a:bodyPr wrap="square" rtlCol="0">
            <a:spAutoFit/>
          </a:bodyPr>
          <a:lstStyle/>
          <a:p>
            <a:r>
              <a:rPr lang="en-IN" sz="1467" dirty="0">
                <a:latin typeface="Lora" pitchFamily="2" charset="0"/>
              </a:rPr>
              <a:t>The combined data was then loaded in </a:t>
            </a:r>
            <a:r>
              <a:rPr lang="en-IN" sz="1467" dirty="0" err="1">
                <a:latin typeface="Lora" pitchFamily="2" charset="0"/>
              </a:rPr>
              <a:t>PowerBI</a:t>
            </a:r>
            <a:r>
              <a:rPr lang="en-IN" sz="1467" dirty="0">
                <a:latin typeface="Lora" pitchFamily="2" charset="0"/>
              </a:rPr>
              <a:t>. Next a dashboard was created to gain useful insights</a:t>
            </a:r>
          </a:p>
        </p:txBody>
      </p:sp>
      <p:sp>
        <p:nvSpPr>
          <p:cNvPr id="20" name="Google Shape;233;p11">
            <a:extLst>
              <a:ext uri="{FF2B5EF4-FFF2-40B4-BE49-F238E27FC236}">
                <a16:creationId xmlns:a16="http://schemas.microsoft.com/office/drawing/2014/main" id="{394F08B4-77E6-C96A-6EC3-5D89C325B44E}"/>
              </a:ext>
            </a:extLst>
          </p:cNvPr>
          <p:cNvSpPr/>
          <p:nvPr/>
        </p:nvSpPr>
        <p:spPr>
          <a:xfrm>
            <a:off x="0" y="6333733"/>
            <a:ext cx="12192000" cy="524800"/>
          </a:xfrm>
          <a:prstGeom prst="rect">
            <a:avLst/>
          </a:prstGeom>
          <a:solidFill>
            <a:schemeClr val="accen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Tree>
    <p:extLst>
      <p:ext uri="{BB962C8B-B14F-4D97-AF65-F5344CB8AC3E}">
        <p14:creationId xmlns:p14="http://schemas.microsoft.com/office/powerpoint/2010/main" val="2076232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Google Shape;241;p12">
            <a:extLst>
              <a:ext uri="{FF2B5EF4-FFF2-40B4-BE49-F238E27FC236}">
                <a16:creationId xmlns:a16="http://schemas.microsoft.com/office/drawing/2014/main" id="{41C8CABC-D295-FCF7-35F6-B21D4BA66E2C}"/>
              </a:ext>
            </a:extLst>
          </p:cNvPr>
          <p:cNvSpPr/>
          <p:nvPr/>
        </p:nvSpPr>
        <p:spPr>
          <a:xfrm>
            <a:off x="-132079" y="4397344"/>
            <a:ext cx="12713840" cy="2055821"/>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txBody>
          <a:bodyPr spcFirstLastPara="1" wrap="square" lIns="121900" tIns="121900" rIns="1828800" bIns="121900" anchor="t" anchorCtr="0">
            <a:noAutofit/>
          </a:bodyPr>
          <a:lstStyle/>
          <a:p>
            <a:pPr>
              <a:buClr>
                <a:srgbClr val="000000"/>
              </a:buClr>
              <a:buSzPts val="1400"/>
            </a:pPr>
            <a:endParaRPr sz="1333" dirty="0">
              <a:solidFill>
                <a:schemeClr val="dk1"/>
              </a:solidFill>
              <a:latin typeface="Quattrocento Sans"/>
              <a:ea typeface="Quattrocento Sans"/>
              <a:cs typeface="Quattrocento Sans"/>
              <a:sym typeface="Quattrocento Sans"/>
            </a:endParaRPr>
          </a:p>
        </p:txBody>
      </p:sp>
      <p:pic>
        <p:nvPicPr>
          <p:cNvPr id="5" name="Picture 4">
            <a:extLst>
              <a:ext uri="{FF2B5EF4-FFF2-40B4-BE49-F238E27FC236}">
                <a16:creationId xmlns:a16="http://schemas.microsoft.com/office/drawing/2014/main" id="{2084EC53-79BB-CB3E-B2E0-0017EC66F10E}"/>
              </a:ext>
            </a:extLst>
          </p:cNvPr>
          <p:cNvPicPr>
            <a:picLocks noChangeAspect="1"/>
          </p:cNvPicPr>
          <p:nvPr/>
        </p:nvPicPr>
        <p:blipFill>
          <a:blip r:embed="rId2"/>
          <a:stretch>
            <a:fillRect/>
          </a:stretch>
        </p:blipFill>
        <p:spPr>
          <a:xfrm>
            <a:off x="382922" y="1281269"/>
            <a:ext cx="3661447" cy="2574371"/>
          </a:xfrm>
          <a:prstGeom prst="rect">
            <a:avLst/>
          </a:prstGeom>
        </p:spPr>
      </p:pic>
      <p:pic>
        <p:nvPicPr>
          <p:cNvPr id="7" name="Picture 6">
            <a:extLst>
              <a:ext uri="{FF2B5EF4-FFF2-40B4-BE49-F238E27FC236}">
                <a16:creationId xmlns:a16="http://schemas.microsoft.com/office/drawing/2014/main" id="{C8B136C6-7391-CF1E-432E-D844F16DCB23}"/>
              </a:ext>
            </a:extLst>
          </p:cNvPr>
          <p:cNvPicPr>
            <a:picLocks noChangeAspect="1"/>
          </p:cNvPicPr>
          <p:nvPr/>
        </p:nvPicPr>
        <p:blipFill>
          <a:blip r:embed="rId3"/>
          <a:stretch>
            <a:fillRect/>
          </a:stretch>
        </p:blipFill>
        <p:spPr>
          <a:xfrm>
            <a:off x="8147635" y="1281269"/>
            <a:ext cx="3871343" cy="2594083"/>
          </a:xfrm>
          <a:prstGeom prst="rect">
            <a:avLst/>
          </a:prstGeom>
        </p:spPr>
      </p:pic>
      <p:sp>
        <p:nvSpPr>
          <p:cNvPr id="8" name="TextBox 7">
            <a:extLst>
              <a:ext uri="{FF2B5EF4-FFF2-40B4-BE49-F238E27FC236}">
                <a16:creationId xmlns:a16="http://schemas.microsoft.com/office/drawing/2014/main" id="{C993446D-8C65-F137-2D7B-8199A4E5DC38}"/>
              </a:ext>
            </a:extLst>
          </p:cNvPr>
          <p:cNvSpPr txBox="1"/>
          <p:nvPr/>
        </p:nvSpPr>
        <p:spPr>
          <a:xfrm>
            <a:off x="1110734" y="4404273"/>
            <a:ext cx="10505439" cy="2062103"/>
          </a:xfrm>
          <a:prstGeom prst="rect">
            <a:avLst/>
          </a:prstGeom>
          <a:noFill/>
        </p:spPr>
        <p:txBody>
          <a:bodyPr wrap="square" rtlCol="0">
            <a:spAutoFit/>
          </a:bodyPr>
          <a:lstStyle/>
          <a:p>
            <a:r>
              <a:rPr lang="en-US" sz="1600" dirty="0">
                <a:solidFill>
                  <a:srgbClr val="1F2328"/>
                </a:solidFill>
                <a:latin typeface="-apple-system"/>
              </a:rPr>
              <a:t>From the graphs above, it is evident that casual members prefer riding bikes in late summer months of July, August and June but rides is decreasing drastically in the winter months most likely due to the weather conditions in Chicago. It can be observed that there is more riding happening on the weekends (Thursday, Friday, Saturday). Properly most casual riders ride for leisure during the weekends including Friday Saturday and Sunday. Member riders are using it in a more steady manner that is the variation in ridership is not very large as compared to casual riders. Also, ridership especially in members basically has two peaks. One around 8 in the morning another at 5 in evening. In a contrast, casual riders are quite small in the morning and the ridership peaks only in the evening at around 5. It shows that members use the bikes for going to work as well whereas casual ridership is mostly for leisure. More such insights can be derived from the dashboard.</a:t>
            </a:r>
            <a:endParaRPr lang="en-IN" sz="2400" dirty="0"/>
          </a:p>
        </p:txBody>
      </p:sp>
      <p:cxnSp>
        <p:nvCxnSpPr>
          <p:cNvPr id="9" name="Google Shape;87;p1">
            <a:extLst>
              <a:ext uri="{FF2B5EF4-FFF2-40B4-BE49-F238E27FC236}">
                <a16:creationId xmlns:a16="http://schemas.microsoft.com/office/drawing/2014/main" id="{61EF7538-4FDA-E526-0098-A8FC0DE972AB}"/>
              </a:ext>
            </a:extLst>
          </p:cNvPr>
          <p:cNvCxnSpPr>
            <a:cxnSpLocks/>
          </p:cNvCxnSpPr>
          <p:nvPr/>
        </p:nvCxnSpPr>
        <p:spPr>
          <a:xfrm>
            <a:off x="6096000" y="926198"/>
            <a:ext cx="6187440" cy="19228"/>
          </a:xfrm>
          <a:prstGeom prst="straightConnector1">
            <a:avLst/>
          </a:prstGeom>
          <a:noFill/>
          <a:ln w="19050" cap="flat" cmpd="sng">
            <a:solidFill>
              <a:schemeClr val="accent1">
                <a:lumMod val="50000"/>
              </a:schemeClr>
            </a:solidFill>
            <a:prstDash val="solid"/>
            <a:round/>
            <a:headEnd type="none" w="sm" len="sm"/>
            <a:tailEnd type="none" w="sm" len="sm"/>
          </a:ln>
        </p:spPr>
      </p:cxnSp>
      <p:sp>
        <p:nvSpPr>
          <p:cNvPr id="10" name="Flowchart: Connector 9">
            <a:extLst>
              <a:ext uri="{FF2B5EF4-FFF2-40B4-BE49-F238E27FC236}">
                <a16:creationId xmlns:a16="http://schemas.microsoft.com/office/drawing/2014/main" id="{F4923217-895D-377F-6E35-F89BF248B6EB}"/>
              </a:ext>
            </a:extLst>
          </p:cNvPr>
          <p:cNvSpPr/>
          <p:nvPr/>
        </p:nvSpPr>
        <p:spPr>
          <a:xfrm>
            <a:off x="715043" y="252913"/>
            <a:ext cx="552000" cy="553248"/>
          </a:xfrm>
          <a:prstGeom prst="flowChartConnector">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400"/>
          </a:p>
        </p:txBody>
      </p:sp>
      <p:sp>
        <p:nvSpPr>
          <p:cNvPr id="11" name="TextBox 10">
            <a:extLst>
              <a:ext uri="{FF2B5EF4-FFF2-40B4-BE49-F238E27FC236}">
                <a16:creationId xmlns:a16="http://schemas.microsoft.com/office/drawing/2014/main" id="{2EC79D6D-2038-364A-08AE-D90A8F3EB179}"/>
              </a:ext>
            </a:extLst>
          </p:cNvPr>
          <p:cNvSpPr txBox="1"/>
          <p:nvPr/>
        </p:nvSpPr>
        <p:spPr>
          <a:xfrm>
            <a:off x="1267043" y="216765"/>
            <a:ext cx="7223760" cy="584775"/>
          </a:xfrm>
          <a:prstGeom prst="rect">
            <a:avLst/>
          </a:prstGeom>
          <a:noFill/>
        </p:spPr>
        <p:txBody>
          <a:bodyPr wrap="square" rtlCol="0">
            <a:spAutoFit/>
          </a:bodyPr>
          <a:lstStyle/>
          <a:p>
            <a:r>
              <a:rPr lang="en-IN" sz="3200" b="1" dirty="0" err="1">
                <a:latin typeface="Lora" pitchFamily="2" charset="0"/>
              </a:rPr>
              <a:t>Analyzing</a:t>
            </a:r>
            <a:r>
              <a:rPr lang="en-IN" sz="3200" b="1" dirty="0">
                <a:latin typeface="Lora" pitchFamily="2" charset="0"/>
              </a:rPr>
              <a:t> the </a:t>
            </a:r>
            <a:r>
              <a:rPr lang="en-IN" sz="3200" b="1" dirty="0">
                <a:highlight>
                  <a:srgbClr val="00FFFF"/>
                </a:highlight>
                <a:latin typeface="Lora" pitchFamily="2" charset="0"/>
              </a:rPr>
              <a:t>data</a:t>
            </a:r>
            <a:r>
              <a:rPr lang="en-IN" sz="3200" b="1" dirty="0">
                <a:latin typeface="Lora" pitchFamily="2" charset="0"/>
              </a:rPr>
              <a:t>:</a:t>
            </a:r>
          </a:p>
        </p:txBody>
      </p:sp>
      <p:grpSp>
        <p:nvGrpSpPr>
          <p:cNvPr id="12" name="Google Shape;223;p11">
            <a:extLst>
              <a:ext uri="{FF2B5EF4-FFF2-40B4-BE49-F238E27FC236}">
                <a16:creationId xmlns:a16="http://schemas.microsoft.com/office/drawing/2014/main" id="{6160E273-606C-8F5D-E259-9293CC188F53}"/>
              </a:ext>
            </a:extLst>
          </p:cNvPr>
          <p:cNvGrpSpPr/>
          <p:nvPr/>
        </p:nvGrpSpPr>
        <p:grpSpPr>
          <a:xfrm>
            <a:off x="868554" y="360849"/>
            <a:ext cx="286167" cy="286167"/>
            <a:chOff x="2594050" y="1631825"/>
            <a:chExt cx="439625" cy="439625"/>
          </a:xfrm>
        </p:grpSpPr>
        <p:sp>
          <p:nvSpPr>
            <p:cNvPr id="13" name="Google Shape;224;p11">
              <a:extLst>
                <a:ext uri="{FF2B5EF4-FFF2-40B4-BE49-F238E27FC236}">
                  <a16:creationId xmlns:a16="http://schemas.microsoft.com/office/drawing/2014/main" id="{E58EE342-21B6-08AC-DB40-7DFA4784BB98}"/>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4" name="Google Shape;225;p11">
              <a:extLst>
                <a:ext uri="{FF2B5EF4-FFF2-40B4-BE49-F238E27FC236}">
                  <a16:creationId xmlns:a16="http://schemas.microsoft.com/office/drawing/2014/main" id="{A97DCCB5-5506-2128-7D1C-43C82E04929C}"/>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5" name="Google Shape;226;p11">
              <a:extLst>
                <a:ext uri="{FF2B5EF4-FFF2-40B4-BE49-F238E27FC236}">
                  <a16:creationId xmlns:a16="http://schemas.microsoft.com/office/drawing/2014/main" id="{17DE7D09-AB84-8A2B-058F-766AA77AE6FC}"/>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6" name="Google Shape;227;p11">
              <a:extLst>
                <a:ext uri="{FF2B5EF4-FFF2-40B4-BE49-F238E27FC236}">
                  <a16:creationId xmlns:a16="http://schemas.microsoft.com/office/drawing/2014/main" id="{107A381C-2C75-AE7F-613C-2DAA79962A3A}"/>
                </a:ext>
              </a:extLst>
            </p:cNvPr>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grpSp>
      <p:pic>
        <p:nvPicPr>
          <p:cNvPr id="18" name="Picture 17">
            <a:extLst>
              <a:ext uri="{FF2B5EF4-FFF2-40B4-BE49-F238E27FC236}">
                <a16:creationId xmlns:a16="http://schemas.microsoft.com/office/drawing/2014/main" id="{585EEBA8-DB62-247E-C764-5A1A2B058617}"/>
              </a:ext>
            </a:extLst>
          </p:cNvPr>
          <p:cNvPicPr>
            <a:picLocks noChangeAspect="1"/>
          </p:cNvPicPr>
          <p:nvPr/>
        </p:nvPicPr>
        <p:blipFill>
          <a:blip r:embed="rId4"/>
          <a:stretch>
            <a:fillRect/>
          </a:stretch>
        </p:blipFill>
        <p:spPr>
          <a:xfrm>
            <a:off x="4104130" y="1281270"/>
            <a:ext cx="4043505" cy="1949444"/>
          </a:xfrm>
          <a:prstGeom prst="rect">
            <a:avLst/>
          </a:prstGeom>
        </p:spPr>
      </p:pic>
    </p:spTree>
    <p:extLst>
      <p:ext uri="{BB962C8B-B14F-4D97-AF65-F5344CB8AC3E}">
        <p14:creationId xmlns:p14="http://schemas.microsoft.com/office/powerpoint/2010/main" val="2968392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Connector 4">
            <a:extLst>
              <a:ext uri="{FF2B5EF4-FFF2-40B4-BE49-F238E27FC236}">
                <a16:creationId xmlns:a16="http://schemas.microsoft.com/office/drawing/2014/main" id="{096E7CC0-325F-D57C-C285-DCC6447F4852}"/>
              </a:ext>
            </a:extLst>
          </p:cNvPr>
          <p:cNvSpPr/>
          <p:nvPr/>
        </p:nvSpPr>
        <p:spPr>
          <a:xfrm>
            <a:off x="715043" y="252913"/>
            <a:ext cx="552000" cy="553248"/>
          </a:xfrm>
          <a:prstGeom prst="flowChartConnector">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400"/>
          </a:p>
        </p:txBody>
      </p:sp>
      <p:sp>
        <p:nvSpPr>
          <p:cNvPr id="6" name="TextBox 5">
            <a:extLst>
              <a:ext uri="{FF2B5EF4-FFF2-40B4-BE49-F238E27FC236}">
                <a16:creationId xmlns:a16="http://schemas.microsoft.com/office/drawing/2014/main" id="{84FB5BF7-33CF-A31E-C2DB-80746A25D2A1}"/>
              </a:ext>
            </a:extLst>
          </p:cNvPr>
          <p:cNvSpPr txBox="1"/>
          <p:nvPr/>
        </p:nvSpPr>
        <p:spPr>
          <a:xfrm>
            <a:off x="1267043" y="252914"/>
            <a:ext cx="7223760" cy="584775"/>
          </a:xfrm>
          <a:prstGeom prst="rect">
            <a:avLst/>
          </a:prstGeom>
          <a:noFill/>
        </p:spPr>
        <p:txBody>
          <a:bodyPr wrap="square" rtlCol="0">
            <a:spAutoFit/>
          </a:bodyPr>
          <a:lstStyle/>
          <a:p>
            <a:r>
              <a:rPr lang="en-IN" sz="3200" b="1" dirty="0">
                <a:highlight>
                  <a:srgbClr val="00FFFF"/>
                </a:highlight>
                <a:latin typeface="Lora" pitchFamily="2" charset="0"/>
              </a:rPr>
              <a:t>Dashboard</a:t>
            </a:r>
            <a:r>
              <a:rPr lang="en-IN" sz="3200" b="1" dirty="0">
                <a:latin typeface="Lora" pitchFamily="2" charset="0"/>
              </a:rPr>
              <a:t>:</a:t>
            </a:r>
          </a:p>
        </p:txBody>
      </p:sp>
      <p:grpSp>
        <p:nvGrpSpPr>
          <p:cNvPr id="7" name="Google Shape;223;p11">
            <a:extLst>
              <a:ext uri="{FF2B5EF4-FFF2-40B4-BE49-F238E27FC236}">
                <a16:creationId xmlns:a16="http://schemas.microsoft.com/office/drawing/2014/main" id="{950800ED-32EF-6674-CA03-4A5761CD72F2}"/>
              </a:ext>
            </a:extLst>
          </p:cNvPr>
          <p:cNvGrpSpPr/>
          <p:nvPr/>
        </p:nvGrpSpPr>
        <p:grpSpPr>
          <a:xfrm>
            <a:off x="868554" y="360849"/>
            <a:ext cx="286167" cy="286167"/>
            <a:chOff x="2594050" y="1631825"/>
            <a:chExt cx="439625" cy="439625"/>
          </a:xfrm>
        </p:grpSpPr>
        <p:sp>
          <p:nvSpPr>
            <p:cNvPr id="8" name="Google Shape;224;p11">
              <a:extLst>
                <a:ext uri="{FF2B5EF4-FFF2-40B4-BE49-F238E27FC236}">
                  <a16:creationId xmlns:a16="http://schemas.microsoft.com/office/drawing/2014/main" id="{CF33C6D2-9E49-39A4-F249-3CB214F5B739}"/>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9" name="Google Shape;225;p11">
              <a:extLst>
                <a:ext uri="{FF2B5EF4-FFF2-40B4-BE49-F238E27FC236}">
                  <a16:creationId xmlns:a16="http://schemas.microsoft.com/office/drawing/2014/main" id="{D8AFB87C-C74A-400B-BD21-AEDA3982E39A}"/>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0" name="Google Shape;226;p11">
              <a:extLst>
                <a:ext uri="{FF2B5EF4-FFF2-40B4-BE49-F238E27FC236}">
                  <a16:creationId xmlns:a16="http://schemas.microsoft.com/office/drawing/2014/main" id="{D71FE5F7-03FE-E673-D2AC-7BCACB6B8C20}"/>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1" name="Google Shape;227;p11">
              <a:extLst>
                <a:ext uri="{FF2B5EF4-FFF2-40B4-BE49-F238E27FC236}">
                  <a16:creationId xmlns:a16="http://schemas.microsoft.com/office/drawing/2014/main" id="{C7CFFE2D-7B3C-3E80-0B8B-30FEE80C6E56}"/>
                </a:ext>
              </a:extLst>
            </p:cNvPr>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grpSp>
      <p:pic>
        <p:nvPicPr>
          <p:cNvPr id="13" name="Picture 12" descr="A screenshot of a computer&#10;&#10;Description automatically generated">
            <a:extLst>
              <a:ext uri="{FF2B5EF4-FFF2-40B4-BE49-F238E27FC236}">
                <a16:creationId xmlns:a16="http://schemas.microsoft.com/office/drawing/2014/main" id="{59A465F5-BB05-CDE0-8F25-31696F5D6A21}"/>
              </a:ext>
            </a:extLst>
          </p:cNvPr>
          <p:cNvPicPr>
            <a:picLocks noChangeAspect="1"/>
          </p:cNvPicPr>
          <p:nvPr/>
        </p:nvPicPr>
        <p:blipFill rotWithShape="1">
          <a:blip r:embed="rId2"/>
          <a:srcRect l="4000" t="3688" r="3083" b="3688"/>
          <a:stretch/>
        </p:blipFill>
        <p:spPr>
          <a:xfrm>
            <a:off x="991043" y="806162"/>
            <a:ext cx="10736323" cy="6020177"/>
          </a:xfrm>
          <a:prstGeom prst="rect">
            <a:avLst/>
          </a:prstGeom>
        </p:spPr>
      </p:pic>
    </p:spTree>
    <p:extLst>
      <p:ext uri="{BB962C8B-B14F-4D97-AF65-F5344CB8AC3E}">
        <p14:creationId xmlns:p14="http://schemas.microsoft.com/office/powerpoint/2010/main" val="3039375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41;p12">
            <a:extLst>
              <a:ext uri="{FF2B5EF4-FFF2-40B4-BE49-F238E27FC236}">
                <a16:creationId xmlns:a16="http://schemas.microsoft.com/office/drawing/2014/main" id="{9393B306-C161-2F94-FAB8-39C01424D0E3}"/>
              </a:ext>
            </a:extLst>
          </p:cNvPr>
          <p:cNvSpPr/>
          <p:nvPr/>
        </p:nvSpPr>
        <p:spPr>
          <a:xfrm>
            <a:off x="-132079" y="1077792"/>
            <a:ext cx="12713840" cy="5375374"/>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txBody>
          <a:bodyPr spcFirstLastPara="1" wrap="square" lIns="121900" tIns="121900" rIns="1828800" bIns="121900" anchor="t" anchorCtr="0">
            <a:noAutofit/>
          </a:bodyPr>
          <a:lstStyle/>
          <a:p>
            <a:pPr>
              <a:buClr>
                <a:srgbClr val="000000"/>
              </a:buClr>
              <a:buSzPts val="1400"/>
            </a:pPr>
            <a:endParaRPr sz="1333" dirty="0">
              <a:solidFill>
                <a:schemeClr val="dk1"/>
              </a:solidFill>
              <a:latin typeface="Quattrocento Sans"/>
              <a:ea typeface="Quattrocento Sans"/>
              <a:cs typeface="Quattrocento Sans"/>
              <a:sym typeface="Quattrocento Sans"/>
            </a:endParaRPr>
          </a:p>
        </p:txBody>
      </p:sp>
      <p:cxnSp>
        <p:nvCxnSpPr>
          <p:cNvPr id="4" name="Google Shape;87;p1">
            <a:extLst>
              <a:ext uri="{FF2B5EF4-FFF2-40B4-BE49-F238E27FC236}">
                <a16:creationId xmlns:a16="http://schemas.microsoft.com/office/drawing/2014/main" id="{1469DC0B-0C59-249D-74C6-B41D95634055}"/>
              </a:ext>
            </a:extLst>
          </p:cNvPr>
          <p:cNvCxnSpPr>
            <a:cxnSpLocks/>
          </p:cNvCxnSpPr>
          <p:nvPr/>
        </p:nvCxnSpPr>
        <p:spPr>
          <a:xfrm>
            <a:off x="6096000" y="926198"/>
            <a:ext cx="6187440" cy="19228"/>
          </a:xfrm>
          <a:prstGeom prst="straightConnector1">
            <a:avLst/>
          </a:prstGeom>
          <a:noFill/>
          <a:ln w="19050" cap="flat" cmpd="sng">
            <a:solidFill>
              <a:schemeClr val="accent1">
                <a:lumMod val="50000"/>
              </a:schemeClr>
            </a:solidFill>
            <a:prstDash val="solid"/>
            <a:round/>
            <a:headEnd type="none" w="sm" len="sm"/>
            <a:tailEnd type="none" w="sm" len="sm"/>
          </a:ln>
        </p:spPr>
      </p:cxnSp>
      <p:sp>
        <p:nvSpPr>
          <p:cNvPr id="5" name="Flowchart: Connector 4">
            <a:extLst>
              <a:ext uri="{FF2B5EF4-FFF2-40B4-BE49-F238E27FC236}">
                <a16:creationId xmlns:a16="http://schemas.microsoft.com/office/drawing/2014/main" id="{844B0F94-D51B-025C-05E5-B05E49DABFDA}"/>
              </a:ext>
            </a:extLst>
          </p:cNvPr>
          <p:cNvSpPr/>
          <p:nvPr/>
        </p:nvSpPr>
        <p:spPr>
          <a:xfrm>
            <a:off x="715043" y="252913"/>
            <a:ext cx="552000" cy="553248"/>
          </a:xfrm>
          <a:prstGeom prst="flowChartConnector">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400"/>
          </a:p>
        </p:txBody>
      </p:sp>
      <p:sp>
        <p:nvSpPr>
          <p:cNvPr id="6" name="TextBox 5">
            <a:extLst>
              <a:ext uri="{FF2B5EF4-FFF2-40B4-BE49-F238E27FC236}">
                <a16:creationId xmlns:a16="http://schemas.microsoft.com/office/drawing/2014/main" id="{A4FA9AF2-E993-648C-EDEE-BD375F4B754C}"/>
              </a:ext>
            </a:extLst>
          </p:cNvPr>
          <p:cNvSpPr txBox="1"/>
          <p:nvPr/>
        </p:nvSpPr>
        <p:spPr>
          <a:xfrm>
            <a:off x="1267043" y="216764"/>
            <a:ext cx="7223760" cy="584775"/>
          </a:xfrm>
          <a:prstGeom prst="rect">
            <a:avLst/>
          </a:prstGeom>
          <a:noFill/>
        </p:spPr>
        <p:txBody>
          <a:bodyPr wrap="square" rtlCol="0">
            <a:spAutoFit/>
          </a:bodyPr>
          <a:lstStyle/>
          <a:p>
            <a:r>
              <a:rPr lang="en-IN" sz="3200" b="1" dirty="0">
                <a:latin typeface="Lora" pitchFamily="2" charset="0"/>
              </a:rPr>
              <a:t>Conclusion and </a:t>
            </a:r>
            <a:r>
              <a:rPr lang="en-IN" sz="3200" b="1" dirty="0">
                <a:highlight>
                  <a:srgbClr val="00FFFF"/>
                </a:highlight>
                <a:latin typeface="Lora" pitchFamily="2" charset="0"/>
              </a:rPr>
              <a:t>recommendations</a:t>
            </a:r>
            <a:r>
              <a:rPr lang="en-IN" sz="3200" b="1" dirty="0">
                <a:latin typeface="Lora" pitchFamily="2" charset="0"/>
              </a:rPr>
              <a:t>:</a:t>
            </a:r>
          </a:p>
        </p:txBody>
      </p:sp>
      <p:grpSp>
        <p:nvGrpSpPr>
          <p:cNvPr id="7" name="Google Shape;223;p11">
            <a:extLst>
              <a:ext uri="{FF2B5EF4-FFF2-40B4-BE49-F238E27FC236}">
                <a16:creationId xmlns:a16="http://schemas.microsoft.com/office/drawing/2014/main" id="{8EA5701A-AC91-4756-3D09-15681F8E2A2E}"/>
              </a:ext>
            </a:extLst>
          </p:cNvPr>
          <p:cNvGrpSpPr/>
          <p:nvPr/>
        </p:nvGrpSpPr>
        <p:grpSpPr>
          <a:xfrm>
            <a:off x="868554" y="360849"/>
            <a:ext cx="286167" cy="286167"/>
            <a:chOff x="2594050" y="1631825"/>
            <a:chExt cx="439625" cy="439625"/>
          </a:xfrm>
        </p:grpSpPr>
        <p:sp>
          <p:nvSpPr>
            <p:cNvPr id="8" name="Google Shape;224;p11">
              <a:extLst>
                <a:ext uri="{FF2B5EF4-FFF2-40B4-BE49-F238E27FC236}">
                  <a16:creationId xmlns:a16="http://schemas.microsoft.com/office/drawing/2014/main" id="{A4E02286-D66C-6C60-D436-DCB6DF024147}"/>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9" name="Google Shape;225;p11">
              <a:extLst>
                <a:ext uri="{FF2B5EF4-FFF2-40B4-BE49-F238E27FC236}">
                  <a16:creationId xmlns:a16="http://schemas.microsoft.com/office/drawing/2014/main" id="{9CC0D734-EA7D-256D-8E0D-CEE25765E224}"/>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0" name="Google Shape;226;p11">
              <a:extLst>
                <a:ext uri="{FF2B5EF4-FFF2-40B4-BE49-F238E27FC236}">
                  <a16:creationId xmlns:a16="http://schemas.microsoft.com/office/drawing/2014/main" id="{6035EA3A-6E52-F800-8467-9FBB53B0DE44}"/>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1" name="Google Shape;227;p11">
              <a:extLst>
                <a:ext uri="{FF2B5EF4-FFF2-40B4-BE49-F238E27FC236}">
                  <a16:creationId xmlns:a16="http://schemas.microsoft.com/office/drawing/2014/main" id="{3534C6B3-B9D5-4326-AD16-48F61CC5A917}"/>
                </a:ext>
              </a:extLst>
            </p:cNvPr>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grpSp>
      <p:sp>
        <p:nvSpPr>
          <p:cNvPr id="12" name="TextBox 11">
            <a:extLst>
              <a:ext uri="{FF2B5EF4-FFF2-40B4-BE49-F238E27FC236}">
                <a16:creationId xmlns:a16="http://schemas.microsoft.com/office/drawing/2014/main" id="{6C01BFE2-97B9-B870-3EC8-454D8FAD6F91}"/>
              </a:ext>
            </a:extLst>
          </p:cNvPr>
          <p:cNvSpPr txBox="1"/>
          <p:nvPr/>
        </p:nvSpPr>
        <p:spPr>
          <a:xfrm>
            <a:off x="514506" y="3765479"/>
            <a:ext cx="11420670" cy="3662541"/>
          </a:xfrm>
          <a:prstGeom prst="rect">
            <a:avLst/>
          </a:prstGeom>
          <a:noFill/>
        </p:spPr>
        <p:txBody>
          <a:bodyPr wrap="square" rtlCol="0">
            <a:spAutoFit/>
          </a:bodyPr>
          <a:lstStyle/>
          <a:p>
            <a:pPr marL="285750" indent="-285750" algn="l">
              <a:buFont typeface="Arial" panose="020B0604020202020204" pitchFamily="34" charset="0"/>
              <a:buChar char="•"/>
            </a:pPr>
            <a:r>
              <a:rPr lang="en-US" sz="1400" b="0" i="0" dirty="0">
                <a:solidFill>
                  <a:srgbClr val="1F2328"/>
                </a:solidFill>
                <a:effectLst/>
                <a:latin typeface="Lora" pitchFamily="2" charset="0"/>
              </a:rPr>
              <a:t>Management should implement strategies to improve the use of other bike types such docked and electric bikes. Campaigns should not target converting causal riders to members, but also the need to increase the used of all bikes. Docked bikes are the least used bikes but have a larger ride time and are used by casual members only. So, a specific strategy for promotion of docked bikes is suggested.</a:t>
            </a:r>
          </a:p>
          <a:p>
            <a:pPr marL="285750" indent="-285750" algn="l">
              <a:buFont typeface="Arial" panose="020B0604020202020204" pitchFamily="34" charset="0"/>
              <a:buChar char="•"/>
            </a:pPr>
            <a:r>
              <a:rPr lang="en-US" sz="1400" b="0" i="0" dirty="0">
                <a:solidFill>
                  <a:srgbClr val="1F2328"/>
                </a:solidFill>
                <a:effectLst/>
                <a:latin typeface="Lora" pitchFamily="2" charset="0"/>
              </a:rPr>
              <a:t>As casual riders turn to ride frequently in late summer, the campaign must be intensified during this period. This would enhance well target campaign with the potential of high conversions. </a:t>
            </a:r>
          </a:p>
          <a:p>
            <a:pPr marL="285750" indent="-285750" algn="l">
              <a:buFont typeface="Arial" panose="020B0604020202020204" pitchFamily="34" charset="0"/>
              <a:buChar char="•"/>
            </a:pPr>
            <a:r>
              <a:rPr lang="en-US" sz="1400" b="0" i="0" dirty="0">
                <a:solidFill>
                  <a:srgbClr val="1F2328"/>
                </a:solidFill>
                <a:effectLst/>
                <a:latin typeface="Lora" pitchFamily="2" charset="0"/>
              </a:rPr>
              <a:t>Weekends and evenings are busy as (casual) riders probably use bikes for leisure purposes, targeting them on the weekend would be a great advantage to convert them into members.</a:t>
            </a:r>
          </a:p>
          <a:p>
            <a:pPr marL="285750" indent="-285750" algn="l">
              <a:buFont typeface="Arial" panose="020B0604020202020204" pitchFamily="34" charset="0"/>
              <a:buChar char="•"/>
            </a:pPr>
            <a:r>
              <a:rPr lang="en-US" sz="1400" dirty="0">
                <a:solidFill>
                  <a:srgbClr val="1F2328"/>
                </a:solidFill>
                <a:latin typeface="Lora" pitchFamily="2" charset="0"/>
              </a:rPr>
              <a:t>In most cases casual members have a higher ride time and higher ride length, a </a:t>
            </a:r>
            <a:r>
              <a:rPr lang="en-US" sz="1400" i="0" dirty="0">
                <a:solidFill>
                  <a:srgbClr val="1F2328"/>
                </a:solidFill>
                <a:effectLst/>
                <a:latin typeface="Lora" pitchFamily="2" charset="0"/>
              </a:rPr>
              <a:t>yearly subscription of evening(12PM to 8PM ), weekend days(</a:t>
            </a:r>
            <a:r>
              <a:rPr lang="en-US" sz="1400" i="0" dirty="0" err="1">
                <a:solidFill>
                  <a:srgbClr val="1F2328"/>
                </a:solidFill>
                <a:effectLst/>
                <a:latin typeface="Lora" pitchFamily="2" charset="0"/>
              </a:rPr>
              <a:t>friday,saturday,sunday</a:t>
            </a:r>
            <a:r>
              <a:rPr lang="en-US" sz="1400" i="0" dirty="0">
                <a:solidFill>
                  <a:srgbClr val="1F2328"/>
                </a:solidFill>
                <a:effectLst/>
                <a:latin typeface="Lora" pitchFamily="2" charset="0"/>
              </a:rPr>
              <a:t>) and summer holiday months will clearly provide us a higher revenue.</a:t>
            </a:r>
          </a:p>
          <a:p>
            <a:pPr marL="285750" indent="-285750">
              <a:buFont typeface="Arial" panose="020B0604020202020204" pitchFamily="34" charset="0"/>
              <a:buChar char="•"/>
            </a:pPr>
            <a:r>
              <a:rPr lang="en-US" sz="1400" b="0" i="0" dirty="0">
                <a:solidFill>
                  <a:srgbClr val="1F2328"/>
                </a:solidFill>
                <a:effectLst/>
                <a:latin typeface="Lora" pitchFamily="2" charset="0"/>
              </a:rPr>
              <a:t>Benefits of the membership subscription should be given to casual members as some casual riders might not be aware of the benefits associated with the monthly subscription package.</a:t>
            </a:r>
          </a:p>
          <a:p>
            <a:endParaRPr lang="en-US" sz="1600" b="0" i="0" dirty="0">
              <a:solidFill>
                <a:srgbClr val="1F2328"/>
              </a:solidFill>
              <a:effectLst/>
              <a:latin typeface="Lora" pitchFamily="2" charset="0"/>
            </a:endParaRPr>
          </a:p>
          <a:p>
            <a:pPr marL="285750" indent="-285750" algn="l">
              <a:buFont typeface="Arial" panose="020B0604020202020204" pitchFamily="34" charset="0"/>
              <a:buChar char="•"/>
            </a:pPr>
            <a:endParaRPr lang="en-US" sz="1600" i="0" dirty="0">
              <a:solidFill>
                <a:srgbClr val="1F2328"/>
              </a:solidFill>
              <a:effectLst/>
              <a:latin typeface="Lora" pitchFamily="2" charset="0"/>
            </a:endParaRPr>
          </a:p>
          <a:p>
            <a:br>
              <a:rPr lang="en-US" sz="1600" dirty="0"/>
            </a:br>
            <a:endParaRPr lang="en-IN" sz="1600" dirty="0">
              <a:latin typeface="Lora" pitchFamily="2" charset="0"/>
            </a:endParaRPr>
          </a:p>
        </p:txBody>
      </p:sp>
      <p:sp>
        <p:nvSpPr>
          <p:cNvPr id="13" name="TextBox 12">
            <a:extLst>
              <a:ext uri="{FF2B5EF4-FFF2-40B4-BE49-F238E27FC236}">
                <a16:creationId xmlns:a16="http://schemas.microsoft.com/office/drawing/2014/main" id="{C7C67F73-2ED6-197A-5CC7-D3B4E9F6ABD0}"/>
              </a:ext>
            </a:extLst>
          </p:cNvPr>
          <p:cNvSpPr txBox="1"/>
          <p:nvPr/>
        </p:nvSpPr>
        <p:spPr>
          <a:xfrm>
            <a:off x="514506" y="3396147"/>
            <a:ext cx="7223760" cy="369332"/>
          </a:xfrm>
          <a:prstGeom prst="rect">
            <a:avLst/>
          </a:prstGeom>
          <a:noFill/>
        </p:spPr>
        <p:txBody>
          <a:bodyPr wrap="square" rtlCol="0">
            <a:spAutoFit/>
          </a:bodyPr>
          <a:lstStyle/>
          <a:p>
            <a:r>
              <a:rPr lang="en-IN" b="1" dirty="0">
                <a:latin typeface="Lora" pitchFamily="2" charset="0"/>
              </a:rPr>
              <a:t>Recommendations:</a:t>
            </a:r>
          </a:p>
        </p:txBody>
      </p:sp>
      <p:sp>
        <p:nvSpPr>
          <p:cNvPr id="14" name="TextBox 13">
            <a:extLst>
              <a:ext uri="{FF2B5EF4-FFF2-40B4-BE49-F238E27FC236}">
                <a16:creationId xmlns:a16="http://schemas.microsoft.com/office/drawing/2014/main" id="{FFE98DA5-1210-770B-0455-8A8858016468}"/>
              </a:ext>
            </a:extLst>
          </p:cNvPr>
          <p:cNvSpPr txBox="1"/>
          <p:nvPr/>
        </p:nvSpPr>
        <p:spPr>
          <a:xfrm>
            <a:off x="514506" y="1077791"/>
            <a:ext cx="7223760" cy="369332"/>
          </a:xfrm>
          <a:prstGeom prst="rect">
            <a:avLst/>
          </a:prstGeom>
          <a:noFill/>
        </p:spPr>
        <p:txBody>
          <a:bodyPr wrap="square" rtlCol="0">
            <a:spAutoFit/>
          </a:bodyPr>
          <a:lstStyle/>
          <a:p>
            <a:r>
              <a:rPr lang="en-IN" b="1" dirty="0">
                <a:latin typeface="Lora" pitchFamily="2" charset="0"/>
              </a:rPr>
              <a:t>Conclusion:</a:t>
            </a:r>
          </a:p>
        </p:txBody>
      </p:sp>
      <p:sp>
        <p:nvSpPr>
          <p:cNvPr id="15" name="TextBox 14">
            <a:extLst>
              <a:ext uri="{FF2B5EF4-FFF2-40B4-BE49-F238E27FC236}">
                <a16:creationId xmlns:a16="http://schemas.microsoft.com/office/drawing/2014/main" id="{8A4CD250-B437-CF81-B0FD-4C6C19971EB0}"/>
              </a:ext>
            </a:extLst>
          </p:cNvPr>
          <p:cNvSpPr txBox="1"/>
          <p:nvPr/>
        </p:nvSpPr>
        <p:spPr>
          <a:xfrm>
            <a:off x="514506" y="1447123"/>
            <a:ext cx="11420670" cy="2554545"/>
          </a:xfrm>
          <a:prstGeom prst="rect">
            <a:avLst/>
          </a:prstGeom>
          <a:noFill/>
        </p:spPr>
        <p:txBody>
          <a:bodyPr wrap="square" rtlCol="0">
            <a:spAutoFit/>
          </a:bodyPr>
          <a:lstStyle/>
          <a:p>
            <a:pPr marL="285750" indent="-285750" algn="l">
              <a:buFont typeface="Arial" panose="020B0604020202020204" pitchFamily="34" charset="0"/>
              <a:buChar char="•"/>
            </a:pPr>
            <a:r>
              <a:rPr lang="en-US" sz="1400" b="0" i="0" dirty="0">
                <a:solidFill>
                  <a:srgbClr val="1F2328"/>
                </a:solidFill>
                <a:effectLst/>
                <a:latin typeface="Lora" pitchFamily="2" charset="0"/>
              </a:rPr>
              <a:t>Member riders are more in population then casual riders but Average time per minute for bike use by casual riders is greater then member riders.</a:t>
            </a:r>
          </a:p>
          <a:p>
            <a:pPr marL="285750" indent="-285750" algn="l">
              <a:buFont typeface="Arial" panose="020B0604020202020204" pitchFamily="34" charset="0"/>
              <a:buChar char="•"/>
            </a:pPr>
            <a:r>
              <a:rPr lang="en-US" sz="1400" b="0" i="0" dirty="0">
                <a:solidFill>
                  <a:srgbClr val="1F2328"/>
                </a:solidFill>
                <a:effectLst/>
                <a:latin typeface="Lora" pitchFamily="2" charset="0"/>
              </a:rPr>
              <a:t>Casual Riders use mostly bikes then member riders in late summer while in all other months of year member riders use mostly bikes. Member riders use rides between 0.4M to 0.5M in all days of week ,casual riders use its mostly bike on weekend between 0.38M to Member riders use bikes </a:t>
            </a:r>
            <a:r>
              <a:rPr lang="en-US" sz="1400" dirty="0">
                <a:solidFill>
                  <a:srgbClr val="1F2328"/>
                </a:solidFill>
                <a:latin typeface="Lora" pitchFamily="2" charset="0"/>
              </a:rPr>
              <a:t>mostly in the evening followed by a short peak in the morning. C</a:t>
            </a:r>
            <a:r>
              <a:rPr lang="en-US" sz="1400" b="0" i="0" dirty="0">
                <a:solidFill>
                  <a:srgbClr val="1F2328"/>
                </a:solidFill>
                <a:effectLst/>
                <a:latin typeface="Lora" pitchFamily="2" charset="0"/>
              </a:rPr>
              <a:t>asual riders use mostly bikes between12PM to 8PM.</a:t>
            </a:r>
          </a:p>
          <a:p>
            <a:pPr marL="285750" indent="-285750" algn="l">
              <a:buFont typeface="Arial" panose="020B0604020202020204" pitchFamily="34" charset="0"/>
              <a:buChar char="•"/>
            </a:pPr>
            <a:r>
              <a:rPr lang="en-US" sz="1400" b="0" i="0" dirty="0">
                <a:solidFill>
                  <a:srgbClr val="1F2328"/>
                </a:solidFill>
                <a:effectLst/>
                <a:latin typeface="Lora" pitchFamily="2" charset="0"/>
              </a:rPr>
              <a:t>Besides all these facts we can conclude that Member riders use bikes for daily routine or they might use it for 9 to 5 job while casual riders use it for enjoinment specially in evenings ,weekends and in summer peak days.</a:t>
            </a:r>
          </a:p>
          <a:p>
            <a:pPr marL="285750" indent="-285750" algn="l">
              <a:buFont typeface="Arial" panose="020B0604020202020204" pitchFamily="34" charset="0"/>
              <a:buChar char="•"/>
            </a:pPr>
            <a:endParaRPr lang="en-US" sz="1600" i="0" dirty="0">
              <a:solidFill>
                <a:srgbClr val="1F2328"/>
              </a:solidFill>
              <a:effectLst/>
              <a:latin typeface="Lora" pitchFamily="2" charset="0"/>
            </a:endParaRPr>
          </a:p>
          <a:p>
            <a:br>
              <a:rPr lang="en-US" sz="1600" dirty="0"/>
            </a:br>
            <a:endParaRPr lang="en-IN" sz="1600" dirty="0">
              <a:latin typeface="Lora" pitchFamily="2" charset="0"/>
            </a:endParaRPr>
          </a:p>
        </p:txBody>
      </p:sp>
    </p:spTree>
    <p:extLst>
      <p:ext uri="{BB962C8B-B14F-4D97-AF65-F5344CB8AC3E}">
        <p14:creationId xmlns:p14="http://schemas.microsoft.com/office/powerpoint/2010/main" val="36558784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554</TotalTime>
  <Words>1140</Words>
  <Application>Microsoft Office PowerPoint</Application>
  <PresentationFormat>Widescreen</PresentationFormat>
  <Paragraphs>82</Paragraphs>
  <Slides>9</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-apple-system</vt:lpstr>
      <vt:lpstr>Söhne</vt:lpstr>
      <vt:lpstr>Arial</vt:lpstr>
      <vt:lpstr>Calibri</vt:lpstr>
      <vt:lpstr>Calibri Light</vt:lpstr>
      <vt:lpstr>Lora</vt:lpstr>
      <vt:lpstr>Quattrocento Sans</vt:lpstr>
      <vt:lpstr>Office Theme</vt:lpstr>
      <vt:lpstr>PowerPoint Presentation</vt:lpstr>
      <vt:lpstr>Introduction</vt:lpstr>
      <vt:lpstr>About the company</vt:lpstr>
      <vt:lpstr>Six step approach</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121ME0860 (AYUSH KUMAR NAYAK)</dc:creator>
  <cp:lastModifiedBy>Ayush Nayak</cp:lastModifiedBy>
  <cp:revision>4</cp:revision>
  <dcterms:created xsi:type="dcterms:W3CDTF">2023-08-20T15:37:30Z</dcterms:created>
  <dcterms:modified xsi:type="dcterms:W3CDTF">2023-12-27T12:06:38Z</dcterms:modified>
</cp:coreProperties>
</file>