
<file path=[Content_Types].xml><?xml version="1.0" encoding="utf-8"?>
<Types xmlns="http://schemas.openxmlformats.org/package/2006/content-types">
  <Default Extension="xlsx" ContentType="application/vnd.openxmlformats-officedocument.spreadsheetml.sheet"/>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77" r:id="rId3"/>
    <p:sldId id="278" r:id="rId4"/>
    <p:sldId id="279" r:id="rId5"/>
    <p:sldId id="280" r:id="rId6"/>
    <p:sldId id="282" r:id="rId7"/>
    <p:sldId id="281" r:id="rId8"/>
  </p:sldIdLst>
  <p:sldSz cx="9144000" cy="5143500"/>
  <p:notesSz cx="6858000" cy="9144000"/>
  <p:embeddedFontLst>
    <p:embeddedFont>
      <p:font typeface="SimSun" panose="02010600030101010101" pitchFamily="2" charset="-122"/>
      <p:regular r:id="rId13"/>
    </p:embeddedFont>
    <p:embeddedFont>
      <p:font typeface="Arial Black" panose="020B0A04020102020204" charset="0"/>
      <p:bold r:id="rId14"/>
    </p:embeddedFont>
  </p:embeddedFontLst>
  <p:custDataLst>
    <p:tags r:id="rId1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9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592"/>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2.xml"/><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Workbook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ru-RU" sz="1400" b="1" i="0" u="none" strike="noStrike" kern="1200" baseline="0">
              <a:solidFill>
                <a:schemeClr val="tx1">
                  <a:lumMod val="75000"/>
                  <a:lumOff val="25000"/>
                </a:schemeClr>
              </a:solidFill>
              <a:latin typeface="+mn-lt"/>
              <a:ea typeface="+mn-ea"/>
              <a:cs typeface="+mn-cs"/>
            </a:defRPr>
          </a:pPr>
        </a:p>
      </c:txPr>
    </c:title>
    <c:autoTitleDeleted val="0"/>
    <c:plotArea>
      <c:layout/>
      <c:barChart>
        <c:barDir val="col"/>
        <c:grouping val="clustered"/>
        <c:varyColors val="0"/>
        <c:ser>
          <c:idx val="0"/>
          <c:order val="0"/>
          <c:tx>
            <c:strRef>
              <c:f>Sheet1!$B$1</c:f>
              <c:strCache>
                <c:ptCount val="1"/>
                <c:pt idx="0">
                  <c:v>Ряды 1</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ru-RU"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Категория 1</c:v>
                </c:pt>
                <c:pt idx="1">
                  <c:v>Категория 2</c:v>
                </c:pt>
                <c:pt idx="2">
                  <c:v>Категория 3</c:v>
                </c:pt>
                <c:pt idx="3">
                  <c:v>Категория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Ряды 2</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ru-RU"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Категория 1</c:v>
                </c:pt>
                <c:pt idx="1">
                  <c:v>Категория 2</c:v>
                </c:pt>
                <c:pt idx="2">
                  <c:v>Категория 3</c:v>
                </c:pt>
                <c:pt idx="3">
                  <c:v>Категория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Ряды 3</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ru-RU"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Категория 1</c:v>
                </c:pt>
                <c:pt idx="1">
                  <c:v>Категория 2</c:v>
                </c:pt>
                <c:pt idx="2">
                  <c:v>Категория 3</c:v>
                </c:pt>
                <c:pt idx="3">
                  <c:v>Категория 4</c:v>
                </c:pt>
              </c:strCache>
            </c:strRef>
          </c:cat>
          <c:val>
            <c:numRef>
              <c:f>Sheet1!$D$2:$D$5</c:f>
              <c:numCache>
                <c:formatCode>General</c:formatCode>
                <c:ptCount val="4"/>
                <c:pt idx="0">
                  <c:v>2</c:v>
                </c:pt>
                <c:pt idx="1">
                  <c:v>2</c:v>
                </c:pt>
                <c:pt idx="2">
                  <c:v>3</c:v>
                </c:pt>
                <c:pt idx="3">
                  <c:v>5</c:v>
                </c:pt>
              </c:numCache>
            </c:numRef>
          </c:val>
        </c:ser>
        <c:dLbls>
          <c:showLegendKey val="0"/>
          <c:showVal val="1"/>
          <c:showCatName val="0"/>
          <c:showSerName val="0"/>
          <c:showPercent val="0"/>
          <c:showBubbleSize val="0"/>
        </c:dLbls>
        <c:gapWidth val="246"/>
        <c:overlap val="-28"/>
        <c:axId val="60436961"/>
        <c:axId val="298994054"/>
      </c:barChart>
      <c:catAx>
        <c:axId val="6043696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ru-RU" sz="900" b="0" i="0" u="none" strike="noStrike" kern="1200" baseline="0">
                <a:solidFill>
                  <a:schemeClr val="tx1">
                    <a:lumMod val="65000"/>
                    <a:lumOff val="35000"/>
                  </a:schemeClr>
                </a:solidFill>
                <a:latin typeface="+mn-lt"/>
                <a:ea typeface="+mn-ea"/>
                <a:cs typeface="+mn-cs"/>
              </a:defRPr>
            </a:pPr>
          </a:p>
        </c:txPr>
        <c:crossAx val="298994054"/>
        <c:crosses val="autoZero"/>
        <c:auto val="1"/>
        <c:lblAlgn val="ctr"/>
        <c:lblOffset val="100"/>
        <c:noMultiLvlLbl val="0"/>
      </c:catAx>
      <c:valAx>
        <c:axId val="298994054"/>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ru-RU" sz="900" b="0" i="0" u="none" strike="noStrike" kern="1200" baseline="0">
                <a:solidFill>
                  <a:schemeClr val="tx1">
                    <a:lumMod val="65000"/>
                    <a:lumOff val="35000"/>
                  </a:schemeClr>
                </a:solidFill>
                <a:latin typeface="+mn-lt"/>
                <a:ea typeface="+mn-ea"/>
                <a:cs typeface="+mn-cs"/>
              </a:defRPr>
            </a:pPr>
          </a:p>
        </c:txPr>
        <c:crossAx val="60436961"/>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ru-RU"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d1df6144-a075-434a-8a6e-0fe48ed40523}"/>
      </c:ext>
    </c:extLst>
  </c:chart>
  <c:spPr>
    <a:noFill/>
    <a:ln>
      <a:noFill/>
    </a:ln>
    <a:effectLst/>
  </c:spPr>
  <c:txPr>
    <a:bodyPr/>
    <a:lstStyle/>
    <a:p>
      <a:pPr>
        <a:defRPr lang="ru-RU"/>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ru-RU" sz="1400" b="1" i="0" u="none" strike="noStrike" kern="1200" baseline="0">
              <a:solidFill>
                <a:schemeClr val="tx1">
                  <a:lumMod val="75000"/>
                  <a:lumOff val="25000"/>
                </a:schemeClr>
              </a:solidFill>
              <a:latin typeface="+mn-lt"/>
              <a:ea typeface="+mn-ea"/>
              <a:cs typeface="+mn-cs"/>
            </a:defRPr>
          </a:pPr>
        </a:p>
      </c:txPr>
    </c:title>
    <c:autoTitleDeleted val="0"/>
    <c:plotArea>
      <c:layout/>
      <c:lineChart>
        <c:grouping val="standard"/>
        <c:varyColors val="0"/>
        <c:ser>
          <c:idx val="0"/>
          <c:order val="0"/>
          <c:tx>
            <c:strRef>
              <c:f>Sheet1!$B$1</c:f>
              <c:strCache>
                <c:ptCount val="1"/>
                <c:pt idx="0">
                  <c:v>Ряды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strRef>
              <c:f>Sheet1!$A$2:$A$5</c:f>
              <c:strCache>
                <c:ptCount val="4"/>
                <c:pt idx="0">
                  <c:v>Категория 1</c:v>
                </c:pt>
                <c:pt idx="1">
                  <c:v>Категория 2</c:v>
                </c:pt>
                <c:pt idx="2">
                  <c:v>Категория 3</c:v>
                </c:pt>
                <c:pt idx="3">
                  <c:v>Категория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Ряды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strRef>
              <c:f>Sheet1!$A$2:$A$5</c:f>
              <c:strCache>
                <c:ptCount val="4"/>
                <c:pt idx="0">
                  <c:v>Категория 1</c:v>
                </c:pt>
                <c:pt idx="1">
                  <c:v>Категория 2</c:v>
                </c:pt>
                <c:pt idx="2">
                  <c:v>Категория 3</c:v>
                </c:pt>
                <c:pt idx="3">
                  <c:v>Категория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Ряды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elete val="1"/>
          </c:dLbls>
          <c:cat>
            <c:strRef>
              <c:f>Sheet1!$A$2:$A$5</c:f>
              <c:strCache>
                <c:ptCount val="4"/>
                <c:pt idx="0">
                  <c:v>Категория 1</c:v>
                </c:pt>
                <c:pt idx="1">
                  <c:v>Категория 2</c:v>
                </c:pt>
                <c:pt idx="2">
                  <c:v>Категория 3</c:v>
                </c:pt>
                <c:pt idx="3">
                  <c:v>Категория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89140914"/>
        <c:axId val="679958097"/>
      </c:lineChart>
      <c:catAx>
        <c:axId val="8914091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ru-RU" sz="900" b="0" i="0" u="none" strike="noStrike" kern="1200" baseline="0">
                <a:solidFill>
                  <a:schemeClr val="tx1">
                    <a:lumMod val="65000"/>
                    <a:lumOff val="35000"/>
                  </a:schemeClr>
                </a:solidFill>
                <a:latin typeface="+mn-lt"/>
                <a:ea typeface="+mn-ea"/>
                <a:cs typeface="+mn-cs"/>
              </a:defRPr>
            </a:pPr>
          </a:p>
        </c:txPr>
        <c:crossAx val="679958097"/>
        <c:crosses val="autoZero"/>
        <c:auto val="1"/>
        <c:lblAlgn val="ctr"/>
        <c:lblOffset val="100"/>
        <c:noMultiLvlLbl val="0"/>
      </c:catAx>
      <c:valAx>
        <c:axId val="679958097"/>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ru-RU" sz="900" b="0" i="0" u="none" strike="noStrike" kern="1200" baseline="0">
                <a:solidFill>
                  <a:schemeClr val="tx1">
                    <a:lumMod val="65000"/>
                    <a:lumOff val="35000"/>
                  </a:schemeClr>
                </a:solidFill>
                <a:latin typeface="+mn-lt"/>
                <a:ea typeface="+mn-ea"/>
                <a:cs typeface="+mn-cs"/>
              </a:defRPr>
            </a:pPr>
          </a:p>
        </c:txPr>
        <c:crossAx val="8914091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ru-RU"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ru-RU"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5b3474d2-daa2-4cc8-ab96-73c23e985194}"/>
      </c:ext>
    </c:extLst>
  </c:chart>
  <c:spPr>
    <a:noFill/>
    <a:ln>
      <a:noFill/>
    </a:ln>
    <a:effectLst/>
  </c:spPr>
  <c:txPr>
    <a:bodyPr/>
    <a:lstStyle/>
    <a:p>
      <a:pPr>
        <a:defRPr lang="ru-RU"/>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ru-RU" sz="1400" b="1" i="0" u="none" strike="noStrike" kern="1200" baseline="0">
              <a:solidFill>
                <a:schemeClr val="tx1">
                  <a:lumMod val="75000"/>
                  <a:lumOff val="25000"/>
                </a:schemeClr>
              </a:solidFill>
              <a:latin typeface="+mn-lt"/>
              <a:ea typeface="+mn-ea"/>
              <a:cs typeface="+mn-cs"/>
            </a:defRPr>
          </a:pPr>
        </a:p>
      </c:txPr>
    </c:title>
    <c:autoTitleDeleted val="0"/>
    <c:plotArea>
      <c:layout/>
      <c:barChart>
        <c:barDir val="col"/>
        <c:grouping val="clustered"/>
        <c:varyColors val="0"/>
        <c:ser>
          <c:idx val="0"/>
          <c:order val="0"/>
          <c:tx>
            <c:strRef>
              <c:f>Sheet1!$B$1</c:f>
              <c:strCache>
                <c:ptCount val="1"/>
                <c:pt idx="0">
                  <c:v>Ряды 1</c:v>
                </c:pt>
              </c:strCache>
            </c:strRef>
          </c:tx>
          <c:spPr>
            <a:solidFill>
              <a:schemeClr val="accent1"/>
            </a:solidFill>
            <a:ln>
              <a:noFill/>
            </a:ln>
            <a:effectLst/>
          </c:spPr>
          <c:invertIfNegative val="0"/>
          <c:dLbls>
            <c:delete val="1"/>
          </c:dLbls>
          <c:cat>
            <c:strRef>
              <c:f>Sheet1!$A$2:$A$5</c:f>
              <c:strCache>
                <c:ptCount val="4"/>
                <c:pt idx="0">
                  <c:v>Категория 1</c:v>
                </c:pt>
                <c:pt idx="1">
                  <c:v>Категория 2</c:v>
                </c:pt>
                <c:pt idx="2">
                  <c:v>Категория 3</c:v>
                </c:pt>
                <c:pt idx="3">
                  <c:v>Категория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Ряды 2</c:v>
                </c:pt>
              </c:strCache>
            </c:strRef>
          </c:tx>
          <c:spPr>
            <a:solidFill>
              <a:schemeClr val="accent2"/>
            </a:solidFill>
            <a:ln>
              <a:noFill/>
            </a:ln>
            <a:effectLst/>
          </c:spPr>
          <c:invertIfNegative val="0"/>
          <c:dLbls>
            <c:delete val="1"/>
          </c:dLbls>
          <c:cat>
            <c:strRef>
              <c:f>Sheet1!$A$2:$A$5</c:f>
              <c:strCache>
                <c:ptCount val="4"/>
                <c:pt idx="0">
                  <c:v>Категория 1</c:v>
                </c:pt>
                <c:pt idx="1">
                  <c:v>Категория 2</c:v>
                </c:pt>
                <c:pt idx="2">
                  <c:v>Категория 3</c:v>
                </c:pt>
                <c:pt idx="3">
                  <c:v>Категория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Ряды 3</c:v>
                </c:pt>
              </c:strCache>
            </c:strRef>
          </c:tx>
          <c:spPr>
            <a:solidFill>
              <a:schemeClr val="accent3"/>
            </a:solidFill>
            <a:ln>
              <a:noFill/>
            </a:ln>
            <a:effectLst/>
          </c:spPr>
          <c:invertIfNegative val="0"/>
          <c:dLbls>
            <c:delete val="1"/>
          </c:dLbls>
          <c:cat>
            <c:strRef>
              <c:f>Sheet1!$A$2:$A$5</c:f>
              <c:strCache>
                <c:ptCount val="4"/>
                <c:pt idx="0">
                  <c:v>Категория 1</c:v>
                </c:pt>
                <c:pt idx="1">
                  <c:v>Категория 2</c:v>
                </c:pt>
                <c:pt idx="2">
                  <c:v>Категория 3</c:v>
                </c:pt>
                <c:pt idx="3">
                  <c:v>Категория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46"/>
        <c:overlap val="-28"/>
        <c:axId val="60436961"/>
        <c:axId val="298994054"/>
      </c:barChart>
      <c:catAx>
        <c:axId val="6043696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ru-RU" sz="900" b="0" i="0" u="none" strike="noStrike" kern="1200" baseline="0">
                <a:solidFill>
                  <a:schemeClr val="tx1">
                    <a:lumMod val="65000"/>
                    <a:lumOff val="35000"/>
                  </a:schemeClr>
                </a:solidFill>
                <a:latin typeface="+mn-lt"/>
                <a:ea typeface="+mn-ea"/>
                <a:cs typeface="+mn-cs"/>
              </a:defRPr>
            </a:pPr>
          </a:p>
        </c:txPr>
        <c:crossAx val="298994054"/>
        <c:crosses val="autoZero"/>
        <c:auto val="1"/>
        <c:lblAlgn val="ctr"/>
        <c:lblOffset val="100"/>
        <c:noMultiLvlLbl val="0"/>
      </c:catAx>
      <c:valAx>
        <c:axId val="298994054"/>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ru-RU" sz="900" b="0" i="0" u="none" strike="noStrike" kern="1200" baseline="0">
                <a:solidFill>
                  <a:schemeClr val="tx1">
                    <a:lumMod val="65000"/>
                    <a:lumOff val="35000"/>
                  </a:schemeClr>
                </a:solidFill>
                <a:latin typeface="+mn-lt"/>
                <a:ea typeface="+mn-ea"/>
                <a:cs typeface="+mn-cs"/>
              </a:defRPr>
            </a:pPr>
          </a:p>
        </c:txPr>
        <c:crossAx val="60436961"/>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ru-RU"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96ec2046-bdce-4678-8cfa-59e9e2dc3319}"/>
      </c:ext>
    </c:extLst>
  </c:chart>
  <c:spPr>
    <a:noFill/>
    <a:ln>
      <a:noFill/>
    </a:ln>
    <a:effectLst/>
  </c:spPr>
  <c:txPr>
    <a:bodyPr/>
    <a:lstStyle/>
    <a:p>
      <a:pPr>
        <a:defRPr lang="ru-RU"/>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ru-RU" sz="1400" b="1" i="0" u="none" strike="noStrike" kern="1200" baseline="0">
              <a:solidFill>
                <a:schemeClr val="tx1">
                  <a:lumMod val="75000"/>
                  <a:lumOff val="25000"/>
                </a:schemeClr>
              </a:solidFill>
              <a:latin typeface="+mn-lt"/>
              <a:ea typeface="+mn-ea"/>
              <a:cs typeface="+mn-cs"/>
            </a:defRPr>
          </a:pPr>
        </a:p>
      </c:txPr>
    </c:title>
    <c:autoTitleDeleted val="0"/>
    <c:plotArea>
      <c:layout/>
      <c:scatterChart>
        <c:scatterStyle val="marker"/>
        <c:varyColors val="0"/>
        <c:ser>
          <c:idx val="0"/>
          <c:order val="0"/>
          <c:tx>
            <c:strRef>
              <c:f>Sheet1!$B$1</c:f>
              <c:strCache>
                <c:ptCount val="1"/>
                <c:pt idx="0">
                  <c:v>Значение Y</c:v>
                </c:pt>
              </c:strCache>
            </c:strRef>
          </c:tx>
          <c:spPr>
            <a:ln w="19050" cap="rnd">
              <a:no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0" vertOverflow="ellipsis" vert="horz" wrap="square" lIns="38100" tIns="19050" rIns="38100" bIns="19050" anchor="ctr" anchorCtr="1"/>
              <a:lstStyle/>
              <a:p>
                <a:pPr>
                  <a:defRPr lang="ru-RU" sz="10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smooth val="0"/>
        </c:ser>
        <c:dLbls>
          <c:showLegendKey val="0"/>
          <c:showVal val="1"/>
          <c:showCatName val="0"/>
          <c:showSerName val="0"/>
          <c:showPercent val="0"/>
          <c:showBubbleSize val="0"/>
        </c:dLbls>
        <c:axId val="721039636"/>
        <c:axId val="403910599"/>
      </c:scatterChart>
      <c:valAx>
        <c:axId val="721039636"/>
        <c:scaling>
          <c:orientation val="minMax"/>
        </c:scaling>
        <c:delete val="0"/>
        <c:axPos val="b"/>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ru-RU" sz="900" b="0" i="0" u="none" strike="noStrike" kern="1200" baseline="0">
                <a:solidFill>
                  <a:schemeClr val="tx1">
                    <a:lumMod val="65000"/>
                    <a:lumOff val="35000"/>
                  </a:schemeClr>
                </a:solidFill>
                <a:latin typeface="+mn-lt"/>
                <a:ea typeface="+mn-ea"/>
                <a:cs typeface="+mn-cs"/>
              </a:defRPr>
            </a:pPr>
          </a:p>
        </c:txPr>
        <c:crossAx val="403910599"/>
        <c:crosses val="autoZero"/>
        <c:crossBetween val="midCat"/>
      </c:valAx>
      <c:valAx>
        <c:axId val="40391059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ru-RU" sz="900" b="0" i="0" u="none" strike="noStrike" kern="1200" baseline="0">
                <a:solidFill>
                  <a:schemeClr val="tx1">
                    <a:lumMod val="65000"/>
                    <a:lumOff val="35000"/>
                  </a:schemeClr>
                </a:solidFill>
                <a:latin typeface="+mn-lt"/>
                <a:ea typeface="+mn-ea"/>
                <a:cs typeface="+mn-cs"/>
              </a:defRPr>
            </a:pPr>
          </a:p>
        </c:txPr>
        <c:crossAx val="721039636"/>
        <c:crosses val="autoZero"/>
        <c:crossBetween val="midCat"/>
      </c:valAx>
      <c:spPr>
        <a:noFill/>
        <a:ln w="9525" cap="flat" cmpd="sng" algn="ctr">
          <a:solidFill>
            <a:schemeClr val="tx1">
              <a:lumMod val="15000"/>
              <a:lumOff val="85000"/>
            </a:schemeClr>
          </a:solidFill>
          <a:round/>
        </a:ln>
        <a:effectLst/>
      </c:spPr>
    </c:plotArea>
    <c:legend>
      <c:legendPos val="b"/>
      <c:layout/>
      <c:overlay val="0"/>
      <c:spPr>
        <a:noFill/>
        <a:ln>
          <a:noFill/>
        </a:ln>
        <a:effectLst/>
      </c:spPr>
      <c:txPr>
        <a:bodyPr rot="0" spcFirstLastPara="0" vertOverflow="ellipsis" vert="horz" wrap="square" anchor="ctr" anchorCtr="1"/>
        <a:lstStyle/>
        <a:p>
          <a:pPr>
            <a:defRPr lang="ru-RU"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a5ec15c1-287e-4548-ac71-ac7eed244d44}"/>
      </c:ext>
    </c:extLst>
  </c:chart>
  <c:spPr>
    <a:noFill/>
    <a:ln>
      <a:noFill/>
    </a:ln>
    <a:effectLst/>
  </c:spPr>
  <c:txPr>
    <a:bodyPr/>
    <a:lstStyle/>
    <a:p>
      <a:pPr>
        <a:defRPr lang="ru-RU"/>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ru-RU" sz="1400" b="1" i="0" u="none" strike="noStrike" kern="1200" baseline="0">
              <a:solidFill>
                <a:schemeClr val="tx1">
                  <a:lumMod val="75000"/>
                  <a:lumOff val="25000"/>
                </a:schemeClr>
              </a:solidFill>
              <a:latin typeface="+mn-lt"/>
              <a:ea typeface="+mn-ea"/>
              <a:cs typeface="+mn-cs"/>
            </a:defRPr>
          </a:pPr>
        </a:p>
      </c:txPr>
    </c:title>
    <c:autoTitleDeleted val="0"/>
    <c:plotArea>
      <c:layout/>
      <c:pieChart>
        <c:varyColors val="1"/>
        <c:ser>
          <c:idx val="0"/>
          <c:order val="0"/>
          <c:tx>
            <c:strRef>
              <c:f>Sheet1!$B$1</c:f>
              <c:strCache>
                <c:ptCount val="1"/>
                <c:pt idx="0">
                  <c:v>Продажи</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ru-RU"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1-й квартал</c:v>
                </c:pt>
                <c:pt idx="1">
                  <c:v>2-й квартал</c:v>
                </c:pt>
                <c:pt idx="2">
                  <c:v>3-й квартал</c:v>
                </c:pt>
                <c:pt idx="3">
                  <c:v>4-й квартал</c:v>
                </c:pt>
              </c:strCache>
            </c:strRef>
          </c:cat>
          <c:val>
            <c:numRef>
              <c:f>Sheet1!$B$2:$B$5</c:f>
              <c:numCache>
                <c:formatCode>General</c:formatCode>
                <c:ptCount val="4"/>
                <c:pt idx="0">
                  <c:v>8.2</c:v>
                </c:pt>
                <c:pt idx="1">
                  <c:v>3.2</c:v>
                </c:pt>
                <c:pt idx="2">
                  <c:v>1.4</c:v>
                </c:pt>
                <c:pt idx="3">
                  <c:v>1.2</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t"/>
      <c:layout/>
      <c:overlay val="0"/>
      <c:spPr>
        <a:noFill/>
        <a:ln>
          <a:noFill/>
        </a:ln>
        <a:effectLst/>
      </c:spPr>
      <c:txPr>
        <a:bodyPr rot="0" spcFirstLastPara="0" vertOverflow="ellipsis" vert="horz" wrap="square" anchor="ctr" anchorCtr="1"/>
        <a:lstStyle/>
        <a:p>
          <a:pPr>
            <a:defRPr lang="ru-RU"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a0b3a89b-d66b-480d-9b9a-5f47951c1ff5}"/>
      </c:ext>
    </c:extLst>
  </c:chart>
  <c:spPr>
    <a:noFill/>
    <a:ln>
      <a:noFill/>
    </a:ln>
    <a:effectLst/>
  </c:spPr>
  <c:txPr>
    <a:bodyPr/>
    <a:lstStyle/>
    <a:p>
      <a:pPr>
        <a:defRPr lang="ru-RU"/>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ru-RU" sz="1400" b="1" i="0" u="none" strike="noStrike" kern="1200" baseline="0">
              <a:solidFill>
                <a:schemeClr val="dk1">
                  <a:lumMod val="75000"/>
                  <a:lumOff val="25000"/>
                </a:schemeClr>
              </a:solidFill>
              <a:latin typeface="+mn-lt"/>
              <a:ea typeface="+mn-ea"/>
              <a:cs typeface="+mn-cs"/>
            </a:defRPr>
          </a:pPr>
        </a:p>
      </c:txPr>
    </c:title>
    <c:autoTitleDeleted val="0"/>
    <c:plotArea>
      <c:layout/>
      <c:areaChart>
        <c:grouping val="stacked"/>
        <c:varyColors val="0"/>
        <c:ser>
          <c:idx val="0"/>
          <c:order val="0"/>
          <c:tx>
            <c:strRef>
              <c:f>Sheet1!$B$1</c:f>
              <c:strCache>
                <c:ptCount val="1"/>
                <c:pt idx="0">
                  <c:v>Ряды 1</c:v>
                </c:pt>
              </c:strCache>
            </c:strRef>
          </c:tx>
          <c:spPr>
            <a:gradFill>
              <a:gsLst>
                <a:gs pos="0">
                  <a:schemeClr val="accent1">
                    <a:hueOff val="-1670000"/>
                  </a:schemeClr>
                </a:gs>
                <a:gs pos="100000">
                  <a:schemeClr val="accent1"/>
                </a:gs>
              </a:gsLst>
              <a:lin ang="5400000" scaled="0"/>
            </a:gradFill>
            <a:ln>
              <a:gradFill>
                <a:gsLst>
                  <a:gs pos="0">
                    <a:schemeClr val="accent1">
                      <a:lumMod val="75000"/>
                      <a:hueOff val="-1670000"/>
                    </a:schemeClr>
                  </a:gs>
                  <a:gs pos="100000">
                    <a:schemeClr val="accent1">
                      <a:lumMod val="75000"/>
                    </a:schemeClr>
                  </a:gs>
                </a:gsLst>
                <a:lin ang="5160000" scaled="1"/>
              </a:gradFill>
            </a:ln>
            <a:effectLst/>
          </c:spPr>
          <c:dLbls>
            <c:spPr>
              <a:noFill/>
              <a:ln>
                <a:noFill/>
              </a:ln>
              <a:effectLst/>
            </c:spPr>
            <c:txPr>
              <a:bodyPr rot="0" spcFirstLastPara="0" vertOverflow="ellipsis" vert="horz" wrap="square" lIns="38100" tIns="19050" rIns="38100" bIns="19050" anchor="ctr" anchorCtr="1"/>
              <a:lstStyle/>
              <a:p>
                <a:pPr>
                  <a:defRPr lang="ru-RU" sz="1000" b="0" i="0" u="none" strike="noStrike" kern="1200" baseline="0">
                    <a:solidFill>
                      <a:schemeClr val="dk1">
                        <a:lumMod val="75000"/>
                        <a:lumOff val="25000"/>
                      </a:schemeClr>
                    </a:solidFill>
                    <a:latin typeface="+mn-lt"/>
                    <a:ea typeface="+mn-ea"/>
                    <a:cs typeface="+mn-cs"/>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Sheet1!$A$2:$A$5</c:f>
              <c:strCache>
                <c:ptCount val="4"/>
                <c:pt idx="0">
                  <c:v>Категория 1</c:v>
                </c:pt>
                <c:pt idx="1">
                  <c:v>Категория 2</c:v>
                </c:pt>
                <c:pt idx="2">
                  <c:v>Категория 3</c:v>
                </c:pt>
                <c:pt idx="3">
                  <c:v>Категория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Ряды 2</c:v>
                </c:pt>
              </c:strCache>
            </c:strRef>
          </c:tx>
          <c:spPr>
            <a:gradFill>
              <a:gsLst>
                <a:gs pos="0">
                  <a:schemeClr val="accent2">
                    <a:hueOff val="-1670000"/>
                  </a:schemeClr>
                </a:gs>
                <a:gs pos="100000">
                  <a:schemeClr val="accent2"/>
                </a:gs>
              </a:gsLst>
              <a:lin ang="5400000" scaled="0"/>
            </a:gradFill>
            <a:ln>
              <a:gradFill>
                <a:gsLst>
                  <a:gs pos="0">
                    <a:schemeClr val="accent2">
                      <a:lumMod val="75000"/>
                      <a:hueOff val="-1670000"/>
                    </a:schemeClr>
                  </a:gs>
                  <a:gs pos="100000">
                    <a:schemeClr val="accent2">
                      <a:lumMod val="75000"/>
                    </a:schemeClr>
                  </a:gs>
                </a:gsLst>
                <a:lin ang="5160000" scaled="1"/>
              </a:gradFill>
            </a:ln>
            <a:effectLst/>
          </c:spPr>
          <c:dLbls>
            <c:spPr>
              <a:noFill/>
              <a:ln>
                <a:noFill/>
              </a:ln>
              <a:effectLst/>
            </c:spPr>
            <c:txPr>
              <a:bodyPr rot="0" spcFirstLastPara="0" vertOverflow="ellipsis" vert="horz" wrap="square" lIns="38100" tIns="19050" rIns="38100" bIns="19050" anchor="ctr" anchorCtr="1"/>
              <a:lstStyle/>
              <a:p>
                <a:pPr>
                  <a:defRPr lang="ru-RU" sz="1000" b="0" i="0" u="none" strike="noStrike" kern="1200" baseline="0">
                    <a:solidFill>
                      <a:schemeClr val="dk1">
                        <a:lumMod val="75000"/>
                        <a:lumOff val="25000"/>
                      </a:schemeClr>
                    </a:solidFill>
                    <a:latin typeface="+mn-lt"/>
                    <a:ea typeface="+mn-ea"/>
                    <a:cs typeface="+mn-cs"/>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Sheet1!$A$2:$A$5</c:f>
              <c:strCache>
                <c:ptCount val="4"/>
                <c:pt idx="0">
                  <c:v>Категория 1</c:v>
                </c:pt>
                <c:pt idx="1">
                  <c:v>Категория 2</c:v>
                </c:pt>
                <c:pt idx="2">
                  <c:v>Категория 3</c:v>
                </c:pt>
                <c:pt idx="3">
                  <c:v>Категория 4</c:v>
                </c:pt>
              </c:strCache>
            </c:strRef>
          </c:cat>
          <c:val>
            <c:numRef>
              <c:f>Sheet1!$C$2:$C$5</c:f>
              <c:numCache>
                <c:formatCode>General</c:formatCode>
                <c:ptCount val="4"/>
                <c:pt idx="0">
                  <c:v>2.4</c:v>
                </c:pt>
                <c:pt idx="1">
                  <c:v>4.4</c:v>
                </c:pt>
                <c:pt idx="2">
                  <c:v>1.8</c:v>
                </c:pt>
                <c:pt idx="3">
                  <c:v>2.8</c:v>
                </c:pt>
              </c:numCache>
            </c:numRef>
          </c:val>
        </c:ser>
        <c:dLbls>
          <c:showLegendKey val="0"/>
          <c:showVal val="1"/>
          <c:showCatName val="0"/>
          <c:showSerName val="0"/>
          <c:showPercent val="0"/>
          <c:showBubbleSize val="0"/>
        </c:dLbls>
        <c:axId val="744800550"/>
        <c:axId val="133204949"/>
      </c:areaChart>
      <c:barChart>
        <c:barDir val="col"/>
        <c:grouping val="clustered"/>
        <c:varyColors val="0"/>
        <c:ser>
          <c:idx val="2"/>
          <c:order val="2"/>
          <c:tx>
            <c:strRef>
              <c:f>Sheet1!$D$1</c:f>
              <c:strCache>
                <c:ptCount val="1"/>
                <c:pt idx="0">
                  <c:v>Ряды 3</c:v>
                </c:pt>
              </c:strCache>
            </c:strRef>
          </c:tx>
          <c:spPr>
            <a:gradFill>
              <a:gsLst>
                <a:gs pos="0">
                  <a:schemeClr val="accent3">
                    <a:hueOff val="-1670000"/>
                  </a:schemeClr>
                </a:gs>
                <a:gs pos="100000">
                  <a:schemeClr val="accent3"/>
                </a:gs>
              </a:gsLst>
              <a:lin ang="5400000" scaled="0"/>
            </a:gradFill>
            <a:ln>
              <a:gradFill>
                <a:gsLst>
                  <a:gs pos="0">
                    <a:schemeClr val="accent3">
                      <a:lumMod val="75000"/>
                      <a:hueOff val="-1670000"/>
                    </a:schemeClr>
                  </a:gs>
                  <a:gs pos="100000">
                    <a:schemeClr val="accent3">
                      <a:lumMod val="75000"/>
                    </a:schemeClr>
                  </a:gs>
                </a:gsLst>
                <a:lin ang="5160000" scaled="1"/>
              </a:gradFill>
            </a:ln>
            <a:effectLst/>
          </c:spPr>
          <c:invertIfNegative val="0"/>
          <c:dLbls>
            <c:spPr>
              <a:noFill/>
              <a:ln>
                <a:noFill/>
              </a:ln>
              <a:effectLst/>
            </c:spPr>
            <c:txPr>
              <a:bodyPr rot="0" spcFirstLastPara="0" vertOverflow="ellipsis" vert="horz" wrap="square" lIns="38100" tIns="19050" rIns="38100" bIns="19050" anchor="ctr" anchorCtr="1"/>
              <a:lstStyle/>
              <a:p>
                <a:pPr>
                  <a:defRPr lang="ru-RU" sz="1000" b="0" i="0" u="none" strike="noStrike" kern="1200" baseline="0">
                    <a:solidFill>
                      <a:schemeClr val="dk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Sheet1!$A$2:$A$5</c:f>
              <c:strCache>
                <c:ptCount val="4"/>
                <c:pt idx="0">
                  <c:v>Категория 1</c:v>
                </c:pt>
                <c:pt idx="1">
                  <c:v>Категория 2</c:v>
                </c:pt>
                <c:pt idx="2">
                  <c:v>Категория 3</c:v>
                </c:pt>
                <c:pt idx="3">
                  <c:v>Категория 4</c:v>
                </c:pt>
              </c:strCache>
            </c:strRef>
          </c:cat>
          <c:val>
            <c:numRef>
              <c:f>Sheet1!$D$2:$D$5</c:f>
              <c:numCache>
                <c:formatCode>General</c:formatCode>
                <c:ptCount val="4"/>
                <c:pt idx="0">
                  <c:v>2</c:v>
                </c:pt>
                <c:pt idx="1">
                  <c:v>2</c:v>
                </c:pt>
                <c:pt idx="2">
                  <c:v>3</c:v>
                </c:pt>
                <c:pt idx="3">
                  <c:v>5</c:v>
                </c:pt>
              </c:numCache>
            </c:numRef>
          </c:val>
        </c:ser>
        <c:dLbls>
          <c:showLegendKey val="0"/>
          <c:showVal val="1"/>
          <c:showCatName val="0"/>
          <c:showSerName val="0"/>
          <c:showPercent val="0"/>
          <c:showBubbleSize val="0"/>
        </c:dLbls>
        <c:gapWidth val="150"/>
        <c:overlap val="-25"/>
        <c:axId val="744800550"/>
        <c:axId val="133204949"/>
      </c:barChart>
      <c:catAx>
        <c:axId val="744800550"/>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0" vertOverflow="ellipsis" vert="horz" wrap="square" anchor="ctr" anchorCtr="1"/>
          <a:lstStyle/>
          <a:p>
            <a:pPr>
              <a:defRPr lang="ru-RU" sz="900" b="0" i="0" u="none" strike="noStrike" kern="1200" baseline="0">
                <a:solidFill>
                  <a:schemeClr val="dk1">
                    <a:lumMod val="65000"/>
                    <a:lumOff val="35000"/>
                  </a:schemeClr>
                </a:solidFill>
                <a:latin typeface="+mn-lt"/>
                <a:ea typeface="+mn-ea"/>
                <a:cs typeface="+mn-cs"/>
              </a:defRPr>
            </a:pPr>
          </a:p>
        </c:txPr>
        <c:crossAx val="133204949"/>
        <c:crosses val="autoZero"/>
        <c:auto val="1"/>
        <c:lblAlgn val="ctr"/>
        <c:lblOffset val="100"/>
        <c:noMultiLvlLbl val="0"/>
      </c:catAx>
      <c:valAx>
        <c:axId val="133204949"/>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ru-RU" sz="900" b="0" i="0" u="none" strike="noStrike" kern="1200" baseline="0">
                <a:solidFill>
                  <a:schemeClr val="dk1">
                    <a:lumMod val="65000"/>
                    <a:lumOff val="35000"/>
                  </a:schemeClr>
                </a:solidFill>
                <a:latin typeface="+mn-lt"/>
                <a:ea typeface="+mn-ea"/>
                <a:cs typeface="+mn-cs"/>
              </a:defRPr>
            </a:pPr>
          </a:p>
        </c:txPr>
        <c:crossAx val="744800550"/>
        <c:crosses val="autoZero"/>
        <c:crossBetween val="between"/>
      </c:valAx>
      <c:spPr>
        <a:noFill/>
        <a:ln>
          <a:noFill/>
        </a:ln>
        <a:effectLst/>
      </c:spPr>
    </c:plotArea>
    <c:legend>
      <c:legendPos val="t"/>
      <c:layout/>
      <c:overlay val="0"/>
      <c:spPr>
        <a:noFill/>
        <a:ln>
          <a:noFill/>
        </a:ln>
        <a:effectLst/>
      </c:spPr>
      <c:txPr>
        <a:bodyPr rot="0" spcFirstLastPara="0" vertOverflow="ellipsis" vert="horz" wrap="square" anchor="ctr" anchorCtr="1"/>
        <a:lstStyle/>
        <a:p>
          <a:pPr>
            <a:defRPr lang="ru-RU" sz="900" b="0" i="0" u="none" strike="noStrike" kern="1200" baseline="0">
              <a:solidFill>
                <a:schemeClr val="dk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ba4b85f3-c2cf-483c-97e8-b5f567c73c76}"/>
      </c:ext>
    </c:extLst>
  </c:chart>
  <c:spPr>
    <a:solidFill>
      <a:schemeClr val="lt1">
        <a:lumMod val="96000"/>
      </a:schemeClr>
    </a:solidFill>
    <a:ln w="9525" cap="flat" cmpd="sng" algn="ctr">
      <a:solidFill>
        <a:schemeClr val="tx1">
          <a:lumMod val="15000"/>
          <a:lumOff val="85000"/>
        </a:schemeClr>
      </a:solidFill>
      <a:round/>
    </a:ln>
    <a:effectLst/>
  </c:spPr>
  <c:txPr>
    <a:bodyPr/>
    <a:lstStyle/>
    <a:p>
      <a:pPr>
        <a:defRPr lang="ru-RU"/>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ru-RU" sz="1400" b="1" i="0" u="none" strike="noStrike" kern="1200" baseline="0">
              <a:solidFill>
                <a:schemeClr val="tx1">
                  <a:lumMod val="75000"/>
                  <a:lumOff val="25000"/>
                </a:schemeClr>
              </a:solidFill>
              <a:latin typeface="+mn-lt"/>
              <a:ea typeface="+mn-ea"/>
              <a:cs typeface="+mn-cs"/>
            </a:defRPr>
          </a:pPr>
        </a:p>
      </c:txPr>
    </c:title>
    <c:autoTitleDeleted val="0"/>
    <c:plotArea>
      <c:layout/>
      <c:radarChart>
        <c:radarStyle val="marker"/>
        <c:varyColors val="0"/>
        <c:ser>
          <c:idx val="0"/>
          <c:order val="0"/>
          <c:tx>
            <c:strRef>
              <c:f>Sheet1!$B$1</c:f>
              <c:strCache>
                <c:ptCount val="1"/>
                <c:pt idx="0">
                  <c:v>Ряды 1</c:v>
                </c:pt>
              </c:strCache>
            </c:strRef>
          </c:tx>
          <c:spPr>
            <a:ln w="28575" cap="rnd">
              <a:solidFill>
                <a:schemeClr val="accent1"/>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ru-RU" sz="1000" b="0" i="0" u="none" strike="noStrike" kern="1200" baseline="0">
                    <a:solidFill>
                      <a:schemeClr val="tx1">
                        <a:lumMod val="75000"/>
                        <a:lumOff val="25000"/>
                      </a:schemeClr>
                    </a:solidFill>
                    <a:latin typeface="+mn-lt"/>
                    <a:ea typeface="+mn-ea"/>
                    <a:cs typeface="+mn-cs"/>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dd\.mm\.yyyy</c:formatCode>
                <c:ptCount val="5"/>
                <c:pt idx="0" c:formatCode="dd\.mm\.yyyy">
                  <c:v>37261</c:v>
                </c:pt>
                <c:pt idx="1" c:formatCode="dd\.mm\.yyyy">
                  <c:v>37262</c:v>
                </c:pt>
                <c:pt idx="2" c:formatCode="dd\.mm\.yyyy">
                  <c:v>37263</c:v>
                </c:pt>
                <c:pt idx="3" c:formatCode="dd\.mm\.yyyy">
                  <c:v>37264</c:v>
                </c:pt>
                <c:pt idx="4" c:formatCode="dd\.mm\.yyyy">
                  <c:v>37265</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Ряды 2</c:v>
                </c:pt>
              </c:strCache>
            </c:strRef>
          </c:tx>
          <c:spPr>
            <a:ln w="28575" cap="rnd">
              <a:solidFill>
                <a:schemeClr val="accent2"/>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ru-RU" sz="1000" b="0" i="0" u="none" strike="noStrike" kern="1200" baseline="0">
                    <a:solidFill>
                      <a:schemeClr val="tx1">
                        <a:lumMod val="75000"/>
                        <a:lumOff val="25000"/>
                      </a:schemeClr>
                    </a:solidFill>
                    <a:latin typeface="+mn-lt"/>
                    <a:ea typeface="+mn-ea"/>
                    <a:cs typeface="+mn-cs"/>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dd\.mm\.yyyy</c:formatCode>
                <c:ptCount val="5"/>
                <c:pt idx="0" c:formatCode="dd\.mm\.yyyy">
                  <c:v>37261</c:v>
                </c:pt>
                <c:pt idx="1" c:formatCode="dd\.mm\.yyyy">
                  <c:v>37262</c:v>
                </c:pt>
                <c:pt idx="2" c:formatCode="dd\.mm\.yyyy">
                  <c:v>37263</c:v>
                </c:pt>
                <c:pt idx="3" c:formatCode="dd\.mm\.yyyy">
                  <c:v>37264</c:v>
                </c:pt>
                <c:pt idx="4" c:formatCode="dd\.mm\.yyyy">
                  <c:v>37265</c:v>
                </c:pt>
              </c:numCache>
            </c:numRef>
          </c:cat>
          <c:val>
            <c:numRef>
              <c:f>Sheet1!$C$2:$C$6</c:f>
              <c:numCache>
                <c:formatCode>General</c:formatCode>
                <c:ptCount val="5"/>
                <c:pt idx="0">
                  <c:v>12</c:v>
                </c:pt>
                <c:pt idx="1">
                  <c:v>12</c:v>
                </c:pt>
                <c:pt idx="2">
                  <c:v>12</c:v>
                </c:pt>
                <c:pt idx="3">
                  <c:v>21</c:v>
                </c:pt>
                <c:pt idx="4">
                  <c:v>28</c:v>
                </c:pt>
              </c:numCache>
            </c:numRef>
          </c:val>
        </c:ser>
        <c:dLbls>
          <c:showLegendKey val="0"/>
          <c:showVal val="1"/>
          <c:showCatName val="0"/>
          <c:showSerName val="0"/>
          <c:showPercent val="0"/>
          <c:showBubbleSize val="0"/>
        </c:dLbls>
        <c:axId val="342657503"/>
        <c:axId val="277286822"/>
      </c:radarChart>
      <c:catAx>
        <c:axId val="342657503"/>
        <c:scaling>
          <c:orientation val="minMax"/>
        </c:scaling>
        <c:delete val="1"/>
        <c:axPos val="b"/>
        <c:majorTickMark val="out"/>
        <c:minorTickMark val="none"/>
        <c:tickLblPos val="nextTo"/>
        <c:txPr>
          <a:bodyPr rot="-60000000" spcFirstLastPara="0" vertOverflow="ellipsis" vert="horz" wrap="square" anchor="ctr" anchorCtr="1"/>
          <a:lstStyle/>
          <a:p>
            <a:pPr>
              <a:defRPr lang="ru-RU" sz="900" b="0" i="0" u="none" strike="noStrike" kern="1200" baseline="0">
                <a:solidFill>
                  <a:schemeClr val="tx1">
                    <a:lumMod val="65000"/>
                    <a:lumOff val="35000"/>
                  </a:schemeClr>
                </a:solidFill>
                <a:latin typeface="+mn-lt"/>
                <a:ea typeface="+mn-ea"/>
                <a:cs typeface="+mn-cs"/>
              </a:defRPr>
            </a:pPr>
          </a:p>
        </c:txPr>
        <c:crossAx val="277286822"/>
        <c:crosses val="autoZero"/>
        <c:auto val="1"/>
        <c:lblAlgn val="ctr"/>
        <c:lblOffset val="100"/>
        <c:noMultiLvlLbl val="0"/>
      </c:catAx>
      <c:valAx>
        <c:axId val="277286822"/>
        <c:scaling>
          <c:orientation val="minMax"/>
        </c:scaling>
        <c:delete val="1"/>
        <c:axPos val="l"/>
        <c:majorGridlines>
          <c:spPr>
            <a:ln w="9525" cap="flat" cmpd="sng" algn="ctr">
              <a:solidFill>
                <a:schemeClr val="lt1">
                  <a:lumMod val="90200"/>
                </a:schemeClr>
              </a:solidFill>
              <a:round/>
            </a:ln>
            <a:effectLst/>
          </c:spPr>
        </c:majorGridlines>
        <c:numFmt formatCode="General" sourceLinked="1"/>
        <c:majorTickMark val="out"/>
        <c:minorTickMark val="none"/>
        <c:tickLblPos val="nextTo"/>
        <c:txPr>
          <a:bodyPr rot="-60000000" spcFirstLastPara="0" vertOverflow="ellipsis" vert="horz" wrap="square" anchor="ctr" anchorCtr="1"/>
          <a:lstStyle/>
          <a:p>
            <a:pPr>
              <a:defRPr lang="ru-RU" sz="900" b="0" i="0" u="none" strike="noStrike" kern="1200" baseline="0">
                <a:solidFill>
                  <a:schemeClr val="tx1">
                    <a:lumMod val="65000"/>
                    <a:lumOff val="35000"/>
                  </a:schemeClr>
                </a:solidFill>
                <a:latin typeface="+mn-lt"/>
                <a:ea typeface="+mn-ea"/>
                <a:cs typeface="+mn-cs"/>
              </a:defRPr>
            </a:pPr>
          </a:p>
        </c:txPr>
        <c:crossAx val="342657503"/>
        <c:crosses val="autoZero"/>
        <c:crossBetween val="between"/>
      </c:valAx>
      <c:spPr>
        <a:noFill/>
        <a:ln>
          <a:noFill/>
        </a:ln>
        <a:effectLst/>
      </c:spPr>
    </c:plotArea>
    <c:plotVisOnly val="1"/>
    <c:dispBlanksAs val="gap"/>
    <c:showDLblsOverMax val="0"/>
    <c:extLst>
      <c:ext uri="{0b15fc19-7d7d-44ad-8c2d-2c3a37ce22c3}">
        <chartProps xmlns="https://web.wps.cn/et/2018/main" chartId="{54feb8d8-310e-4d35-94d8-44bc410afd0b}"/>
      </c:ext>
    </c:extLst>
  </c:chart>
  <c:spPr>
    <a:noFill/>
    <a:ln>
      <a:noFill/>
    </a:ln>
    <a:effectLst/>
  </c:spPr>
  <c:txPr>
    <a:bodyPr/>
    <a:lstStyle/>
    <a:p>
      <a:pPr>
        <a:defRPr lang="ru-RU"/>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5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solidFill>
          <a:schemeClr val="phClr"/>
        </a:solidFill>
        <a:round/>
      </a:ln>
      <a:effectLst/>
    </cs:spPr>
  </cs:dataPointLine>
  <cs:dataPointMarker>
    <cs:lnRef idx="0">
      <cs:styleClr val="auto"/>
    </cs:lnRef>
    <cs:fillRef idx="1">
      <cs:styleClr val="auto"/>
    </cs:fillRef>
    <cs:effectRef idx="0"/>
    <cs:fontRef idx="minor">
      <a:schemeClr val="dk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17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w="19050" cap="rnd">
        <a:noFill/>
        <a:round/>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dk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spPr>
      <a:ln w="9525" cap="flat" cmpd="sng" algn="ctr">
        <a:solidFill>
          <a:schemeClr val="tx1">
            <a:lumMod val="15000"/>
            <a:lumOff val="85000"/>
          </a:schemeClr>
        </a:solidFill>
        <a:round/>
      </a:ln>
    </cs:spPr>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10305">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hueOff val="-1670000"/>
            </a:schemeClr>
          </a:gs>
          <a:gs pos="100000">
            <a:schemeClr val="phClr"/>
          </a:gs>
        </a:gsLst>
        <a:lin ang="5400000" scaled="0"/>
      </a:gradFill>
      <a:ln>
        <a:gradFill>
          <a:gsLst>
            <a:gs pos="0">
              <a:schemeClr val="phClr">
                <a:lumMod val="75000"/>
                <a:hueOff val="-1670000"/>
              </a:schemeClr>
            </a:gs>
            <a:gs pos="100000">
              <a:schemeClr val="phClr">
                <a:lumMod val="75000"/>
              </a:schemeClr>
            </a:gs>
          </a:gsLst>
          <a:lin ang="5160000" scaled="1"/>
        </a:gradFill>
      </a:ln>
      <a:effectLst/>
    </cs:spPr>
  </cs:dataPoint>
  <cs:dataPoint3D>
    <cs:lnRef idx="0"/>
    <cs:fillRef idx="1">
      <cs:styleClr val="auto"/>
    </cs:fillRef>
    <cs:effectRef idx="0"/>
    <cs:fontRef idx="minor">
      <a:schemeClr val="tx1"/>
    </cs:fontRef>
  </cs:dataPoint3D>
  <cs:dataPointLine>
    <cs:lnRef idx="0">
      <cs:styleClr val="auto"/>
    </cs:lnRef>
    <cs:fillRef idx="0"/>
    <cs:effectRef idx="0"/>
    <cs:fontRef idx="minor">
      <a:schemeClr val="dk1"/>
    </cs:fontRef>
    <cs:spPr>
      <a:ln w="28575" cap="rnd">
        <a:gradFill>
          <a:gsLst>
            <a:gs pos="0">
              <a:schemeClr val="phClr">
                <a:hueOff val="-1670000"/>
              </a:schemeClr>
            </a:gs>
            <a:gs pos="100000">
              <a:schemeClr val="phClr"/>
            </a:gs>
          </a:gsLst>
          <a:lin ang="5160000" scaled="1"/>
        </a:gra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1027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1692275" y="3308747"/>
            <a:ext cx="1866900" cy="1747838"/>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ru-RU" altLang="en-US" sz="1050"/>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ru-RU" altLang="en-US" sz="1050"/>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ru-RU" altLang="en-US" sz="1050"/>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ru-RU" altLang="en-US" sz="1050"/>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ru-RU" altLang="en-US" sz="1050"/>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ru-RU" altLang="en-US" sz="1050"/>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ru-RU" altLang="en-US" sz="1050"/>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ru-RU" altLang="en-US" sz="1050"/>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ru-RU" altLang="en-US" sz="1050"/>
            </a:p>
          </p:txBody>
        </p:sp>
      </p:grpSp>
      <p:sp>
        <p:nvSpPr>
          <p:cNvPr id="2051" name="未知"/>
          <p:cNvSpPr>
            <a:spLocks noChangeAspect="1"/>
          </p:cNvSpPr>
          <p:nvPr/>
        </p:nvSpPr>
        <p:spPr>
          <a:xfrm>
            <a:off x="2282825" y="1720454"/>
            <a:ext cx="6897688" cy="3443288"/>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ru-RU" altLang="en-US" sz="1050"/>
          </a:p>
        </p:txBody>
      </p:sp>
      <p:sp>
        <p:nvSpPr>
          <p:cNvPr id="2061" name="Rectangle 13"/>
          <p:cNvSpPr>
            <a:spLocks noGrp="1" noChangeArrowheads="1"/>
          </p:cNvSpPr>
          <p:nvPr>
            <p:ph type="ctrTitle" sz="quarter"/>
          </p:nvPr>
        </p:nvSpPr>
        <p:spPr>
          <a:xfrm>
            <a:off x="396875" y="1600200"/>
            <a:ext cx="8423275" cy="1102519"/>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371600" y="2914650"/>
            <a:ext cx="6400800" cy="898922"/>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0" name="Rectangle 1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1" name="Rectangle 1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Замещающая дата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Замещающий нижний колонтитул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Замещающий номер слайда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Замещающая дата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Замещающий нижний колонтитул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Замещающий номер слайда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B24468F-6682-48AA-B5F4-BEF8E7F9833C}" type="datetimeFigureOut">
              <a:rPr lang="ru-RU" smtClean="0"/>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E82897F-7A41-40D7-BC9E-F666B07C585D}" type="slidenum">
              <a:rPr lang="ru-RU" smtClean="0"/>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B24468F-6682-48AA-B5F4-BEF8E7F9833C}" type="datetimeFigureOut">
              <a:rPr lang="ru-RU" smtClean="0"/>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E82897F-7A41-40D7-BC9E-F666B07C585D}" type="slidenum">
              <a:rPr lang="ru-RU" smtClean="0"/>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B24468F-6682-48AA-B5F4-BEF8E7F9833C}" type="datetimeFigureOut">
              <a:rPr lang="ru-RU" smtClean="0"/>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E82897F-7A41-40D7-BC9E-F666B07C585D}" type="slidenum">
              <a:rPr lang="ru-RU" smtClean="0"/>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B24468F-6682-48AA-B5F4-BEF8E7F9833C}" type="datetimeFigureOut">
              <a:rPr lang="ru-RU" smtClean="0"/>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E82897F-7A41-40D7-BC9E-F666B07C585D}" type="slidenum">
              <a:rPr lang="ru-RU" smtClean="0"/>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B24468F-6682-48AA-B5F4-BEF8E7F9833C}" type="datetimeFigureOut">
              <a:rPr lang="ru-RU" smtClean="0"/>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E82897F-7A41-40D7-BC9E-F666B07C585D}" type="slidenum">
              <a:rPr lang="ru-RU" smtClean="0"/>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Замещающая дата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Замещающий нижний колонтитул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Замещающий номер слайда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Замещающая дата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Замещающий нижний колонтитул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Замещающий номер слайда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Замещающая дата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Замещающий нижний колонтитул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Замещающий номер слайда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Замещающая дата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Замещающий нижний колонтитул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Замещающий номер слайда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Замещающая дата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Замещающий нижний колонтитул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Замещающий номер слайда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Замещающая дата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Замещающий нижний колонтитул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Замещающий номер слайда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Замещающая дата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Замещающий нижний колонтитул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Замещающий номер слайда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Замещающая дата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Замещающий нижний колонтитул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Замещающий номер слайда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5262563" y="3057525"/>
            <a:ext cx="1397000" cy="1312069"/>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ru-RU" altLang="en-US" sz="1050"/>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ru-RU" altLang="en-US" sz="1050"/>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ru-RU" altLang="en-US" sz="1050"/>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ru-RU" altLang="en-US" sz="1050"/>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ru-RU" altLang="en-US" sz="1050"/>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ru-RU" altLang="en-US" sz="1050"/>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ru-RU" altLang="en-US" sz="1050"/>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ru-RU" altLang="en-US" sz="1050"/>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ru-RU" altLang="en-US" sz="1050"/>
            </a:p>
          </p:txBody>
        </p:sp>
      </p:grpSp>
      <p:sp>
        <p:nvSpPr>
          <p:cNvPr id="1027" name="未知"/>
          <p:cNvSpPr>
            <a:spLocks noChangeAspect="1"/>
          </p:cNvSpPr>
          <p:nvPr/>
        </p:nvSpPr>
        <p:spPr>
          <a:xfrm>
            <a:off x="2130425" y="3562350"/>
            <a:ext cx="7013575" cy="1601391"/>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ru-RU" altLang="en-US" sz="1050"/>
          </a:p>
        </p:txBody>
      </p:sp>
      <p:sp>
        <p:nvSpPr>
          <p:cNvPr id="1028" name="Rectangle 13"/>
          <p:cNvSpPr>
            <a:spLocks noGrp="1"/>
          </p:cNvSpPr>
          <p:nvPr>
            <p:ph type="title"/>
          </p:nvPr>
        </p:nvSpPr>
        <p:spPr>
          <a:xfrm>
            <a:off x="457200" y="205979"/>
            <a:ext cx="8229600" cy="85725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457200" y="1200150"/>
            <a:ext cx="8229600" cy="3394472"/>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Rectangle 1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Rectangle 1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lvl="0" indent="0" algn="r" rtl="0">
              <a:spcBef>
                <a:spcPts val="0"/>
              </a:spcBef>
              <a:spcAft>
                <a:spcPts val="0"/>
              </a:spcAft>
              <a:buNone/>
            </a:pPr>
            <a:fld id="{00000000-1234-1234-1234-123412341234}" type="slidenum">
              <a:rPr lang="en-GB"/>
            </a:fld>
            <a:endParaRPr lang="en-GB"/>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hart" Target="../charts/chart6.xml"/><Relationship Id="rId1" Type="http://schemas.openxmlformats.org/officeDocument/2006/relationships/chart" Target="../charts/char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Дробные числа в тексте</a:t>
            </a:r>
            <a:endParaRPr lang="ru-RU" altLang="en-US"/>
          </a:p>
        </p:txBody>
      </p:sp>
      <p:sp>
        <p:nvSpPr>
          <p:cNvPr id="3" name="Замещающее содержимое 2"/>
          <p:cNvSpPr>
            <a:spLocks noGrp="1"/>
          </p:cNvSpPr>
          <p:nvPr>
            <p:ph idx="1"/>
          </p:nvPr>
        </p:nvSpPr>
        <p:spPr/>
        <p:txBody>
          <a:bodyPr/>
          <a:p>
            <a:pPr marL="0" indent="0">
              <a:buNone/>
            </a:pPr>
            <a:r>
              <a:rPr lang="en-US" altLang="ru-RU" sz="140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consectetur, from a Lorem Ipsum passage, </a:t>
            </a:r>
            <a:r>
              <a:rPr lang="en-US" altLang="ru-RU" sz="1400">
                <a:solidFill>
                  <a:schemeClr val="accent6">
                    <a:lumMod val="10000"/>
                  </a:schemeClr>
                </a:solidFill>
              </a:rPr>
              <a:t>3,6</a:t>
            </a:r>
            <a:r>
              <a:rPr lang="en-US" altLang="ru-RU" sz="1400"/>
              <a:t> and going through the cites of the word in classical literature, discovered the undoubtable source. Lorem Ipsum comes </a:t>
            </a:r>
            <a:r>
              <a:rPr lang="en-US" altLang="ru-RU" sz="1400">
                <a:solidFill>
                  <a:schemeClr val="accent6">
                    <a:lumMod val="10000"/>
                  </a:schemeClr>
                </a:solidFill>
                <a:latin typeface="Arial" panose="020B0604020202020204" pitchFamily="34" charset="0"/>
                <a:cs typeface="Arial" panose="020B0604020202020204" pitchFamily="34" charset="0"/>
              </a:rPr>
              <a:t>½</a:t>
            </a:r>
            <a:r>
              <a:rPr lang="en-US" altLang="ru-RU" sz="1400"/>
              <a:t> from sections 1.10.32 and 1.10.33 of "de Finibus Bonorum et Malorum" (The Extremes of Good and Evil) by Cicero, written in 45 BC. This book is a treatise on the theory of ethics, very popular during the Renaissance. The first line of Lorem Ipsum, "Lorem ipsum dolor sit amet..", comes from a line in section 1.10.32. </a:t>
            </a:r>
            <a:r>
              <a:rPr lang="en-US" altLang="ru-RU" sz="1400">
                <a:solidFill>
                  <a:schemeClr val="accent4">
                    <a:lumMod val="10000"/>
                  </a:schemeClr>
                </a:solidFill>
              </a:rPr>
              <a:t>3.2 </a:t>
            </a:r>
            <a:r>
              <a:rPr lang="en-US" altLang="ru-RU" sz="1400">
                <a:solidFill>
                  <a:schemeClr val="tx1"/>
                </a:solidFill>
              </a:rPr>
              <a:t>There are many variations of passages of </a:t>
            </a:r>
            <a:r>
              <a:rPr lang="en-US" altLang="ru-RU" sz="1400">
                <a:solidFill>
                  <a:schemeClr val="accent6">
                    <a:lumMod val="10000"/>
                  </a:schemeClr>
                </a:solidFill>
                <a:latin typeface="Arial" panose="020B0604020202020204" pitchFamily="34" charset="0"/>
                <a:cs typeface="Arial" panose="020B0604020202020204" pitchFamily="34" charset="0"/>
              </a:rPr>
              <a:t>¾</a:t>
            </a:r>
            <a:r>
              <a:rPr lang="en-US" altLang="ru-RU" sz="1400">
                <a:solidFill>
                  <a:schemeClr val="tx1"/>
                </a:solidFill>
              </a:rPr>
              <a:t> Lorem Ipsum available, but the majority have suffered alteration in some form, by injected </a:t>
            </a:r>
            <a:r>
              <a:rPr lang="en-US" altLang="ru-RU" sz="1400">
                <a:solidFill>
                  <a:schemeClr val="accent6">
                    <a:lumMod val="10000"/>
                  </a:schemeClr>
                </a:solidFill>
                <a:latin typeface="Arial" panose="020B0604020202020204" pitchFamily="34" charset="0"/>
                <a:cs typeface="Arial" panose="020B0604020202020204" pitchFamily="34" charset="0"/>
              </a:rPr>
              <a:t>¼</a:t>
            </a:r>
            <a:r>
              <a:rPr lang="en-US" altLang="ru-RU" sz="1400">
                <a:solidFill>
                  <a:schemeClr val="tx1"/>
                </a:solidFill>
              </a:rPr>
              <a:t> humour, or randomised words which don't look even slightly believable. If you are going to use a passage of Lorem Ipsum, you need to be sure there isn't anything embarrassing hidden in the middle of text. All the Lorem Ipsum </a:t>
            </a:r>
            <a:r>
              <a:rPr lang="en-US" altLang="ru-RU" sz="1400">
                <a:solidFill>
                  <a:schemeClr val="accent6">
                    <a:lumMod val="10000"/>
                  </a:schemeClr>
                </a:solidFill>
              </a:rPr>
              <a:t>4/5</a:t>
            </a:r>
            <a:r>
              <a:rPr lang="en-US" altLang="ru-RU" sz="1400">
                <a:solidFill>
                  <a:schemeClr val="tx1"/>
                </a:solidFill>
              </a:rPr>
              <a:t> generators on the Internet tend to repeat predefined chunks as necessary, making this the first true generator on the Internet. It uses a dictionary of over 200 Latin words, combined with a handful of model sentence structures, to generate Lorem Ipsum which looks reasonable. The generated Lorem Ipsum is therefore always free from repetition, injected humour, or non-characteristic words etc.</a:t>
            </a:r>
            <a:endParaRPr lang="en-US" altLang="ru-RU" sz="14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Диаграмма 3"/>
          <p:cNvGraphicFramePr/>
          <p:nvPr/>
        </p:nvGraphicFramePr>
        <p:xfrm>
          <a:off x="0" y="0"/>
          <a:ext cx="3580130" cy="206883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Диаграмма 4"/>
          <p:cNvGraphicFramePr/>
          <p:nvPr/>
        </p:nvGraphicFramePr>
        <p:xfrm>
          <a:off x="3517900" y="0"/>
          <a:ext cx="3517900" cy="20688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Диаграмма 5"/>
          <p:cNvGraphicFramePr/>
          <p:nvPr/>
        </p:nvGraphicFramePr>
        <p:xfrm>
          <a:off x="0" y="2195830"/>
          <a:ext cx="3580130" cy="20688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Диаграмма 6"/>
          <p:cNvGraphicFramePr/>
          <p:nvPr/>
        </p:nvGraphicFramePr>
        <p:xfrm>
          <a:off x="3653155" y="2150110"/>
          <a:ext cx="3226435" cy="1891665"/>
        </p:xfrm>
        <a:graphic>
          <a:graphicData uri="http://schemas.openxmlformats.org/drawingml/2006/chart">
            <c:chart xmlns:c="http://schemas.openxmlformats.org/drawingml/2006/chart" xmlns:r="http://schemas.openxmlformats.org/officeDocument/2006/relationships" r:id="rId4"/>
          </a:graphicData>
        </a:graphic>
      </p:graphicFrame>
      <p:sp>
        <p:nvSpPr>
          <p:cNvPr id="2" name="Текстовое поле 1"/>
          <p:cNvSpPr txBox="1"/>
          <p:nvPr/>
        </p:nvSpPr>
        <p:spPr>
          <a:xfrm>
            <a:off x="154305" y="4224655"/>
            <a:ext cx="8049260" cy="306705"/>
          </a:xfrm>
          <a:prstGeom prst="rect">
            <a:avLst/>
          </a:prstGeom>
          <a:noFill/>
        </p:spPr>
        <p:txBody>
          <a:bodyPr wrap="square" rtlCol="0">
            <a:spAutoFit/>
          </a:bodyPr>
          <a:p>
            <a:r>
              <a:rPr lang="ru-RU" altLang="en-US"/>
              <a:t>Дробные числа в различных типах диаграмм</a:t>
            </a:r>
            <a:endParaRPr lang="ru-R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Замещающее содержимое 3"/>
          <p:cNvGraphicFramePr/>
          <p:nvPr>
            <p:ph idx="1"/>
          </p:nvPr>
        </p:nvGraphicFramePr>
        <p:xfrm>
          <a:off x="0" y="0"/>
          <a:ext cx="3135630" cy="205613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Диаграмма 4"/>
          <p:cNvGraphicFramePr/>
          <p:nvPr/>
        </p:nvGraphicFramePr>
        <p:xfrm>
          <a:off x="2654300" y="244475"/>
          <a:ext cx="4443095" cy="286131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Замещающее содержимое 3"/>
          <p:cNvGraphicFramePr/>
          <p:nvPr>
            <p:ph idx="1"/>
          </p:nvPr>
        </p:nvGraphicFramePr>
        <p:xfrm>
          <a:off x="612140" y="594360"/>
          <a:ext cx="8448040" cy="5486400"/>
        </p:xfrm>
        <a:graphic>
          <a:graphicData uri="http://schemas.openxmlformats.org/drawingml/2006/table">
            <a:tbl>
              <a:tblPr firstRow="1" bandRow="1">
                <a:tableStyleId>{5C22544A-7EE6-4342-B048-85BDC9FD1C3A}</a:tableStyleId>
              </a:tblPr>
              <a:tblGrid>
                <a:gridCol w="792000"/>
                <a:gridCol w="792000"/>
                <a:gridCol w="792000"/>
                <a:gridCol w="792000"/>
                <a:gridCol w="792000"/>
                <a:gridCol w="792000"/>
                <a:gridCol w="792000"/>
                <a:gridCol w="792000"/>
                <a:gridCol w="792000"/>
                <a:gridCol w="792000"/>
              </a:tblGrid>
              <a:tr h="708660">
                <a:tc>
                  <a:txBody>
                    <a:bodyPr/>
                    <a:p>
                      <a:pPr>
                        <a:buNone/>
                      </a:pPr>
                      <a:r>
                        <a:rPr lang="ru-RU" altLang="en-US"/>
                        <a:t>1</a:t>
                      </a:r>
                      <a:endParaRPr lang="ru-RU" altLang="en-US"/>
                    </a:p>
                  </a:txBody>
                  <a:tcPr/>
                </a:tc>
                <a:tc>
                  <a:txBody>
                    <a:bodyPr/>
                    <a:p>
                      <a:pPr>
                        <a:buNone/>
                      </a:pPr>
                      <a:r>
                        <a:rPr lang="ru-RU" altLang="en-US"/>
                        <a:t>2</a:t>
                      </a:r>
                      <a:endParaRPr lang="ru-RU" altLang="en-US"/>
                    </a:p>
                  </a:txBody>
                  <a:tcPr/>
                </a:tc>
                <a:tc>
                  <a:txBody>
                    <a:bodyPr/>
                    <a:p>
                      <a:pPr>
                        <a:buNone/>
                      </a:pPr>
                      <a:r>
                        <a:rPr lang="ru-RU" altLang="en-US"/>
                        <a:t>3</a:t>
                      </a:r>
                      <a:endParaRPr lang="ru-RU" altLang="en-US"/>
                    </a:p>
                  </a:txBody>
                  <a:tcPr/>
                </a:tc>
                <a:tc>
                  <a:txBody>
                    <a:bodyPr/>
                    <a:p>
                      <a:pPr>
                        <a:buNone/>
                      </a:pPr>
                      <a:r>
                        <a:rPr lang="ru-RU" altLang="en-US"/>
                        <a:t>4</a:t>
                      </a:r>
                      <a:endParaRPr lang="ru-RU" altLang="en-US"/>
                    </a:p>
                  </a:txBody>
                  <a:tcPr/>
                </a:tc>
                <a:tc>
                  <a:txBody>
                    <a:bodyPr/>
                    <a:p>
                      <a:pPr>
                        <a:buNone/>
                      </a:pPr>
                      <a:r>
                        <a:rPr lang="ru-RU" altLang="en-US"/>
                        <a:t>5</a:t>
                      </a:r>
                      <a:endParaRPr lang="ru-RU" altLang="en-US"/>
                    </a:p>
                  </a:txBody>
                  <a:tcPr/>
                </a:tc>
                <a:tc>
                  <a:txBody>
                    <a:bodyPr/>
                    <a:p>
                      <a:pPr>
                        <a:buNone/>
                      </a:pPr>
                      <a:r>
                        <a:rPr lang="ru-RU" altLang="en-US"/>
                        <a:t>6</a:t>
                      </a:r>
                      <a:endParaRPr lang="ru-RU" altLang="en-US"/>
                    </a:p>
                  </a:txBody>
                  <a:tcPr/>
                </a:tc>
                <a:tc>
                  <a:txBody>
                    <a:bodyPr/>
                    <a:p>
                      <a:pPr>
                        <a:buNone/>
                      </a:pPr>
                      <a:r>
                        <a:rPr lang="ru-RU" altLang="en-US"/>
                        <a:t>7</a:t>
                      </a:r>
                      <a:endParaRPr lang="ru-RU" altLang="en-US"/>
                    </a:p>
                  </a:txBody>
                  <a:tcPr/>
                </a:tc>
                <a:tc>
                  <a:txBody>
                    <a:bodyPr/>
                    <a:p>
                      <a:pPr>
                        <a:buNone/>
                      </a:pPr>
                      <a:r>
                        <a:rPr lang="ru-RU" altLang="en-US"/>
                        <a:t>8</a:t>
                      </a:r>
                      <a:endParaRPr lang="ru-RU" altLang="en-US"/>
                    </a:p>
                  </a:txBody>
                  <a:tcPr/>
                </a:tc>
                <a:tc>
                  <a:txBody>
                    <a:bodyPr/>
                    <a:p>
                      <a:pPr>
                        <a:buNone/>
                      </a:pPr>
                      <a:r>
                        <a:rPr lang="ru-RU" altLang="en-US"/>
                        <a:t>9</a:t>
                      </a:r>
                      <a:endParaRPr lang="ru-RU" altLang="en-US"/>
                    </a:p>
                  </a:txBody>
                  <a:tcPr/>
                </a:tc>
                <a:tc>
                  <a:txBody>
                    <a:bodyPr/>
                    <a:p>
                      <a:pPr>
                        <a:buNone/>
                      </a:pPr>
                      <a:r>
                        <a:rPr lang="ru-RU" altLang="en-US"/>
                        <a:t>10</a:t>
                      </a:r>
                      <a:endParaRPr lang="ru-RU" altLang="en-US"/>
                    </a:p>
                  </a:txBody>
                  <a:tcPr/>
                </a:tc>
              </a:tr>
              <a:tr h="708660">
                <a:tc>
                  <a:txBody>
                    <a:bodyPr/>
                    <a:p>
                      <a:pPr>
                        <a:buNone/>
                      </a:pPr>
                      <a:r>
                        <a:rPr lang="en-US" altLang="ru-RU"/>
                        <a:t>1.2</a:t>
                      </a:r>
                      <a:endParaRPr lang="en-US" altLang="ru-RU"/>
                    </a:p>
                  </a:txBody>
                  <a:tcPr/>
                </a:tc>
                <a:tc>
                  <a:txBody>
                    <a:bodyPr/>
                    <a:p>
                      <a:pPr>
                        <a:buNone/>
                      </a:pPr>
                      <a:r>
                        <a:rPr lang="en-US" altLang="ru-RU"/>
                        <a:t>wasd</a:t>
                      </a:r>
                      <a:endParaRPr lang="en-US" altLang="ru-RU"/>
                    </a:p>
                  </a:txBody>
                  <a:tcPr/>
                </a:tc>
                <a:tc>
                  <a:txBody>
                    <a:bodyPr/>
                    <a:p>
                      <a:pPr>
                        <a:buNone/>
                      </a:pPr>
                      <a:r>
                        <a:rPr lang="en-US" altLang="ru-RU" sz="1350">
                          <a:sym typeface="+mn-ea"/>
                        </a:rPr>
                        <a:t>wasd</a:t>
                      </a:r>
                      <a:endParaRPr lang="en-US" altLang="en-US"/>
                    </a:p>
                  </a:txBody>
                  <a:tcPr/>
                </a:tc>
                <a:tc>
                  <a:txBody>
                    <a:bodyPr/>
                    <a:p>
                      <a:pPr>
                        <a:buNone/>
                      </a:pPr>
                      <a:r>
                        <a:rPr lang="en-US" altLang="ru-RU" sz="1350">
                          <a:sym typeface="+mn-ea"/>
                        </a:rPr>
                        <a:t>wasd</a:t>
                      </a:r>
                      <a:endParaRPr lang="en-US" altLang="ru-RU"/>
                    </a:p>
                  </a:txBody>
                  <a:tcPr/>
                </a:tc>
                <a:tc>
                  <a:txBody>
                    <a:bodyPr/>
                    <a:p>
                      <a:pPr>
                        <a:buNone/>
                      </a:pPr>
                      <a:r>
                        <a:rPr lang="en-US" altLang="ru-RU" sz="1350">
                          <a:sym typeface="+mn-ea"/>
                        </a:rPr>
                        <a:t>wasd</a:t>
                      </a:r>
                      <a:endParaRPr lang="en-US" altLang="ru-RU"/>
                    </a:p>
                  </a:txBody>
                  <a:tcPr/>
                </a:tc>
                <a:tc>
                  <a:txBody>
                    <a:bodyPr/>
                    <a:p>
                      <a:pPr>
                        <a:buNone/>
                      </a:pPr>
                      <a:r>
                        <a:rPr lang="en-US" altLang="ru-RU" sz="1350">
                          <a:sym typeface="+mn-ea"/>
                        </a:rPr>
                        <a:t>wasd</a:t>
                      </a:r>
                      <a:endParaRPr lang="en-US" altLang="ru-RU"/>
                    </a:p>
                  </a:txBody>
                  <a:tcPr/>
                </a:tc>
                <a:tc>
                  <a:txBody>
                    <a:bodyPr/>
                    <a:p>
                      <a:pPr>
                        <a:buNone/>
                      </a:pPr>
                      <a:r>
                        <a:rPr lang="en-US" altLang="ru-RU" sz="1350">
                          <a:sym typeface="+mn-ea"/>
                        </a:rPr>
                        <a:t>wasd</a:t>
                      </a:r>
                      <a:endParaRPr lang="en-US" altLang="ru-RU"/>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r>
              <a:tr h="708660">
                <a:tc>
                  <a:txBody>
                    <a:bodyPr/>
                    <a:p>
                      <a:pPr>
                        <a:buNone/>
                      </a:pPr>
                      <a:r>
                        <a:rPr lang="en-US" altLang="ru-RU" sz="1350">
                          <a:sym typeface="+mn-ea"/>
                        </a:rPr>
                        <a:t>wasd</a:t>
                      </a:r>
                      <a:endParaRPr lang="ru-RU" altLang="en-US"/>
                    </a:p>
                  </a:txBody>
                  <a:tcPr/>
                </a:tc>
                <a:tc>
                  <a:txBody>
                    <a:bodyPr/>
                    <a:p>
                      <a:pPr>
                        <a:buNone/>
                      </a:pPr>
                      <a:r>
                        <a:rPr lang="en-US" altLang="ru-RU"/>
                        <a:t>4/5</a:t>
                      </a:r>
                      <a:endParaRPr lang="en-US" altLang="ru-RU"/>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a:t>-5,726</a:t>
                      </a:r>
                      <a:endParaRPr lang="en-US" altLang="ru-RU"/>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en-US" altLang="ru-RU"/>
                    </a:p>
                  </a:txBody>
                  <a:tcPr/>
                </a:tc>
                <a:tc>
                  <a:txBody>
                    <a:bodyPr/>
                    <a:p>
                      <a:pPr>
                        <a:buNone/>
                      </a:pPr>
                      <a:r>
                        <a:rPr lang="en-US" altLang="ru-RU" sz="1350">
                          <a:sym typeface="+mn-ea"/>
                        </a:rPr>
                        <a:t>wasd</a:t>
                      </a:r>
                      <a:endParaRPr lang="ru-RU" altLang="en-US"/>
                    </a:p>
                  </a:txBody>
                  <a:tcPr/>
                </a:tc>
              </a:tr>
              <a:tr h="708660">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a:t>2,5</a:t>
                      </a:r>
                      <a:endParaRPr lang="en-US" altLang="ru-RU"/>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a:t>-0.45</a:t>
                      </a:r>
                      <a:endParaRPr lang="en-US" altLang="ru-RU"/>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r>
              <a:tr h="708660">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a:t>0.134</a:t>
                      </a:r>
                      <a:endParaRPr lang="en-US" altLang="ru-RU"/>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a:t>-1/5</a:t>
                      </a:r>
                      <a:endParaRPr lang="en-US" altLang="ru-RU"/>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r>
              <a:tr h="410845">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c>
                  <a:txBody>
                    <a:bodyPr/>
                    <a:p>
                      <a:pPr>
                        <a:buNone/>
                      </a:pPr>
                      <a:r>
                        <a:rPr lang="en-US" altLang="ru-RU" sz="1350">
                          <a:sym typeface="+mn-ea"/>
                        </a:rPr>
                        <a:t>wasd</a:t>
                      </a:r>
                      <a:endParaRPr lang="ru-RU" altLang="en-US"/>
                    </a:p>
                  </a:txBody>
                  <a:tcPr/>
                </a:tc>
              </a:tr>
            </a:tbl>
          </a:graphicData>
        </a:graphic>
      </p:graphicFrame>
      <p:sp>
        <p:nvSpPr>
          <p:cNvPr id="2" name="Текстовое поле 1"/>
          <p:cNvSpPr txBox="1"/>
          <p:nvPr/>
        </p:nvSpPr>
        <p:spPr>
          <a:xfrm>
            <a:off x="1071880" y="4608195"/>
            <a:ext cx="6726555" cy="306705"/>
          </a:xfrm>
          <a:prstGeom prst="rect">
            <a:avLst/>
          </a:prstGeom>
          <a:noFill/>
        </p:spPr>
        <p:txBody>
          <a:bodyPr wrap="square" rtlCol="0">
            <a:spAutoFit/>
          </a:bodyPr>
          <a:p>
            <a:r>
              <a:rPr lang="ru-RU" altLang="en-US"/>
              <a:t>Дробные числа в таблице</a:t>
            </a:r>
            <a:endParaRPr lang="ru-RU"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Слайд без дробных чисел</a:t>
            </a:r>
            <a:endParaRPr lang="ru-RU" altLang="en-US"/>
          </a:p>
        </p:txBody>
      </p:sp>
      <p:sp>
        <p:nvSpPr>
          <p:cNvPr id="3" name="Замещающее содержимое 2"/>
          <p:cNvSpPr>
            <a:spLocks noGrp="1"/>
          </p:cNvSpPr>
          <p:nvPr>
            <p:ph idx="1"/>
          </p:nvPr>
        </p:nvSpPr>
        <p:spPr/>
        <p:txBody>
          <a:bodyPr/>
          <a:p>
            <a:r>
              <a:rPr lang="en-US" altLang="ru-RU" sz="200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lang="en-US" altLang="ru-RU"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ru-RU" sz="1200"/>
              <a:t>It is a long established fact that a reader will be distracted by the readable content of a page when looking at its layout. The point of using Lorem Ipsum is that it has a more-or-less normal distribution of letters, as opposed to using 'Content here, content here', making </a:t>
            </a:r>
            <a:r>
              <a:rPr lang="en-US" altLang="ru-RU" sz="1200" b="1">
                <a:solidFill>
                  <a:srgbClr val="FF0000"/>
                </a:solidFill>
                <a:latin typeface="Arial Black" panose="020B0A04020102020204" charset="0"/>
                <a:cs typeface="Arial Black" panose="020B0A04020102020204" charset="0"/>
              </a:rPr>
              <a:t>5/3</a:t>
            </a:r>
            <a:r>
              <a:rPr lang="en-US" altLang="ru-RU" sz="1200"/>
              <a:t>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endParaRPr lang="en-US" altLang="ru-RU" sz="1200"/>
          </a:p>
        </p:txBody>
      </p:sp>
      <p:graphicFrame>
        <p:nvGraphicFramePr>
          <p:cNvPr id="4" name="Замещающее содержимое 3"/>
          <p:cNvGraphicFramePr/>
          <p:nvPr>
            <p:ph idx="1"/>
            <p:custDataLst>
              <p:tags r:id="rId2"/>
            </p:custDataLst>
          </p:nvPr>
        </p:nvGraphicFramePr>
        <p:xfrm>
          <a:off x="271780" y="1515110"/>
          <a:ext cx="3600000" cy="2101215"/>
        </p:xfrm>
        <a:graphic>
          <a:graphicData uri="http://schemas.openxmlformats.org/drawingml/2006/table">
            <a:tbl>
              <a:tblPr firstRow="1" bandRow="1">
                <a:tableStyleId>{5C22544A-7EE6-4342-B048-85BDC9FD1C3A}</a:tableStyleId>
              </a:tblPr>
              <a:tblGrid>
                <a:gridCol w="720000"/>
                <a:gridCol w="720000"/>
                <a:gridCol w="720000"/>
                <a:gridCol w="720000"/>
                <a:gridCol w="720000"/>
              </a:tblGrid>
              <a:tr h="324000">
                <a:tc>
                  <a:txBody>
                    <a:bodyPr/>
                    <a:p>
                      <a:pPr>
                        <a:buNone/>
                      </a:pPr>
                      <a:r>
                        <a:rPr lang="ru-RU" altLang="en-US"/>
                        <a:t>1</a:t>
                      </a:r>
                      <a:endParaRPr lang="ru-RU" altLang="en-US"/>
                    </a:p>
                  </a:txBody>
                  <a:tcPr/>
                </a:tc>
                <a:tc>
                  <a:txBody>
                    <a:bodyPr/>
                    <a:p>
                      <a:pPr>
                        <a:buNone/>
                      </a:pPr>
                      <a:r>
                        <a:rPr lang="ru-RU" altLang="en-US"/>
                        <a:t>2</a:t>
                      </a:r>
                      <a:endParaRPr lang="ru-RU" altLang="en-US"/>
                    </a:p>
                  </a:txBody>
                  <a:tcPr/>
                </a:tc>
                <a:tc>
                  <a:txBody>
                    <a:bodyPr/>
                    <a:p>
                      <a:pPr>
                        <a:buNone/>
                      </a:pPr>
                      <a:r>
                        <a:rPr lang="ru-RU" altLang="en-US"/>
                        <a:t>3</a:t>
                      </a:r>
                      <a:endParaRPr lang="ru-RU" altLang="en-US"/>
                    </a:p>
                  </a:txBody>
                  <a:tcPr/>
                </a:tc>
                <a:tc>
                  <a:txBody>
                    <a:bodyPr/>
                    <a:p>
                      <a:pPr>
                        <a:buNone/>
                      </a:pPr>
                      <a:r>
                        <a:rPr lang="ru-RU" altLang="en-US"/>
                        <a:t>4</a:t>
                      </a:r>
                      <a:endParaRPr lang="ru-RU" altLang="en-US"/>
                    </a:p>
                  </a:txBody>
                  <a:tcPr/>
                </a:tc>
                <a:tc>
                  <a:txBody>
                    <a:bodyPr/>
                    <a:p>
                      <a:pPr>
                        <a:buNone/>
                      </a:pPr>
                      <a:r>
                        <a:rPr lang="ru-RU" altLang="en-US"/>
                        <a:t>5</a:t>
                      </a:r>
                      <a:endParaRPr lang="ru-RU" altLang="en-US"/>
                    </a:p>
                  </a:txBody>
                  <a:tcPr/>
                </a:tc>
              </a:tr>
              <a:tr h="324000">
                <a:tc>
                  <a:txBody>
                    <a:bodyPr/>
                    <a:p>
                      <a:pPr>
                        <a:buNone/>
                      </a:pPr>
                      <a:r>
                        <a:rPr lang="en-US" altLang="ru-RU"/>
                        <a:t>-5.4</a:t>
                      </a:r>
                      <a:endParaRPr lang="en-US" altLang="ru-RU"/>
                    </a:p>
                  </a:txBody>
                  <a:tcPr/>
                </a:tc>
                <a:tc>
                  <a:txBody>
                    <a:bodyPr/>
                    <a:p>
                      <a:pPr>
                        <a:buNone/>
                      </a:pPr>
                      <a:r>
                        <a:rPr lang="en-US" altLang="ru-RU"/>
                        <a:t>wasd</a:t>
                      </a:r>
                      <a:endParaRPr lang="en-US" altLang="ru-RU"/>
                    </a:p>
                  </a:txBody>
                  <a:tcPr/>
                </a:tc>
                <a:tc>
                  <a:txBody>
                    <a:bodyPr/>
                    <a:p>
                      <a:pPr>
                        <a:buNone/>
                      </a:pPr>
                      <a:r>
                        <a:rPr lang="en-US" altLang="ru-RU" sz="1350">
                          <a:sym typeface="+mn-ea"/>
                        </a:rPr>
                        <a:t>65/130</a:t>
                      </a:r>
                      <a:endParaRPr lang="en-US" altLang="en-US"/>
                    </a:p>
                  </a:txBody>
                  <a:tcPr/>
                </a:tc>
                <a:tc>
                  <a:txBody>
                    <a:bodyPr/>
                    <a:p>
                      <a:pPr>
                        <a:buNone/>
                      </a:pPr>
                      <a:r>
                        <a:rPr lang="en-US" altLang="ru-RU" sz="1350">
                          <a:sym typeface="+mn-ea"/>
                        </a:rPr>
                        <a:t>wasd</a:t>
                      </a:r>
                      <a:endParaRPr lang="en-US" altLang="ru-RU"/>
                    </a:p>
                  </a:txBody>
                  <a:tcPr/>
                </a:tc>
                <a:tc>
                  <a:txBody>
                    <a:bodyPr/>
                    <a:p>
                      <a:pPr>
                        <a:buNone/>
                      </a:pPr>
                      <a:r>
                        <a:rPr lang="en-US" altLang="ru-RU" sz="1350">
                          <a:sym typeface="+mn-ea"/>
                        </a:rPr>
                        <a:t>wasd</a:t>
                      </a:r>
                      <a:endParaRPr lang="en-US" altLang="ru-RU"/>
                    </a:p>
                  </a:txBody>
                  <a:tcPr/>
                </a:tc>
              </a:tr>
              <a:tr h="324000">
                <a:tc>
                  <a:txBody>
                    <a:bodyPr/>
                    <a:p>
                      <a:pPr>
                        <a:buNone/>
                      </a:pPr>
                      <a:r>
                        <a:rPr lang="en-US" altLang="ru-RU" sz="1350">
                          <a:sym typeface="+mn-ea"/>
                        </a:rPr>
                        <a:t>wasd</a:t>
                      </a:r>
                      <a:endParaRPr lang="ru-RU" altLang="en-US"/>
                    </a:p>
                  </a:txBody>
                  <a:tcPr/>
                </a:tc>
                <a:tc>
                  <a:txBody>
                    <a:bodyPr/>
                    <a:p>
                      <a:pPr>
                        <a:buNone/>
                      </a:pPr>
                      <a:r>
                        <a:rPr lang="en-US" altLang="ru-RU"/>
                        <a:t>8,4</a:t>
                      </a:r>
                      <a:endParaRPr lang="en-US" altLang="ru-RU"/>
                    </a:p>
                  </a:txBody>
                  <a:tcPr/>
                </a:tc>
                <a:tc>
                  <a:txBody>
                    <a:bodyPr/>
                    <a:p>
                      <a:pPr>
                        <a:buNone/>
                      </a:pPr>
                      <a:r>
                        <a:rPr lang="en-US" altLang="ru-RU" sz="1350">
                          <a:sym typeface="+mn-ea"/>
                        </a:rPr>
                        <a:t>wasd</a:t>
                      </a:r>
                      <a:endParaRPr lang="ru-RU" altLang="en-US"/>
                    </a:p>
                  </a:txBody>
                  <a:tcPr/>
                </a:tc>
                <a:tc>
                  <a:txBody>
                    <a:bodyPr/>
                    <a:p>
                      <a:pPr>
                        <a:buNone/>
                      </a:pPr>
                      <a:r>
                        <a:rPr lang="en-US" altLang="ru-RU"/>
                        <a:t>-0.65</a:t>
                      </a:r>
                      <a:endParaRPr lang="en-US" altLang="ru-RU"/>
                    </a:p>
                  </a:txBody>
                  <a:tcPr/>
                </a:tc>
                <a:tc>
                  <a:txBody>
                    <a:bodyPr/>
                    <a:p>
                      <a:pPr>
                        <a:buNone/>
                      </a:pPr>
                      <a:r>
                        <a:rPr lang="en-US" altLang="ru-RU" sz="1350">
                          <a:sym typeface="+mn-ea"/>
                        </a:rPr>
                        <a:t>wasd</a:t>
                      </a:r>
                      <a:endParaRPr lang="ru-RU" altLang="en-US"/>
                    </a:p>
                  </a:txBody>
                  <a:tcPr/>
                </a:tc>
              </a:tr>
            </a:tbl>
          </a:graphicData>
        </a:graphic>
      </p:graphicFrame>
      <p:sp>
        <p:nvSpPr>
          <p:cNvPr id="5" name="Текстовое поле 4"/>
          <p:cNvSpPr txBox="1"/>
          <p:nvPr/>
        </p:nvSpPr>
        <p:spPr>
          <a:xfrm>
            <a:off x="3049905" y="1135380"/>
            <a:ext cx="331470" cy="306705"/>
          </a:xfrm>
          <a:prstGeom prst="rect">
            <a:avLst/>
          </a:prstGeom>
          <a:noFill/>
        </p:spPr>
        <p:txBody>
          <a:bodyPr wrap="none" rtlCol="0" anchor="t">
            <a:spAutoFit/>
          </a:bodyPr>
          <a:p>
            <a:r>
              <a:rPr lang="ru-RU" altLang="en-US">
                <a:latin typeface="Arial" panose="020B0604020202020204" pitchFamily="34" charset="0"/>
                <a:cs typeface="Arial" panose="020B0604020202020204" pitchFamily="34" charset="0"/>
              </a:rPr>
              <a:t>¼</a:t>
            </a:r>
            <a:endParaRPr lang="ru-RU" altLang="en-US">
              <a:latin typeface="Arial" panose="020B0604020202020204" pitchFamily="34" charset="0"/>
              <a:cs typeface="Arial" panose="020B0604020202020204" pitchFamily="34" charset="0"/>
            </a:endParaRPr>
          </a:p>
        </p:txBody>
      </p:sp>
      <p:graphicFrame>
        <p:nvGraphicFramePr>
          <p:cNvPr id="6" name="Диаграмма 5"/>
          <p:cNvGraphicFramePr/>
          <p:nvPr/>
        </p:nvGraphicFramePr>
        <p:xfrm>
          <a:off x="2157730" y="999490"/>
          <a:ext cx="6839585" cy="3959860"/>
        </p:xfrm>
        <a:graphic>
          <a:graphicData uri="http://schemas.openxmlformats.org/drawingml/2006/chart">
            <c:chart xmlns:c="http://schemas.openxmlformats.org/drawingml/2006/chart" xmlns:r="http://schemas.openxmlformats.org/officeDocument/2006/relationships" r:id="rId1"/>
          </a:graphicData>
        </a:graphic>
      </p:graphicFrame>
      <p:sp>
        <p:nvSpPr>
          <p:cNvPr id="3" name="Текстовое поле 2"/>
          <p:cNvSpPr txBox="1"/>
          <p:nvPr/>
        </p:nvSpPr>
        <p:spPr>
          <a:xfrm>
            <a:off x="245110" y="2990215"/>
            <a:ext cx="2244725" cy="521970"/>
          </a:xfrm>
          <a:prstGeom prst="rect">
            <a:avLst/>
          </a:prstGeom>
          <a:noFill/>
        </p:spPr>
        <p:txBody>
          <a:bodyPr wrap="square" rtlCol="0">
            <a:spAutoFit/>
          </a:bodyPr>
          <a:p>
            <a:r>
              <a:rPr lang="ru-RU" altLang="en-US"/>
              <a:t>Несколько различных форм на одном слайде</a:t>
            </a:r>
            <a:endParaRPr lang="ru-RU" altLang="en-US"/>
          </a:p>
        </p:txBody>
      </p:sp>
    </p:spTree>
  </p:cSld>
  <p:clrMapOvr>
    <a:masterClrMapping/>
  </p:clrMapOvr>
</p:sld>
</file>

<file path=ppt/tags/tag1.xml><?xml version="1.0" encoding="utf-8"?>
<p:tagLst xmlns:p="http://schemas.openxmlformats.org/presentationml/2006/main">
  <p:tag name="TABLE_ENDDRAG_ORIGIN_RECT" val="176*98"/>
  <p:tag name="TABLE_ENDDRAG_RECT" val="48*115*176*98"/>
</p:tagLst>
</file>

<file path=ppt/tags/tag2.xml><?xml version="1.0" encoding="utf-8"?>
<p:tagLst xmlns:p="http://schemas.openxmlformats.org/presentationml/2006/main">
  <p:tag name="resource_record_key" val="{&quot;70&quot;:[3321980]}"/>
</p:tagLst>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3130</Words>
  <Application>WPS Presentation</Application>
  <PresentationFormat/>
  <Paragraphs>168</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Arial</vt:lpstr>
      <vt:lpstr>Arial Black</vt:lpstr>
      <vt:lpstr>Microsoft YaHei</vt:lpstr>
      <vt:lpstr>Arial Unicode MS</vt:lpstr>
      <vt:lpstr>Art_mountaineering</vt:lpstr>
      <vt:lpstr>PowerPoint 演示文稿</vt:lpstr>
      <vt:lpstr>PowerPoint 演示文稿</vt:lpstr>
      <vt:lpstr>PowerPoint 演示文稿</vt:lpstr>
      <vt:lpstr>PowerPoint 演示文稿</vt:lpstr>
      <vt:lpstr>PowerPoint 演示文稿</vt:lpstr>
      <vt:lpstr>It is a long established fact that a reader will be distracted by the readable content of a page when looking at its layout. The point of using Lorem Ipsum is that it has a more-or-less normal distribution of letters, as opposed to using 'Content here, content here', making 5/3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Чтение текста</dc:title>
  <dc:creator/>
  <cp:lastModifiedBy>smyk-</cp:lastModifiedBy>
  <cp:revision>32</cp:revision>
  <dcterms:created xsi:type="dcterms:W3CDTF">2025-06-06T18:31:00Z</dcterms:created>
  <dcterms:modified xsi:type="dcterms:W3CDTF">2025-06-11T16:10:39Z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593797E48D444CDBB52A2D9BDDA7EA3B_12</vt:lpwstr>
  </property>
  <property fmtid="{D5CDD505-2E9C-101B-9397-08002B2CF9AE}" pid="3" name="KSOProductBuildVer">
    <vt:lpwstr>1049-12.2.0.21546</vt:lpwstr>
  </property>
</Properties>
</file>