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70" r:id="rId7"/>
    <p:sldId id="272" r:id="rId8"/>
    <p:sldId id="268" r:id="rId9"/>
    <p:sldId id="267" r:id="rId10"/>
    <p:sldId id="271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ar Aliyeva" userId="068133d81a818aa9" providerId="LiveId" clId="{B402DCC1-9065-4876-9C3B-7AF0607C7E3C}"/>
    <pc:docChg chg="custSel modSld">
      <pc:chgData name="Nigar Aliyeva" userId="068133d81a818aa9" providerId="LiveId" clId="{B402DCC1-9065-4876-9C3B-7AF0607C7E3C}" dt="2024-10-22T19:16:21.613" v="0" actId="478"/>
      <pc:docMkLst>
        <pc:docMk/>
      </pc:docMkLst>
      <pc:sldChg chg="delSp mod">
        <pc:chgData name="Nigar Aliyeva" userId="068133d81a818aa9" providerId="LiveId" clId="{B402DCC1-9065-4876-9C3B-7AF0607C7E3C}" dt="2024-10-22T19:16:21.613" v="0" actId="478"/>
        <pc:sldMkLst>
          <pc:docMk/>
          <pc:sldMk cId="1272294802" sldId="256"/>
        </pc:sldMkLst>
        <pc:spChg chg="del">
          <ac:chgData name="Nigar Aliyeva" userId="068133d81a818aa9" providerId="LiveId" clId="{B402DCC1-9065-4876-9C3B-7AF0607C7E3C}" dt="2024-10-22T19:16:21.613" v="0" actId="478"/>
          <ac:spMkLst>
            <pc:docMk/>
            <pc:sldMk cId="1272294802" sldId="25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9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4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83400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15" imgH="416" progId="TCLayout.ActiveDocument.1">
                  <p:embed/>
                </p:oleObj>
              </mc:Choice>
              <mc:Fallback>
                <p:oleObj name="think-cell Slide" r:id="rId14" imgW="415" imgH="416" progId="TCLayout.ActiveDocument.1">
                  <p:embed/>
                  <p:pic>
                    <p:nvPicPr>
                      <p:cNvPr id="8" name="think-cell data - do not delete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3C52-4029-4F5F-8D2D-A747EA15ED1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B7EC7-2F44-40C2-866F-59C80333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.em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1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7444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nip Single Corner Rectangle 4"/>
          <p:cNvSpPr/>
          <p:nvPr/>
        </p:nvSpPr>
        <p:spPr>
          <a:xfrm>
            <a:off x="898271" y="2874874"/>
            <a:ext cx="10306262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7401" y="3044048"/>
            <a:ext cx="4175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ərbaycanda səhiyyə</a:t>
            </a:r>
            <a:endParaRPr lang="en-US" sz="28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Hospital with solid fill">
            <a:extLst>
              <a:ext uri="{FF2B5EF4-FFF2-40B4-BE49-F238E27FC236}">
                <a16:creationId xmlns:a16="http://schemas.microsoft.com/office/drawing/2014/main" id="{6960CF17-F1BC-2B46-D46A-28E24829B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9193" y="1771436"/>
            <a:ext cx="1253613" cy="1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9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nip Single Corner Rectangle 4"/>
          <p:cNvSpPr/>
          <p:nvPr/>
        </p:nvSpPr>
        <p:spPr>
          <a:xfrm>
            <a:off x="898271" y="2874874"/>
            <a:ext cx="10306262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681" y="3044048"/>
            <a:ext cx="230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Təşəkkürlər!</a:t>
            </a:r>
            <a:endParaRPr lang="en-US" sz="28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8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8412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: Rounded Corners 56">
            <a:extLst>
              <a:ext uri="{FF2B5EF4-FFF2-40B4-BE49-F238E27FC236}">
                <a16:creationId xmlns:a16="http://schemas.microsoft.com/office/drawing/2014/main" id="{FD855B27-2200-0389-7522-FCD430370E87}"/>
              </a:ext>
            </a:extLst>
          </p:cNvPr>
          <p:cNvSpPr/>
          <p:nvPr/>
        </p:nvSpPr>
        <p:spPr>
          <a:xfrm>
            <a:off x="380111" y="1424368"/>
            <a:ext cx="10115169" cy="504000"/>
          </a:xfrm>
          <a:prstGeom prst="roundRect">
            <a:avLst/>
          </a:prstGeom>
          <a:noFill/>
          <a:ln w="9525">
            <a:solidFill>
              <a:srgbClr val="39577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</a:t>
            </a:r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ərbaycanda insanlar səhiyyədən nə qədər məmnundur</a:t>
            </a:r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24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9803336" y="1309434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: Rounded Corners 56">
            <a:extLst>
              <a:ext uri="{FF2B5EF4-FFF2-40B4-BE49-F238E27FC236}">
                <a16:creationId xmlns:a16="http://schemas.microsoft.com/office/drawing/2014/main" id="{FD855B27-2200-0389-7522-FCD430370E87}"/>
              </a:ext>
            </a:extLst>
          </p:cNvPr>
          <p:cNvSpPr/>
          <p:nvPr/>
        </p:nvSpPr>
        <p:spPr>
          <a:xfrm>
            <a:off x="380111" y="2298480"/>
            <a:ext cx="10115169" cy="504000"/>
          </a:xfrm>
          <a:prstGeom prst="roundRect">
            <a:avLst/>
          </a:prstGeom>
          <a:noFill/>
          <a:ln w="9525">
            <a:solidFill>
              <a:srgbClr val="39577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Tibb sahəsində məmnunluğa hansı amillər təsir edir</a:t>
            </a:r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24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10230056" y="2732516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9798430" y="2138563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10230056" y="4700562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10230056" y="5347294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Snip Single Corner Rectangle 42"/>
          <p:cNvSpPr/>
          <p:nvPr/>
        </p:nvSpPr>
        <p:spPr>
          <a:xfrm>
            <a:off x="995680" y="536274"/>
            <a:ext cx="10682829" cy="548640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95680" y="559965"/>
            <a:ext cx="964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əhlil</a:t>
            </a:r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hansı suallara cavab verir</a:t>
            </a:r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45" name="Snip Single Corner Rectangle 44"/>
          <p:cNvSpPr/>
          <p:nvPr/>
        </p:nvSpPr>
        <p:spPr>
          <a:xfrm>
            <a:off x="995680" y="3456225"/>
            <a:ext cx="10655379" cy="548640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95680" y="3508001"/>
            <a:ext cx="961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əhlilin əhatə dairəsi</a:t>
            </a:r>
            <a:endParaRPr lang="en-US" sz="24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: Rounded Corners 56">
            <a:extLst>
              <a:ext uri="{FF2B5EF4-FFF2-40B4-BE49-F238E27FC236}">
                <a16:creationId xmlns:a16="http://schemas.microsoft.com/office/drawing/2014/main" id="{FD855B27-2200-0389-7522-FCD430370E87}"/>
              </a:ext>
            </a:extLst>
          </p:cNvPr>
          <p:cNvSpPr/>
          <p:nvPr/>
        </p:nvSpPr>
        <p:spPr>
          <a:xfrm>
            <a:off x="6711711" y="4420482"/>
            <a:ext cx="4200129" cy="504000"/>
          </a:xfrm>
          <a:prstGeom prst="roundRect">
            <a:avLst/>
          </a:prstGeom>
          <a:noFill/>
          <a:ln w="9525">
            <a:solidFill>
              <a:srgbClr val="39577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Xəstəxana işçiləri</a:t>
            </a:r>
            <a:endParaRPr lang="ru-RU" sz="24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: Rounded Corners 56">
            <a:extLst>
              <a:ext uri="{FF2B5EF4-FFF2-40B4-BE49-F238E27FC236}">
                <a16:creationId xmlns:a16="http://schemas.microsoft.com/office/drawing/2014/main" id="{FD855B27-2200-0389-7522-FCD430370E87}"/>
              </a:ext>
            </a:extLst>
          </p:cNvPr>
          <p:cNvSpPr/>
          <p:nvPr/>
        </p:nvSpPr>
        <p:spPr>
          <a:xfrm>
            <a:off x="6711711" y="5260514"/>
            <a:ext cx="4200129" cy="504000"/>
          </a:xfrm>
          <a:prstGeom prst="roundRect">
            <a:avLst/>
          </a:prstGeom>
          <a:noFill/>
          <a:ln w="9525">
            <a:solidFill>
              <a:srgbClr val="39577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Səhiyyə nazirliyi</a:t>
            </a:r>
            <a:endParaRPr lang="ru-RU" sz="24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4205246" y="5347294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: Rounded Corners 56">
            <a:extLst>
              <a:ext uri="{FF2B5EF4-FFF2-40B4-BE49-F238E27FC236}">
                <a16:creationId xmlns:a16="http://schemas.microsoft.com/office/drawing/2014/main" id="{FD855B27-2200-0389-7522-FCD430370E87}"/>
              </a:ext>
            </a:extLst>
          </p:cNvPr>
          <p:cNvSpPr/>
          <p:nvPr/>
        </p:nvSpPr>
        <p:spPr>
          <a:xfrm>
            <a:off x="716595" y="4427524"/>
            <a:ext cx="4200129" cy="504000"/>
          </a:xfrm>
          <a:prstGeom prst="roundRect">
            <a:avLst/>
          </a:prstGeom>
          <a:noFill/>
          <a:ln w="9525">
            <a:solidFill>
              <a:srgbClr val="39577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Pasientlər</a:t>
            </a:r>
            <a:endParaRPr lang="ru-RU" sz="24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: Rounded Corners 56">
            <a:extLst>
              <a:ext uri="{FF2B5EF4-FFF2-40B4-BE49-F238E27FC236}">
                <a16:creationId xmlns:a16="http://schemas.microsoft.com/office/drawing/2014/main" id="{FD855B27-2200-0389-7522-FCD430370E87}"/>
              </a:ext>
            </a:extLst>
          </p:cNvPr>
          <p:cNvSpPr/>
          <p:nvPr/>
        </p:nvSpPr>
        <p:spPr>
          <a:xfrm>
            <a:off x="686901" y="5260514"/>
            <a:ext cx="4200129" cy="504000"/>
          </a:xfrm>
          <a:prstGeom prst="roundRect">
            <a:avLst/>
          </a:prstGeom>
          <a:noFill/>
          <a:ln w="9525">
            <a:solidFill>
              <a:srgbClr val="39577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Xəstəxana sahibləri</a:t>
            </a:r>
            <a:endParaRPr lang="ru-RU" sz="24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517130" y="4265749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4205246" y="5210228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10240286" y="4212777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10240286" y="5210228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8" y="4111254"/>
            <a:ext cx="858022" cy="85802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4205246" y="4280604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518799" y="5210227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6305311" y="4280603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6305311" y="5212996"/>
            <a:ext cx="812800" cy="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6" name="Picture 65" descr="A group of dots on a black background&#10;&#10;Description automatically generated">
            <a:extLst>
              <a:ext uri="{FF2B5EF4-FFF2-40B4-BE49-F238E27FC236}">
                <a16:creationId xmlns:a16="http://schemas.microsoft.com/office/drawing/2014/main" id="{8C051B2E-3CC2-6FF6-25D6-858F789680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0" y="603061"/>
            <a:ext cx="456040" cy="456040"/>
          </a:xfrm>
          <a:prstGeom prst="rect">
            <a:avLst/>
          </a:prstGeom>
        </p:spPr>
      </p:pic>
      <p:pic>
        <p:nvPicPr>
          <p:cNvPr id="67" name="Picture 66" descr="A group of dots on a black background&#10;&#10;Description automatically generated">
            <a:extLst>
              <a:ext uri="{FF2B5EF4-FFF2-40B4-BE49-F238E27FC236}">
                <a16:creationId xmlns:a16="http://schemas.microsoft.com/office/drawing/2014/main" id="{8C051B2E-3CC2-6FF6-25D6-858F789680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1" y="3456225"/>
            <a:ext cx="456040" cy="456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1" y="5139245"/>
            <a:ext cx="639941" cy="639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60" y="4287714"/>
            <a:ext cx="689937" cy="689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10" y="5139245"/>
            <a:ext cx="659050" cy="65905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87BE04E-99C7-CDB1-AA2C-CD0B6CA52AC4}"/>
              </a:ext>
            </a:extLst>
          </p:cNvPr>
          <p:cNvSpPr/>
          <p:nvPr/>
        </p:nvSpPr>
        <p:spPr>
          <a:xfrm>
            <a:off x="201730" y="1415762"/>
            <a:ext cx="812800" cy="141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4" y="1528370"/>
            <a:ext cx="460556" cy="46055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1" y="2290701"/>
            <a:ext cx="460556" cy="4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Snip Single Corner Rectangle 42"/>
          <p:cNvSpPr/>
          <p:nvPr/>
        </p:nvSpPr>
        <p:spPr>
          <a:xfrm>
            <a:off x="380110" y="182474"/>
            <a:ext cx="11273173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1684" y="350376"/>
            <a:ext cx="1023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Sorğunun əhatə dairəsi</a:t>
            </a:r>
            <a:endParaRPr lang="en-US" sz="28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74800" y="1423302"/>
            <a:ext cx="7487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Təhlildə </a:t>
            </a:r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3000 </a:t>
            </a:r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sətrlik datadan istifadə edilmişdir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1564639" y="2299469"/>
            <a:ext cx="6695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Pasientlərdən 46%-i kişi, 54%-isə qadındır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0" y="1382662"/>
            <a:ext cx="693471" cy="693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0" y="2260918"/>
            <a:ext cx="568879" cy="568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09" y="2228138"/>
            <a:ext cx="640420" cy="6404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0" y="4418629"/>
            <a:ext cx="460556" cy="4605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0" y="5332165"/>
            <a:ext cx="460556" cy="46055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918509" y="4357665"/>
            <a:ext cx="2231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Gözləmə vaxtı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918509" y="5282641"/>
            <a:ext cx="2231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Təmizlik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90" y="4479593"/>
            <a:ext cx="460556" cy="46055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90" y="5393129"/>
            <a:ext cx="460556" cy="46055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291629" y="4418629"/>
            <a:ext cx="2779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İşçilərin münasibəti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291629" y="5343605"/>
            <a:ext cx="2779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Qayğının keyfiyyəti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34" y="4479593"/>
            <a:ext cx="460556" cy="4605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34" y="5393129"/>
            <a:ext cx="460556" cy="46055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8053073" y="4418629"/>
            <a:ext cx="3597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Tövsiyyəyə uyğunluğu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053073" y="5343605"/>
            <a:ext cx="3468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Tibb bacılarının xidməti</a:t>
            </a:r>
            <a:endParaRPr lang="en-US" sz="2400" dirty="0"/>
          </a:p>
        </p:txBody>
      </p:sp>
      <p:sp>
        <p:nvSpPr>
          <p:cNvPr id="52" name="Snip Single Corner Rectangle 51"/>
          <p:cNvSpPr/>
          <p:nvPr/>
        </p:nvSpPr>
        <p:spPr>
          <a:xfrm>
            <a:off x="380110" y="3527345"/>
            <a:ext cx="11270949" cy="548640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1469" y="3553987"/>
            <a:ext cx="9517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Pasientlərin məmnunluq dərəcəsi aşağıdakı kriteriyalara əsaslanmışdır</a:t>
            </a:r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762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Connector 60"/>
          <p:cNvCxnSpPr/>
          <p:nvPr/>
        </p:nvCxnSpPr>
        <p:spPr>
          <a:xfrm flipH="1" flipV="1">
            <a:off x="3461161" y="3346718"/>
            <a:ext cx="6702766" cy="1624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9939" y="3121967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əlumatın mənbəyi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368293" y="3270936"/>
            <a:ext cx="216294" cy="170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67482" y="3277737"/>
            <a:ext cx="216294" cy="170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32480" y="2432266"/>
            <a:ext cx="4257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Scraping, Parsing </a:t>
            </a:r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Transform</a:t>
            </a:r>
          </a:p>
          <a:p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az-Latn-AZ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(Pandas)</a:t>
            </a:r>
            <a:endParaRPr lang="en-US" sz="2400" dirty="0"/>
          </a:p>
        </p:txBody>
      </p:sp>
      <p:pic>
        <p:nvPicPr>
          <p:cNvPr id="9225" name="Picture 9" descr="File:Python logo and wordmark.sv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99" y="1767850"/>
            <a:ext cx="1960711" cy="5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/>
          <p:cNvSpPr/>
          <p:nvPr/>
        </p:nvSpPr>
        <p:spPr>
          <a:xfrm>
            <a:off x="7506392" y="3263263"/>
            <a:ext cx="216294" cy="170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622115" y="2663231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Visualization</a:t>
            </a:r>
            <a:endParaRPr lang="en-US" sz="2400" dirty="0"/>
          </a:p>
        </p:txBody>
      </p:sp>
      <p:pic>
        <p:nvPicPr>
          <p:cNvPr id="9227" name="Picture 11" descr="SQL and PL/SQL articles | Jeff Kemp on Orac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191" y="4514578"/>
            <a:ext cx="2817156" cy="9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/>
          <p:cNvSpPr/>
          <p:nvPr/>
        </p:nvSpPr>
        <p:spPr>
          <a:xfrm>
            <a:off x="9987103" y="3277737"/>
            <a:ext cx="216294" cy="170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11191" y="3739391"/>
            <a:ext cx="25064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Transform</a:t>
            </a:r>
          </a:p>
          <a:p>
            <a:r>
              <a:rPr lang="en-US" sz="24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(Join &amp; Filter etc.)</a:t>
            </a:r>
            <a:endParaRPr lang="en-US" sz="2400" dirty="0"/>
          </a:p>
        </p:txBody>
      </p:sp>
      <p:pic>
        <p:nvPicPr>
          <p:cNvPr id="9236" name="Picture 20" descr="File:Qlik Logo No Trademark 2 Color Positive RGB.pn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31" y="1938312"/>
            <a:ext cx="1304437" cy="7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nip Single Corner Rectangle 45"/>
          <p:cNvSpPr/>
          <p:nvPr/>
        </p:nvSpPr>
        <p:spPr>
          <a:xfrm>
            <a:off x="380110" y="182474"/>
            <a:ext cx="11273173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1684" y="350376"/>
            <a:ext cx="1023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“Data pipeline”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042" y="3583632"/>
            <a:ext cx="2497943" cy="70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711" y="4514578"/>
            <a:ext cx="2203571" cy="4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004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5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nip Single Corner Rectangle 7"/>
          <p:cNvSpPr/>
          <p:nvPr/>
        </p:nvSpPr>
        <p:spPr>
          <a:xfrm>
            <a:off x="380110" y="182474"/>
            <a:ext cx="11273173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684" y="350376"/>
            <a:ext cx="1023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əlumatın </a:t>
            </a:r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“scrape” </a:t>
            </a:r>
            <a:r>
              <a:rPr lang="en-US" sz="2800" i="1" dirty="0" err="1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edilm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əsi</a:t>
            </a:r>
            <a:endParaRPr lang="en-US" sz="28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48" y="1355597"/>
            <a:ext cx="10751103" cy="4959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17522" y="2245360"/>
            <a:ext cx="633197" cy="3860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50590" y="4927600"/>
            <a:ext cx="1570610" cy="1229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3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5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nip Single Corner Rectangle 7"/>
          <p:cNvSpPr/>
          <p:nvPr/>
        </p:nvSpPr>
        <p:spPr>
          <a:xfrm>
            <a:off x="380110" y="182474"/>
            <a:ext cx="11273173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684" y="350376"/>
            <a:ext cx="1023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əlumatın </a:t>
            </a:r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“scrape” </a:t>
            </a:r>
            <a:r>
              <a:rPr lang="en-US" sz="2800" i="1" dirty="0" err="1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edilm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əsi</a:t>
            </a:r>
            <a:endParaRPr lang="en-US" sz="28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94" y="1379090"/>
            <a:ext cx="10789204" cy="50548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7470" y="3713480"/>
            <a:ext cx="2261490" cy="5435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8590" y="3693160"/>
            <a:ext cx="2261490" cy="5435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0030" y="3703320"/>
            <a:ext cx="2261490" cy="5435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44990" y="3662680"/>
            <a:ext cx="2261490" cy="5435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05950" y="5146040"/>
            <a:ext cx="2261490" cy="134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52590" y="4963160"/>
            <a:ext cx="2261490" cy="889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9390" y="4973320"/>
            <a:ext cx="2261490" cy="889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7470" y="5003800"/>
            <a:ext cx="2261490" cy="889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F6201B-D6C9-E76F-47A1-C4EDCF9A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t="14194" r="6875" b="6811"/>
          <a:stretch/>
        </p:blipFill>
        <p:spPr>
          <a:xfrm>
            <a:off x="540774" y="973394"/>
            <a:ext cx="10813026" cy="5417574"/>
          </a:xfrm>
          <a:prstGeom prst="rect">
            <a:avLst/>
          </a:prstGeom>
        </p:spPr>
      </p:pic>
      <p:sp>
        <p:nvSpPr>
          <p:cNvPr id="6" name="Snip Single Corner Rectangle 7">
            <a:extLst>
              <a:ext uri="{FF2B5EF4-FFF2-40B4-BE49-F238E27FC236}">
                <a16:creationId xmlns:a16="http://schemas.microsoft.com/office/drawing/2014/main" id="{DE0ACA86-3666-496C-9D95-6264F40B07AF}"/>
              </a:ext>
            </a:extLst>
          </p:cNvPr>
          <p:cNvSpPr/>
          <p:nvPr/>
        </p:nvSpPr>
        <p:spPr>
          <a:xfrm>
            <a:off x="380110" y="182474"/>
            <a:ext cx="11273173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028C7-F833-7E6A-0503-43ABF05A3756}"/>
              </a:ext>
            </a:extLst>
          </p:cNvPr>
          <p:cNvSpPr txBox="1"/>
          <p:nvPr/>
        </p:nvSpPr>
        <p:spPr>
          <a:xfrm>
            <a:off x="601684" y="350376"/>
            <a:ext cx="1023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əlumatın </a:t>
            </a:r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“scrape” </a:t>
            </a:r>
            <a:r>
              <a:rPr lang="en-US" sz="2800" i="1" dirty="0" err="1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edilm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əsi</a:t>
            </a:r>
            <a:endParaRPr lang="en-US" sz="28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5F6D3-5524-DE12-C49E-13860AB592E6}"/>
              </a:ext>
            </a:extLst>
          </p:cNvPr>
          <p:cNvSpPr/>
          <p:nvPr/>
        </p:nvSpPr>
        <p:spPr>
          <a:xfrm>
            <a:off x="1032388" y="3323303"/>
            <a:ext cx="1582994" cy="3167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C8F2CD-EDCB-B0B2-234B-A4DB8B6BBC40}"/>
              </a:ext>
            </a:extLst>
          </p:cNvPr>
          <p:cNvSpPr/>
          <p:nvPr/>
        </p:nvSpPr>
        <p:spPr>
          <a:xfrm>
            <a:off x="1042222" y="2487562"/>
            <a:ext cx="1582994" cy="665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5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nip Single Corner Rectangle 7"/>
          <p:cNvSpPr/>
          <p:nvPr/>
        </p:nvSpPr>
        <p:spPr>
          <a:xfrm>
            <a:off x="380110" y="182474"/>
            <a:ext cx="11273173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684" y="350376"/>
            <a:ext cx="1023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əlumatın </a:t>
            </a:r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“scrape” </a:t>
            </a:r>
            <a:r>
              <a:rPr lang="en-US" sz="2800" i="1" dirty="0" err="1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edilm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əsi</a:t>
            </a:r>
            <a:endParaRPr lang="en-US" sz="2800" i="1" dirty="0">
              <a:solidFill>
                <a:srgbClr val="333F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1" y="1211944"/>
            <a:ext cx="10527272" cy="53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4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nip Single Corner Rectangle 18"/>
          <p:cNvSpPr/>
          <p:nvPr/>
        </p:nvSpPr>
        <p:spPr>
          <a:xfrm>
            <a:off x="380110" y="182474"/>
            <a:ext cx="11273173" cy="86156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1684" y="350376"/>
            <a:ext cx="1023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transform </a:t>
            </a:r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az-Latn-AZ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ith </a:t>
            </a:r>
            <a:r>
              <a:rPr lang="en-US" sz="2800" i="1" dirty="0">
                <a:solidFill>
                  <a:srgbClr val="333F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992" y="1589946"/>
            <a:ext cx="4989571" cy="446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84" y="1589946"/>
            <a:ext cx="5855968" cy="42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36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136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Narmin</dc:creator>
  <cp:lastModifiedBy>Nigarxanim Eliyeva</cp:lastModifiedBy>
  <cp:revision>49</cp:revision>
  <dcterms:created xsi:type="dcterms:W3CDTF">2024-09-03T17:44:49Z</dcterms:created>
  <dcterms:modified xsi:type="dcterms:W3CDTF">2024-10-22T19:16:22Z</dcterms:modified>
</cp:coreProperties>
</file>