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6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7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1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18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1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9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5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9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1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9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9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7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337AB4-3DA6-4EC8-B8DF-0829DDA5DC01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3B8B-2D26-40E9-97F4-5F962D14E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5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3" y="2770496"/>
            <a:ext cx="9389659" cy="3643952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2634018"/>
            <a:ext cx="10363756" cy="401244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54954" y="668740"/>
            <a:ext cx="9258287" cy="150125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Бухгалтерский учет.</a:t>
            </a:r>
          </a:p>
        </p:txBody>
      </p:sp>
    </p:spTree>
    <p:extLst>
      <p:ext uri="{BB962C8B-B14F-4D97-AF65-F5344CB8AC3E}">
        <p14:creationId xmlns:p14="http://schemas.microsoft.com/office/powerpoint/2010/main" val="233493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3015" y="748311"/>
            <a:ext cx="10399594" cy="92333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 амортизации связана со сроком полезного использования объекта основных средств. Можно считать, что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полезного использования – это величина, обратная норме амортизации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амортизации основных средств определяется МСФО 16.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4274" y="1812836"/>
            <a:ext cx="10672549" cy="1200329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Амортизационные отчисления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объектам основных средств в течение отчётного года начисляются ежемесячно в размере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годовой суммы. В сезонных производствах годовая сумма амортизационных отчислений по основным средствам начисляется равномерно в течение периода работы организации в отчетном году.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308" y="3154360"/>
            <a:ext cx="10713492" cy="1200329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Амортизационные отчисления по объектам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 начисляются с 1-го числа месяца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следующего за месяцем принятия этого объекта к бухгалтерскому  учету, и начисляются до полного погашения стоимости этого объекта либо списания его с бухгалтерского учета в связи с прекращением права собственности или иного вещного права.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95884"/>
            <a:ext cx="10490578" cy="92333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амортизации прекращается с 1-го числа месяца, следующего за месяцем полного погашения стоимости объекта или его списания. Амортизация не начисляется, если остаточная стоимость основных средств меньше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500ман.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72"/>
            <a:ext cx="3848669" cy="18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1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6287" y="599702"/>
            <a:ext cx="10181229" cy="175432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учeта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начисления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oбъектам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oснoвных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средств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испoльзуют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пассивный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 112 «Земля,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стрoение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oбoрудoвание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Он предназначен для обобщения информации об амортизации, накопленной за время эксплуатации объектов основных средств. Начисленная амортизация отражается по кредиту этого счета. При списании основных средств с предприятия, начисленная до этого периода амортизация списывается с дебета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счета 112 «Земля,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стрoение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oбoрудoвание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кредит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счета 731 «Прочие операционные расходы»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6318913" y="2354028"/>
            <a:ext cx="5745707" cy="171300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начислении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oбъектам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oснoвных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средств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прoизвoдственнoгo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назначения 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бухгалтерскoм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учете дается запись: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318912" y="4108353"/>
            <a:ext cx="5745707" cy="2606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затраты»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112 «Земля,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стрoение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oбoрудoвание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начислении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oбъектам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oснoвных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средств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нахoдящиеся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oфисных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зданиях дается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провoдка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721 «Административные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расхoды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112 «Земля,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стрoение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oбoрудoвание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7" y="3370997"/>
            <a:ext cx="5295330" cy="33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9117" y="424808"/>
            <a:ext cx="10536072" cy="230832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Нематериальные активы используются длительное время и в течение этого времени их стоимость ежемесячно переносится на производимую продукцию (работы и услуги) путем начисления по ним амортизации.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  определении  срока  полезной   службы  нематериальных   активов  должны  учитываться  многие  факторы: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предполагаемый  способ  использования  актива  предприятием, а также  оценка  возможности  эффективного   управления   активом  другой  командой  управляющих  предприятия;  характерный  жизненный  цикл   актива;  технические,  технологические   или   другие  типы  устаревания;  величина  затрат  на  улучшение  актива,  необходимых  для  получения  будущих  экономических  выгод  от  актива;  период  осуществления  контроля  над  активом  и  другие.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94579" y="3097959"/>
            <a:ext cx="9184943" cy="258532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Нематериальные   активы с неопределенным сроком полезной   службы  не  должны  амортизироваться.  Срок   полезной службы  нематериальных  активов,  не  подлежащих  амортизации,   должен   проверяться  в каждом   периоде  с целью  определения,  продолжают  ли  события  и обстоятельства  поддерживать  неопределенный  срок  полезной  службы  этого   актива.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Если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такoй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срoк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устанoвить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невoзмoжнo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нoрмы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рассчитывают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исхoдя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10-летнегo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срoка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службы нематериальных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бoлее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срoка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предприятия. 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oкoнчании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срoка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пoлезнoгo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испoльзoвания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нематериальных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изнoс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ним не начисляют.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3957851"/>
            <a:ext cx="3698542" cy="29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5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228299" y="423081"/>
            <a:ext cx="75199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  по нематериальным  активам   начисляется  на  основе  норм,  установленных  самостоятельно,  но  не  выше  10  лет. </a:t>
            </a:r>
          </a:p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 амортизируются  нематериальные  активы: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2852382" y="1337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28299" y="2315890"/>
            <a:ext cx="75199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полученные  по  договору  дарения  в процессе  приватизации;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приобретенные за  счет  бюджетных  ассигнований;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принадлежащие  бюджетным  организациям.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6755642" y="1337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26591" y="3480180"/>
            <a:ext cx="71650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Сумму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oтчетный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oпределяют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следующим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oбразoм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752668" y="439458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10304059" y="439458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26591" y="5372987"/>
            <a:ext cx="7165073" cy="116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сумме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начисленнoй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прoшлoм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месяце, прибавляют сумму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стoи¬мoсти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пoступивших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нематериальных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прoшлый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 и вычитают сумму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нема-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териальных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выбывших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прoшлoм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31" y="1201003"/>
            <a:ext cx="3084394" cy="218364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" y="3384646"/>
            <a:ext cx="4258102" cy="32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5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4776" y="384371"/>
            <a:ext cx="11027391" cy="452431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oбoбщения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инфoрмации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накoпленных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амoртизациoнных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oтчислениях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oбъектам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нематериальных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кoтoрым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прoвoдится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пoгашение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предназначен пассивный, регулирующий счет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 «Нематериальные активы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Ежемесячнo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изнoса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нематериальным активам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сoгласнo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устанoвленным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нoрмам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предприятие включает в издержки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дебет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 «Производственные затраты»,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721 «Административные расходы»,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 «Расходы будущих отчетных периодов»,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711 «Коммерческие расходы»,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кредит счета 102 «Нематериальные активы-Амортизация».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 амортизации  в учете  отражают: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711  «Коммерческие  расходы»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102  «Нематериальные  активы- Амортизация»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Списывается  сумма  износа: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сч.202  «Производственные  затраты»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сч.102  «Нематериальные  активы-Амортизация»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4" y="4763070"/>
            <a:ext cx="4770746" cy="1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9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Основные методы амортизации долгосрочных активов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51128" y="1647041"/>
            <a:ext cx="10467833" cy="120032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 основные  средства,  за  исключением земли,    должны  подвергаться   амортизации.  Земля,  как  правило,  имеет неограниченный   срок  службы  и поэтому  не  подлежит  амортизации. По земле и природным ресурсам амортизация не начисляется во всех странах: по ним определяется истощение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а затраты на их улучшение амортизируются.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923128" y="3047572"/>
            <a:ext cx="6018663" cy="77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следующие методы начисления амортизации: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6342728" y="38213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11081983" y="38213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8809629" y="38213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688609" y="4799782"/>
            <a:ext cx="9253182" cy="77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линейный способ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исходя из первоначальной стоимости объекта основных средств и нормы амортизации, исчисленной исходя из срока полезного использования этого объекта;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6342728" y="55735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8809629" y="55735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11081983" y="55735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86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900752" y="368490"/>
            <a:ext cx="7424382" cy="1160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способ уменьшаемого остатка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исходя из остаточной стоимости объекта основных средств на начало отчетного года и нормы амортизации, исчисленной исходя из срока полезного использования этого объекта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1555844" y="152854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4455857" y="152854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7355870" y="152854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00752" y="2506956"/>
            <a:ext cx="7424382" cy="1450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списания стоимости по сумме чисел лет срока полезного использования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исходя из первоначальной стоимости объекта основных средств и годового соотношения, где в числителе-число лет, остающихся до конца срока службы объекта, а в знаменателе-сумма чисел лет срока службы объекта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535508" y="395785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4408089" y="395785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7355870" y="395785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00752" y="4951545"/>
            <a:ext cx="7424382" cy="155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способ списания стоимости пропорционально объему продукции (работ)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-исходя из натурального показателя объема продукции (работ) в отчетном периоде и соотношения первоначальной стоимости объекта основных средств и предполагаемого объема продукции (работ) за весь срок полезного использования объекта основных средств.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555" y="1323833"/>
            <a:ext cx="3452883" cy="51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9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933"/>
          </a:xfrm>
        </p:spPr>
        <p:txBody>
          <a:bodyPr/>
          <a:lstStyle/>
          <a:p>
            <a:r>
              <a:rPr lang="ru-RU" sz="28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Линейный метод (</a:t>
            </a:r>
            <a:r>
              <a:rPr lang="en-US" sz="28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straight-line method) </a:t>
            </a:r>
            <a:endParaRPr lang="ru-RU" sz="28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6811" y="1409469"/>
            <a:ext cx="8798257" cy="64633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/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Линейный/прямолинейный метод (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straight-line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начисления амортизации является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простым и распространенным методом начисления амортизации.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2119" y="2582671"/>
            <a:ext cx="9348715" cy="175432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метод характеризуется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тем, что амортизируемая стоимость актива списывается на расходы равными частями в течение всего срока полезного использования актива. Хотя линейный способ является традиционным, он не отражает то, что эксплуатационные характеристики объекта основных средств изменяются в течение срока службы, со временем увеличиваются простои, растет продолжительность ремонтов, снижается производительность.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89" y="1255700"/>
            <a:ext cx="3480179" cy="26066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089" y="4016086"/>
            <a:ext cx="3480179" cy="26986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819" y="4490768"/>
            <a:ext cx="4135270" cy="2200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194" y="5090615"/>
            <a:ext cx="2714625" cy="16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05218" y="500628"/>
            <a:ext cx="9676263" cy="120032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линейном способе годовая сумма амортизационных отчислений определяется исходя из первоначальной стоимости объекта и среднегодовой нормы амортизации. При этом годовая сумма амортизации определяется делением первоначальной стоимости единицы основного средства на весь срок его полезного использования.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лако 3"/>
          <p:cNvSpPr/>
          <p:nvPr/>
        </p:nvSpPr>
        <p:spPr>
          <a:xfrm>
            <a:off x="6448566" y="1426505"/>
            <a:ext cx="3643953" cy="1118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нутый угол 4"/>
          <p:cNvSpPr/>
          <p:nvPr/>
        </p:nvSpPr>
        <p:spPr>
          <a:xfrm>
            <a:off x="4544704" y="2655626"/>
            <a:ext cx="7451678" cy="18344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1.Первoначальная стоимость объекта основных средств составляет 1000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срок полезной службы 5 лет и при среднегодовой нормы амортизационных отчислений 20%. Определить годовую сумму амортизационных отчислений линейным методом?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гoдoвая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амoртизациoнных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oтчислений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(1000х20:100).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нутый угол 5"/>
          <p:cNvSpPr/>
          <p:nvPr/>
        </p:nvSpPr>
        <p:spPr>
          <a:xfrm>
            <a:off x="4544703" y="4626591"/>
            <a:ext cx="7451679" cy="18151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2.Первоначальная стоимость объекта основных средств равна 10200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Ликвидационная стоимость на дату приобретения – 200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Срок экономической службы 5 лет. Какая будет ежегодная и за пять лет сумма амортизации?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годовая амортизация = (10200-200):5 = 2000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 за 5 лет = 10000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(2000х5)</a:t>
            </a:r>
          </a:p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2655626"/>
            <a:ext cx="4148919" cy="37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нутый угол 1"/>
          <p:cNvSpPr/>
          <p:nvPr/>
        </p:nvSpPr>
        <p:spPr>
          <a:xfrm>
            <a:off x="300251" y="477672"/>
            <a:ext cx="6277970" cy="2674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3.Первоначальная стоимость объекта основных средств – 120000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Срок службы определен в 10 лет. Определить месячную сумму амортизации при линейном способе?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Годовая сумма амортизации составит 12000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(120000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10 лет), а месячная – 1000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(12000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12 мес.).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300251" y="3411939"/>
            <a:ext cx="6277970" cy="29615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4.Организация приобрела объект основных средств за 120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Норма амортизации по данному объекту составляет 12 лет, и у продавца  объект амортизировался 7 лет.  Определите годовую норму  и сумму амортизации.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покупателя объект должен амортизироваться 5 лет (12-7). Годовая  норма амортизации составит 20% (100:5). Ежегодная сумма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объекту составит 24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.(120 тыс.ман.х20:100)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654" y="1214651"/>
            <a:ext cx="4913194" cy="51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97658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ru-RU" dirty="0"/>
              <a:t>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7.  АМОРТИЗАЦИЯ ДОЛГОСРОЧНЫХ АКТИВОВ, ЕЕ УЧЕТ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436" y="2429300"/>
            <a:ext cx="8543498" cy="28372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092656" y="5821739"/>
            <a:ext cx="7958177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Преп. Э.М. </a:t>
            </a:r>
            <a:r>
              <a:rPr lang="ru-RU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Бабаширинова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РЭШ кафедра «Экономика»</a:t>
            </a:r>
            <a:endParaRPr lang="ru-RU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7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Метод уменьшаемого остатка (</a:t>
            </a:r>
            <a:r>
              <a:rPr lang="en-US" sz="28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reducing\declining balance) </a:t>
            </a:r>
            <a:endParaRPr lang="ru-RU" sz="28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024" y="1651379"/>
            <a:ext cx="11300346" cy="483130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just"/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способе уменьшаемого остатка годовая сумма амортизационных отчислений определяется исходя из остаточной стоимости объекта основных средств (а не первоначальной) на начало отчётного года и среднегодовой нормы амортизации, исчисленной по сроку полезного использования этого объекта. Таким образом, каждый год величина амортизации от того или иного вида основных средств будет уменьшаться на сумму накопленных амортизационных отчислений в соответствии со снижением остаточной стоимости.  Остаточная стоимость при использовании этого метода уменьшается нелинейно – чем «моложе» основное средство, тем больше годовая сумма амортизационных отчислений.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4162567"/>
            <a:ext cx="5277017" cy="21563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97" y="4162567"/>
            <a:ext cx="5459104" cy="2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4526" y="527419"/>
            <a:ext cx="9921922" cy="20313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снижающегося остатка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тем, что независимо от продолжительности амортизационного срока стоимость амортизируемого объекта не будет погашена полностью. Поэтому достаточно часто используется метод уменьшаемого остатка в течение первой половины срока полезной службы с переходом на метод линейной амортизации во второй половине срока.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Годовая сумма амортизации при использовании этого метода снижается, что экономически обосновывается уменьшением производительности оборудования и сокращением объема выпуска годовой продукции с такого объекта основных средств.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олнце 4"/>
          <p:cNvSpPr/>
          <p:nvPr/>
        </p:nvSpPr>
        <p:spPr>
          <a:xfrm>
            <a:off x="7533564" y="1883391"/>
            <a:ext cx="4421875" cy="1869743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 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нутый угол 5"/>
          <p:cNvSpPr/>
          <p:nvPr/>
        </p:nvSpPr>
        <p:spPr>
          <a:xfrm>
            <a:off x="696035" y="3753134"/>
            <a:ext cx="11259403" cy="2743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1.Первоначальная стоимость объекта основных средств составляет 1000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срок полезной службы 5 лет, среднегодовая норма амортизационных отчислений 20%. </a:t>
            </a:r>
          </a:p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год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среднегодовая амортизационная отчисление составит 200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(1000х20%:100),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год: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 будет начисляться не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первoначальнoй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с остаточной стоимости объекта основных средств: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(1000-200) х20:100= 800х20:100=160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год:(800-160) х20:100=640х20:100=128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год:(640-128) х20:100=512х20:100=102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Пятый год: (640-102) х20:100=410х20:100=82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1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нутый угол 1"/>
          <p:cNvSpPr/>
          <p:nvPr/>
        </p:nvSpPr>
        <p:spPr>
          <a:xfrm>
            <a:off x="163774" y="204715"/>
            <a:ext cx="9771796" cy="141936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методов ускоренной амортизации   МСФО  16  рассматривает  методы   уменьшаемого  остатка  и  списания  стоимости   по  сумме  чисел  лет  срока  полезного  использования  объекта.   Коэффициент   ускоренной амортизации может устанавливаться компанией самостоятельно.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163774" y="1774208"/>
            <a:ext cx="6509981" cy="46265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Амортизируемая стоимость объекта основных средств равна 1500 тыс.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Норма амортизации утверждена-8% в год. Нормальный срок амортизации 9 лет. Компания установила ускоренную норму амортизации в 2,5 раз (8х2,5)-20%. Годовая сумма амортизации в этом случае равна: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год: 1500х0,2=300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год:1200х0,2=240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год:960х0,2=192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год:768х0,2=154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Пятый год:614х0,2=123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Шестой год:491------123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Седьмой год:368-----123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Восьмой год:245-----123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Девятый год:122-----122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    1500 тыс.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472" y="1774208"/>
            <a:ext cx="5117910" cy="4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7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8661"/>
          </a:xfrm>
        </p:spPr>
        <p:txBody>
          <a:bodyPr/>
          <a:lstStyle/>
          <a:p>
            <a: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Метод списания стоимости по сумме чисел лет срока полезного </a:t>
            </a:r>
            <a:r>
              <a:rPr lang="ru-RU" sz="24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</a:t>
            </a:r>
            <a: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(сумма чисел лет дожития (</a:t>
            </a:r>
            <a:r>
              <a:rPr lang="ru-RU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sum-of-years-digits</a:t>
            </a:r>
            <a: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SYD\SOYD)</a:t>
            </a:r>
            <a:b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23834" y="1651379"/>
            <a:ext cx="11041038" cy="20313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способа списания стоимости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сумме чисел лет срока полезного использования годовая сумма амортизации определяется исходя из первоначальной стоимости объекта основных средств и соотношения, в числителе которого число лет, остающихся до конца срока полезного использования объекта, а в знаменателе – сумма чисел лет срока полезного использования объекта. На каждый год амортизация определяется умножением первоначальной стоимости объекта на коэффициент. Этот коэффициент представляется в виде дроби. Числителем выступает число лет, остающееся до конца срока службы объекта, а знаменателем – сумма чисел лет полезного использования.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32" y="3829050"/>
            <a:ext cx="5800298" cy="2857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7" y="4476750"/>
            <a:ext cx="3207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0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лако 2"/>
          <p:cNvSpPr/>
          <p:nvPr/>
        </p:nvSpPr>
        <p:spPr>
          <a:xfrm>
            <a:off x="4230806" y="245659"/>
            <a:ext cx="410797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 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нутый угол 3"/>
          <p:cNvSpPr/>
          <p:nvPr/>
        </p:nvSpPr>
        <p:spPr>
          <a:xfrm>
            <a:off x="818866" y="1392071"/>
            <a:ext cx="10372298" cy="526803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1.Первоначальная стоимость объекта основных средств равна 150000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Предполагаемый срок эксплуатации объект – 5 лет. Определить сумму амортизации за каждый год.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 чисел лет эксплуатации составит 15 (1+2+3+4+5). В первый год коэффициент соотношения составит 5/15, во второй -4/15, в третий-3/15, в четвертый-2/15, в пятый-1/15.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 амортизации в первый год составит 150000х5/15=50000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второй год: 150000х4/15=40000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третий год: 150000х3/15=30000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четвертый год:150000х2/15=20000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пятый год:150000х1/15=10000</a:t>
            </a:r>
          </a:p>
          <a:p>
            <a:pPr algn="ctr"/>
            <a:r>
              <a:rPr lang="ru-RU" sz="1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Накопленная амортизация по годам составит: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год 50000ман.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год (50000+40000) 90000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год (90000+30000) 120000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год (120000+20000) 140000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год (140000+10000) 150000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остаточная стоимость по годам будет: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год (150000-50000)100000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год (150000-90000)60000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год (150000-120000)30000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год (150000-140000)10000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год (150000-150000)   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3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нутый угол 1"/>
          <p:cNvSpPr/>
          <p:nvPr/>
        </p:nvSpPr>
        <p:spPr>
          <a:xfrm>
            <a:off x="464023" y="423080"/>
            <a:ext cx="8461613" cy="618243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2.Первоначальная стоимость объекта основных средств составляет 1000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срок полезной службы 5 лет. Сумма чисел лет срока полезной эксплуатации составит 15(1+2+3+4+5). Определить ежегодную  норму амортизации в % и сумму амортизации. 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начисляется амортизация в размере 33,3% (5:15х100),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втoрoй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26,7% (4:15х100),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третий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20% (3:15Х100),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13,3% (2:15х100)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пятый год  – 6,7% (1:15х100).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Годовая сумма амортизации будет составлять: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год (1000х33,3%:100) 333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год (1000х26,7%:100) 267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год (1000х20%:100)     200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год (1000х13,3%:100)   133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год (1000Х6,7%:100)       67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057" y="1241946"/>
            <a:ext cx="2975211" cy="50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54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137" y="452718"/>
            <a:ext cx="10112991" cy="1400530"/>
          </a:xfrm>
        </p:spPr>
        <p:txBody>
          <a:bodyPr/>
          <a:lstStyle/>
          <a:p>
            <a: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Метод списания стоимости пропорционально объему продукции (работ) или производственный метод (</a:t>
            </a:r>
            <a:r>
              <a:rPr lang="ru-RU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unit-of-production</a:t>
            </a:r>
            <a: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units-of-output</a:t>
            </a:r>
            <a: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28298" y="1853248"/>
            <a:ext cx="10836321" cy="120032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списания стоимости пропорционально объему продукции (работ) основан на предположении о том, что износ ряда объектов основных средств является только результатом их эксплуатации, а наличие объекта во времени во внимание не принимается. Сумму износа на единицу работы определяют по формуле: (Первоначальная стоимость-Ликвидационная стоимость): Планируемый (предполагаемый) объем 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8298" y="3755578"/>
            <a:ext cx="9635318" cy="20313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способе списания стоимости объектов основных средств пропорционально объёму продукции (работ, услуг) начисление амортизации производится исходя из прогнозируемого объема выпуска в течение срока эксплуатации объекта основных средств. Сумма амортизации определяется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умножением первоначальной стоимости объекта основных средств на соотношение натурального объёма продукции к предполагаемому объему продукции за весь срок полезного использования объекта основных средств.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125" y="2593075"/>
            <a:ext cx="2770494" cy="4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64525" y="588076"/>
            <a:ext cx="10413241" cy="175432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способ полезен в условиях неритмичного использования оборудования. Например, если предприятие работает в три смены, то объем производимой продукции возрастает. В связи с этим совершенно обоснованно увеличивается и начисление амортизации, поскольку повышается интенсивность использования оборудования. И, напротив, если оборудование работает полсмены из-за недостатка заказов, сырья, материалов, комплектующих изделий и т.п. Данный способ позволяет «растянуть» фактическое начисление амортизации.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4525" y="3126559"/>
            <a:ext cx="10249468" cy="175432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Главным недостатком этого метода является невозможность достоверно и с большой степенью точности спрогнозировать загрузку оборудования на весь срок его полезного использования.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Таким образом, существующая в данном случае неопределенность ограничивает применение способа начисления амортизации пропорционально объему выпуска предприятий, производственная деятельность которых планируется на длительный период (например, выполняющих государственный заказ).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90" y="4981433"/>
            <a:ext cx="6178383" cy="17452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10" y="1297301"/>
            <a:ext cx="2343363" cy="35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5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4149" y="177421"/>
            <a:ext cx="9021170" cy="141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несмотря на это, он обеспечивает наличие прямой пропорциональной связи между производительностью оборудования и суммой произведенных по нему амортизационных отчислений: чем больше объем выпуска, тем большая сумма амортизации может быть отнесена на затраты без изменения удельного веса этой статьи в себестоимости.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лако 2"/>
          <p:cNvSpPr/>
          <p:nvPr/>
        </p:nvSpPr>
        <p:spPr>
          <a:xfrm>
            <a:off x="3575714" y="1849272"/>
            <a:ext cx="2988859" cy="79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нутый угол 3"/>
          <p:cNvSpPr/>
          <p:nvPr/>
        </p:nvSpPr>
        <p:spPr>
          <a:xfrm>
            <a:off x="614149" y="2893326"/>
            <a:ext cx="9021170" cy="32891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1.Первоначальная стоимость объекта основных средств равна 100000манат. В течение срока полезного использования (5 лет) планируется выпуск с помощью объекта основных средств продукции на сумму 245000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причем в первый год – на сумму 20000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во второй год- 70000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третий год-75000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четвертый год-50000, в пятый год-30000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Пользуясь способом начисления амортизации пропорционально объему выпуска, вычислить амортизацию за каждый год.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1год: 100000х20000/245000=8164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год:100000х70000/245000=28571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год:100000х75000/245000=30612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год:100000х50000/245000=20408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год:100000х30000/245000=12245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802" y="1323833"/>
            <a:ext cx="2143125" cy="48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4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нутый угол 1"/>
          <p:cNvSpPr/>
          <p:nvPr/>
        </p:nvSpPr>
        <p:spPr>
          <a:xfrm>
            <a:off x="423082" y="286604"/>
            <a:ext cx="6496334" cy="61414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Определить годовую норму амортизации на 1 тыс. изделий методом начисления амортизации пропорционально объему выпуска.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Имеется автомат, первоначальная стоимость которого 12 млн.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установленный срок службы-8лет. Производительность автомата составляет 120 изделий в час в день. Предполагается, что автомат будет действовать 250 дней в году по 12 часов в день. В течение года автомат может выпускать: 250х12х120=360 тыс. изделий. Ежегодная сумма погашения его стоимости составляет: 12:8=1,5 млн.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Норма (годовая) амортизации на 1 тыс. изделий может быть установлена: 1500000:360=4166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течение квартала выпущено 81560 изделий. Сумма амортизационных отчислений по автомату составит:81560х4166=339779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Все данные методы признаются МСФО 16, который требует на каждую отчетную дату пересмотра срока полезной службы и метода амортизации.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1" y="1269242"/>
            <a:ext cx="4572000" cy="51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853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24084"/>
            <a:ext cx="5788807" cy="4624315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1.Амортизация активов - ее сущность и учет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Основные методы амортизации: 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А) линейный метод, 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Б) метод уменьшаемого остатка, 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метод списания стоимости по сумме чисел лет срока полезного использования; </a:t>
            </a:r>
          </a:p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 метод списания стоимости пропорционально объему продукции (работ).</a:t>
            </a:r>
          </a:p>
          <a:p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89" y="1501253"/>
            <a:ext cx="4908218" cy="47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9" y="1146412"/>
            <a:ext cx="10549718" cy="53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0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Амортизация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активов - ее сущность и учет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3372" y="1356882"/>
            <a:ext cx="9337225" cy="4195481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pPr algn="just"/>
            <a:r>
              <a:rPr lang="ru-RU" dirty="0"/>
              <a:t>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планомерный процесс переноса стоимости средств труда по мере их износа на производимый продукт. Амортизация является денежным выражением их физического и морального износа.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 основных средств (</a:t>
            </a:r>
            <a:r>
              <a:rPr lang="ru-RU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depreciation</a:t>
            </a: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способ распределения стоимости актива по годам его полезного использования, и в соответствии с концепцией начисления является затратами. Амортизируемые активы составляют значительную часть имущества предприятий, поэтому амортизационная политика существенно влияет на финансовое положение и финансовые результаты любого предприятия.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878" y="3084394"/>
            <a:ext cx="1869316" cy="33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4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342" y="494564"/>
            <a:ext cx="9730854" cy="175432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средства имеют амортизируемую стоимость (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depreciable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срок полезной экономической жизни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)/, полезного использования, который определяет период, в течение которого извлекается выгода от использования основных средств, и на который распределяется амортизируемая стоимость. Она равна первоначальной/ справедливой стоимости за вычетом ликвидационной (это расчетная сумма, которую организация получила бы на текущий момент от продажи актива).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55342" y="2838441"/>
            <a:ext cx="9962866" cy="92333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отчетном периоде сумма амортизации списывается со счетов износа на счета по учету затрат на производство. Вместе с выручкой за реализованную продукцию и услуги амортизация поступает на расчетный счет предприятия, на котором накапливается.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28" y="4462819"/>
            <a:ext cx="6782938" cy="2265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78" y="1828799"/>
            <a:ext cx="2911522" cy="44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702257" y="218364"/>
            <a:ext cx="6782937" cy="150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Амортизационные отчисления расходуются непосредственно с расчетного счета на финансирование новых капитальных вложений в основные средства. 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размеров амортизационных отчислений производится по формуле: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4244453" y="2033516"/>
            <a:ext cx="3507475" cy="18970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= (К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Ко)/Т, где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702257" y="3930553"/>
            <a:ext cx="6782937" cy="2347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— размер ежегодных амортизационных отчислений,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algn="ct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первоначальная стоимость основных средств,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algn="ct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остаточная стоимость основных средств,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Т— срок полезной экономической жизни, годы.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769" y="1828800"/>
            <a:ext cx="3889613" cy="19652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828801"/>
            <a:ext cx="3675300" cy="19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9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048" y="643171"/>
            <a:ext cx="9935569" cy="64633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Объектами для начисления амортизации являются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основных средств, находящиеся в организации на праве собственности, хозяйственного ведения, оперативного управления.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4503761" y="1596788"/>
            <a:ext cx="6741994" cy="136477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 не начисляется по следующим видам основных средств: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верх 3"/>
          <p:cNvSpPr/>
          <p:nvPr/>
        </p:nvSpPr>
        <p:spPr>
          <a:xfrm>
            <a:off x="4503761" y="2961563"/>
            <a:ext cx="6741994" cy="352112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*по объектам основных средств, полученным по договору дарения и безвозмездно в процессе приватизации;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*жилищному фонду (кроме объектов, используемых для извлечения дохода);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*объектам основных средств, потребительские свойства, которые с течением времени не изменяются (земельные участки и объекты природопользования).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" y="2251881"/>
            <a:ext cx="4051750" cy="42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7922" y="516300"/>
            <a:ext cx="9785445" cy="120032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 амортизации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установленный государством годовой % возмещения стоимости основных средств.  В Азербайджане для начисления амортизации применяются единые нормы амортизационных отчислений. Норма амортизации определена для каждого вида основных средств.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6114197" y="1716629"/>
            <a:ext cx="5390866" cy="116304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/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Норму амортизации на полное восстановление, рассчитывают по выражению: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Равнобедренный треугольник 5"/>
              <p:cNvSpPr/>
              <p:nvPr/>
            </p:nvSpPr>
            <p:spPr>
              <a:xfrm>
                <a:off x="5732060" y="2879679"/>
                <a:ext cx="6155140" cy="64144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НВ=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Сперв−Л+Д</m:t>
                        </m:r>
                      </m:num>
                      <m:den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Сперв∗Та</m:t>
                        </m:r>
                      </m:den>
                    </m:f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Равнобедренный тре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60" y="2879679"/>
                <a:ext cx="6155140" cy="641444"/>
              </a:xfrm>
              <a:prstGeom prst="triangle">
                <a:avLst/>
              </a:prstGeom>
              <a:blipFill rotWithShape="0">
                <a:blip r:embed="rId2"/>
                <a:stretch>
                  <a:fillRect b="-12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732060" y="3684896"/>
            <a:ext cx="6264321" cy="303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 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– годовая норма амортизации на полное восстановление;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Сперв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первоначальная стоимость основных средств;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ликвидационная стоимость основных производственных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средств(Ликвидационная стоимость – это величина поступлений, которые компания ожидает получить за актив в конце срока его полезной службы за вычетом ожидаемых затрат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выбытию);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стоимость демонтажа ликвидируемых основных средств и другие затраты, связанные с ликвидацией;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срок полезного использования.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4" y="2729552"/>
            <a:ext cx="5418161" cy="38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760561" y="477672"/>
            <a:ext cx="7670042" cy="237471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Нормы амортизационных отчислений дифференцированы по группам и видам основных средств. В соответствии со статьей 114 НК АР ежегодные амортизационные нормы по амортизированным активам определяются в следующем порядке: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верх 3"/>
          <p:cNvSpPr/>
          <p:nvPr/>
        </p:nvSpPr>
        <p:spPr>
          <a:xfrm>
            <a:off x="150125" y="2852382"/>
            <a:ext cx="10890914" cy="388961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здания, строения и сооружения — до 7%;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машины, оборудование и вычислительная техника — до 25 %;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транспортные средства — до 25 %;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рабочие животные — до 20 %;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расходы на геологоразведочные работы и на подготовительные работы к добыче природных ресурсов — до 25 %;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нематериальные активы - для тех, срок использования которых неизвестен, - до 10 процентов, а для тех, срок использования которых известен, - по годам в суммах, пропорциональных сроку использования.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прочие основные средства — до 20 %;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2115403"/>
            <a:ext cx="5227092" cy="20062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" y="2115402"/>
            <a:ext cx="4230806" cy="20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72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3191</Words>
  <Application>Microsoft Office PowerPoint</Application>
  <PresentationFormat>Широкоэкранный</PresentationFormat>
  <Paragraphs>190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Century Gothic</vt:lpstr>
      <vt:lpstr>Times New Roman</vt:lpstr>
      <vt:lpstr>Wingdings 3</vt:lpstr>
      <vt:lpstr>Ион</vt:lpstr>
      <vt:lpstr>Бухгалтерский учет.</vt:lpstr>
      <vt:lpstr> ТЕМА 7.  АМОРТИЗАЦИЯ ДОЛГОСРОЧНЫХ АКТИВОВ, ЕЕ УЧЕТ</vt:lpstr>
      <vt:lpstr>ПЛАН</vt:lpstr>
      <vt:lpstr>1. Амортизация активов - ее сущность и учет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Основные методы амортизации долгосрочных активов</vt:lpstr>
      <vt:lpstr>Презентация PowerPoint</vt:lpstr>
      <vt:lpstr>А) Линейный метод (straight-line method) </vt:lpstr>
      <vt:lpstr>Презентация PowerPoint</vt:lpstr>
      <vt:lpstr>Презентация PowerPoint</vt:lpstr>
      <vt:lpstr>Б) Метод уменьшаемого остатка (reducing\declining balance) </vt:lpstr>
      <vt:lpstr>Презентация PowerPoint</vt:lpstr>
      <vt:lpstr>Презентация PowerPoint</vt:lpstr>
      <vt:lpstr>В) Метод списания стоимости по сумме чисел лет срока полезного использования (сумма чисел лет дожития (sum-of-years-digits. SYD\SOYD) </vt:lpstr>
      <vt:lpstr>Презентация PowerPoint</vt:lpstr>
      <vt:lpstr>Презентация PowerPoint</vt:lpstr>
      <vt:lpstr>Г) Метод списания стоимости пропорционально объему продукции (работ) или производственный метод (unit-of-production\units-of-output method)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Бухгалтерский учет.</dc:title>
  <dc:creator>Пользователь Windows</dc:creator>
  <cp:lastModifiedBy>Пользователь Windows</cp:lastModifiedBy>
  <cp:revision>27</cp:revision>
  <dcterms:created xsi:type="dcterms:W3CDTF">2018-08-19T18:32:50Z</dcterms:created>
  <dcterms:modified xsi:type="dcterms:W3CDTF">2018-10-27T16:00:03Z</dcterms:modified>
</cp:coreProperties>
</file>