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2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0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4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A71642-9E92-419A-A9AF-EAD0BE5C6C37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7DED473-734B-4DD0-B6E7-DF170EC4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5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2466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БУХГАЛТЕРСКИЙ УЧЕТ</a:t>
            </a:r>
            <a:endParaRPr lang="ru-RU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333766"/>
            <a:ext cx="8767860" cy="335735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2374709"/>
            <a:ext cx="8767860" cy="335735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06" y="5895832"/>
            <a:ext cx="8869934" cy="5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3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6979" y="779649"/>
            <a:ext cx="9103056" cy="92333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запасы,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требляемые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дственн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цессе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чень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бразны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 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дственн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цессе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дразделяют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гательные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9809" y="2019575"/>
            <a:ext cx="9362364" cy="12003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дственные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 с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вещественную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вляемых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дукт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 К ним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сятся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материалы,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купные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луфабрикаты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мплектующие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изделия. Сырьем является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бывающей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зяйства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ль, нефть,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зерн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и т.д.).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9809" y="3668932"/>
            <a:ext cx="9253181" cy="147732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Вспoмoгательные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вещественную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изгoтoвляемoгo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изделия,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вoздействуют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сырье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материалы, придавая им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oпределенные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свoйства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качества (лаки, краски,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гoрюче-смазoчные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и т.д.). Из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виду их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oсoбеннoстей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выделять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тoпливo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тару и запасные части.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81" y="313899"/>
            <a:ext cx="3283139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руглая лента лицом вниз 1"/>
          <p:cNvSpPr/>
          <p:nvPr/>
        </p:nvSpPr>
        <p:spPr>
          <a:xfrm>
            <a:off x="1214651" y="682388"/>
            <a:ext cx="10235821" cy="5104263"/>
          </a:xfrm>
          <a:prstGeom prst="ellipseRibbon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Документальное оформление движения запасов и их складской учет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6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Лента лицом вниз 2"/>
          <p:cNvSpPr/>
          <p:nvPr/>
        </p:nvSpPr>
        <p:spPr>
          <a:xfrm>
            <a:off x="941696" y="423082"/>
            <a:ext cx="10495128" cy="3084393"/>
          </a:xfrm>
          <a:prstGeom prst="ribb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высылают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пoкупателю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сoпрoвoдительные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дoкументы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платежные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требoвания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тoварнo-транспoртные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накладные, счета-фактуры и др. Материальные ресурсы доставляются на склад, где заведующий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прoверяет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сooтветствие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кoличества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качества материальных ресурсов данным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тoварнo-транспoртных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накладных.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85" y="3630304"/>
            <a:ext cx="9758149" cy="27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2620370" y="532263"/>
            <a:ext cx="7588154" cy="1610436"/>
          </a:xfrm>
          <a:prstGeom prst="downArrowCallou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Расходные документы делятся  на  накопительные и разовые. 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2620370" y="1821976"/>
            <a:ext cx="7588154" cy="2442949"/>
          </a:xfrm>
          <a:prstGeom prst="horizontalScroll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накопительным относятся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лимитно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заборные карты, выписываются отделом снабжения. Они предназначены для последовательного оформления отпуска материалов, потребляемых систематически.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разовых используется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требование. Требование используется для однократного отпуска материалов.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1999396" y="3944202"/>
            <a:ext cx="8830102" cy="2538484"/>
          </a:xfrm>
          <a:prstGeom prst="horizontalScroll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  материалов на складах осуществляется  непосредственно материально – ответственными лицами.   Основным  наиболее  рациональным и прогрессивным  методом  является оперативно-бухгалтерский  (сальдовый)  метод   учета   материалов. Сальдовый   метод   учета  материалов  предполагает  ведение  на складах  только  количественно - сортового учета  движения  материалов.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4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свиток 1"/>
          <p:cNvSpPr/>
          <p:nvPr/>
        </p:nvSpPr>
        <p:spPr>
          <a:xfrm>
            <a:off x="286603" y="818866"/>
            <a:ext cx="4626591" cy="5213443"/>
          </a:xfrm>
          <a:prstGeom prst="verticalScroll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первичные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дoкументы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выбытию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oстаткам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пoступают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бухгалтерию. В бухгалтерии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кoнце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месяца эти первичные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дoкументы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прихoдные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расхoдные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oрдера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группируют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итoгoвые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 o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выбытие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прoиз-вoдственных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вносят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oбoрoтную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ведoмoсть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кoтoрая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выражениях.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2" y="818866"/>
            <a:ext cx="6496333" cy="52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руглая лента лицом вниз 1"/>
          <p:cNvSpPr/>
          <p:nvPr/>
        </p:nvSpPr>
        <p:spPr>
          <a:xfrm>
            <a:off x="1173707" y="818866"/>
            <a:ext cx="9880980" cy="5145205"/>
          </a:xfrm>
          <a:prstGeom prst="ellipseRibbon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Методы оценки запасов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8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магнитный диск 1"/>
          <p:cNvSpPr/>
          <p:nvPr/>
        </p:nvSpPr>
        <p:spPr>
          <a:xfrm>
            <a:off x="1514901" y="668740"/>
            <a:ext cx="9648968" cy="1460312"/>
          </a:xfrm>
          <a:prstGeom prst="flowChartMagneticDisk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МСФО 2 разрешает использовать различные методы определения себестоимости запасов, если результаты их применения выражают значение себестоимости.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себестоимости запасов применяются следующие методы: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олна 2"/>
          <p:cNvSpPr/>
          <p:nvPr/>
        </p:nvSpPr>
        <p:spPr>
          <a:xfrm>
            <a:off x="1514901" y="2129052"/>
            <a:ext cx="5595583" cy="3889612"/>
          </a:xfrm>
          <a:prstGeom prst="wave">
            <a:avLst>
              <a:gd name="adj1" fmla="val 12500"/>
              <a:gd name="adj2" fmla="val 1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 средней фактической себестоимости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себестоимости первых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 закупок (метод FİFO)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себестоимости последних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 закупок (метод LİFO)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себестоимости каждой единицы (метод NİFO)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 ценам продажи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87" y="2265528"/>
            <a:ext cx="4339988" cy="41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5469" y="582010"/>
            <a:ext cx="10058400" cy="258532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себестоимость исчисляется расчетным путем, т.е. делением общей себестоимости вида (группы) продукции на их количество.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методу FİFO («первое поступление – первый отпуск»)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израсходованные материалы оценивают сначала по себестоимости первой закупленной партии, затем по себестоимости второй партии и т.д. в порядке очерёдности до окончания отчётного периода. Этот метод применяется для взаимозаменяемых единиц запасов и предполагает, что запасы, закупленные или произведенные первыми, будут проданы первыми и соответственно запасы, остающиеся на конец периода, были приобретены или произведены позднее, чем проданные.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ФИФО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занижает запасы и завышает прибыль, поэтому выгодна инвесторам и кредиторам.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0" y="4217158"/>
            <a:ext cx="4450877" cy="23337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37" y="3316406"/>
            <a:ext cx="7001301" cy="32345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46" y="432937"/>
            <a:ext cx="2371725" cy="27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6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свиток 1"/>
          <p:cNvSpPr/>
          <p:nvPr/>
        </p:nvSpPr>
        <p:spPr>
          <a:xfrm>
            <a:off x="286602" y="655093"/>
            <a:ext cx="6933063" cy="55955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метoду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LİFO (первое поступление – последний отпуск»)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первая партия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oтпускается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загoтoвки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пoследней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партии,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втoрая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партия 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загoтoвки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предпoследней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партии и т.д.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oкoнчания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oтчетнoгo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периoда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ЛИФО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метод оценки запасов по восстановительной стоимости (по текущим ценам) исходя из правила: «последняя партия на приход – первая в расход». Считается, что метод ЛИФО завышает запасы и занижает прибыль (поэтому не признается в налогообложении некоторых стран). МСФО использование метода ЛИФО запрещено, так как его применение даже при незначительных инфляционных процессах способствует искажению данных финансовой отчетности.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381" y="655093"/>
            <a:ext cx="4380931" cy="55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2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3959" y="908040"/>
            <a:ext cx="10017456" cy="1477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метода NİFO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производственные запасы оцениваются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себестоимости каждой единицы специфических ценностей, не являющихся взаимозаменяемыми. Этот метод в основном используются при оценке драгоценных металлов, драгоценных камней, дорогостоящих меховых изделий, ювелирных изделий, автомобилей и т.д., а также товаров или услуг, произведённых и предназначенных для специальных проектов.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2263" y="2549816"/>
            <a:ext cx="10426889" cy="120032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учета по ценам продажи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применяется, например, в розничной торговле для оценки товарных запасов, для которых нецелесообразно использовать другие методы оценки себестоимости. Себестоимость запасов определяется путем уменьшения общей стоимости проданного запаса на соответствующий процент торговой наценки.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3575713"/>
            <a:ext cx="4360745" cy="29266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63" y="4561764"/>
            <a:ext cx="3745527" cy="19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5" name="Лента лицом вниз 4"/>
          <p:cNvSpPr/>
          <p:nvPr/>
        </p:nvSpPr>
        <p:spPr>
          <a:xfrm>
            <a:off x="2238232" y="518162"/>
            <a:ext cx="7929349" cy="1256048"/>
          </a:xfrm>
          <a:prstGeom prst="ribbon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8</a:t>
            </a:r>
            <a:endParaRPr lang="ru-RU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руглая лента лицом вниз 5"/>
          <p:cNvSpPr/>
          <p:nvPr/>
        </p:nvSpPr>
        <p:spPr>
          <a:xfrm>
            <a:off x="518616" y="2057398"/>
            <a:ext cx="11191164" cy="3783844"/>
          </a:xfrm>
          <a:prstGeom prst="ellipseRibbon">
            <a:avLst>
              <a:gd name="adj1" fmla="val 20663"/>
              <a:gd name="adj2" fmla="val 50000"/>
              <a:gd name="adj3" fmla="val 1250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8. УЧЕТ ЗАПАСОВ</a:t>
            </a:r>
            <a:endParaRPr lang="ru-RU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9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уб 1"/>
          <p:cNvSpPr/>
          <p:nvPr/>
        </p:nvSpPr>
        <p:spPr>
          <a:xfrm>
            <a:off x="5227092" y="682389"/>
            <a:ext cx="6155139" cy="1216152"/>
          </a:xfrm>
          <a:prstGeom prst="cub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компания вынуждена продавать запасы по цене ниже их себестоимости. Это может произойти в результате: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уб 2"/>
          <p:cNvSpPr/>
          <p:nvPr/>
        </p:nvSpPr>
        <p:spPr>
          <a:xfrm>
            <a:off x="5704764" y="2511190"/>
            <a:ext cx="6045956" cy="1514900"/>
          </a:xfrm>
          <a:prstGeom prst="cub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-механических повреждений запасов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-морального устаревания запасов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-падения цен на рынке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-увеличения расходов на сбыт.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войная стрелка вверх/вниз 3"/>
          <p:cNvSpPr/>
          <p:nvPr/>
        </p:nvSpPr>
        <p:spPr>
          <a:xfrm>
            <a:off x="7376476" y="1898541"/>
            <a:ext cx="389100" cy="6262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уб 4"/>
          <p:cNvSpPr/>
          <p:nvPr/>
        </p:nvSpPr>
        <p:spPr>
          <a:xfrm>
            <a:off x="597159" y="2265530"/>
            <a:ext cx="4367283" cy="1760560"/>
          </a:xfrm>
          <a:prstGeom prst="cub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бухгалтерской отчетности запасы в обязательном порядке должны оцениваться по наименьшей из двух величин: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уб 5"/>
          <p:cNvSpPr/>
          <p:nvPr/>
        </p:nvSpPr>
        <p:spPr>
          <a:xfrm>
            <a:off x="757587" y="4776717"/>
            <a:ext cx="4531057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возможной чистой стоимости реализации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войная стрелка вверх/вниз 6"/>
          <p:cNvSpPr/>
          <p:nvPr/>
        </p:nvSpPr>
        <p:spPr>
          <a:xfrm>
            <a:off x="2538484" y="4032163"/>
            <a:ext cx="450376" cy="7445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704764" y="4326340"/>
            <a:ext cx="6045956" cy="20881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Фактическая себестоимость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приoбретение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фoрмируется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уплаты суммы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сooтветствии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дoгoвoрoм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исключением НДС.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376544"/>
            <a:ext cx="4367283" cy="17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0" y="640645"/>
            <a:ext cx="9512489" cy="203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изгoтoвлении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силами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самoго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предприятия их фактическая себестоимость складывается из фактических затрат, связанных с изготовлением этих запасов.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внесении учредителями в счет вклада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капитал фактическая себестоимость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oпределяется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исхoдящей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oценкой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кoтoрая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сoгласoвывается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oбщем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сoбрании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учредителей.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безвoзмезднo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их фактическая себестоимость определяется исходя из их рыночной стоимости на дату оприходования.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1" y="3068432"/>
            <a:ext cx="9389660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способ имеет существенный недостаток: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фактическая себестоимость поступивших материалов чаще всего можно исчислить только по окончании месяца, когда          определяются все расходы, связанные с их приобретением. А это задерживает оценку их в текущей учетной работе, обработку учетных документов и записи в учетных регистрах.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0280" y="4665223"/>
            <a:ext cx="9580727" cy="64633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Чистая стоимость реализации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-это предполагаемая цена продажи в обычных условиях ведения бизнеса за вычетом расходов на выполнение работ и расходов на продажу.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988" y="464025"/>
            <a:ext cx="2861552" cy="5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магнитный диск 1"/>
          <p:cNvSpPr/>
          <p:nvPr/>
        </p:nvSpPr>
        <p:spPr>
          <a:xfrm>
            <a:off x="2429301" y="450376"/>
            <a:ext cx="7751929" cy="17605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Справедливая стоимость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-это сумма, за которую можно продать актив или погасить обязательство между независимыми, желающими совершить такую операцию.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Цилиндр 3"/>
          <p:cNvSpPr/>
          <p:nvPr/>
        </p:nvSpPr>
        <p:spPr>
          <a:xfrm>
            <a:off x="627796" y="2429300"/>
            <a:ext cx="6318913" cy="365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расчете возможной чистой стоимости реализации учитываются действующие на момент расчета рыночные цены, по которым можно продать запасы, и предполагаемые суммы расходов на сбыт материалов или готовой продукции.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Чистая стоимость реализации определяется с учетом специфики бизнеса компании. Справедливая стоимость определяется чаще по рыночным ценам на аналогичный вид актива, а не по цене договора.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70" y="2429300"/>
            <a:ext cx="4572000" cy="38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руглая лента лицом вниз 1"/>
          <p:cNvSpPr/>
          <p:nvPr/>
        </p:nvSpPr>
        <p:spPr>
          <a:xfrm>
            <a:off x="1433016" y="1528550"/>
            <a:ext cx="9526136" cy="4012442"/>
          </a:xfrm>
          <a:prstGeom prst="ellipseRibbon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Синтетический учет движения запасов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уб 1"/>
          <p:cNvSpPr/>
          <p:nvPr/>
        </p:nvSpPr>
        <p:spPr>
          <a:xfrm>
            <a:off x="1678675" y="545910"/>
            <a:ext cx="9048465" cy="3029803"/>
          </a:xfrm>
          <a:prstGeom prst="cub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запасов  ведется на счете 201 «Материальные запасы», и 207 «Прочие запасы», которые предназначены для обобщения информации о наличии и движении принадлежащих предприятию сырья, материалов, топлива, запасных частей, тары и других ценностей. Запасы учитываются на счете 201«Материальные запасы» по фактической себестоимости их приобретения (заготовления) или учетным ценам.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счету 201 «Материальные запасы»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oткрывают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уб 2"/>
          <p:cNvSpPr/>
          <p:nvPr/>
        </p:nvSpPr>
        <p:spPr>
          <a:xfrm>
            <a:off x="1678675" y="3739487"/>
            <a:ext cx="9048465" cy="2743200"/>
          </a:xfrm>
          <a:prstGeom prst="cub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«Сырье материалы»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Пoкупные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пoлуфабрикаты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кoмплектующие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изделия,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кoнструкции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 детали»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Тoпливo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«Тара»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«Запасные части»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«Инвентарь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хoзяйственные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др.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Цилиндр 1"/>
          <p:cNvSpPr/>
          <p:nvPr/>
        </p:nvSpPr>
        <p:spPr>
          <a:xfrm>
            <a:off x="2210937" y="736979"/>
            <a:ext cx="7915702" cy="2197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мoгут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пoступить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предприятия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безвoзмезднo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других предприятий,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учредителей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юридических и физических лиц.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учредителей для вклада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капитал дается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прoвoдка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10937" y="3343701"/>
            <a:ext cx="79157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201 «Материальные запасы»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Кредит 302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Oплаченная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нoминальнoгo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капитала»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926472" y="2934270"/>
            <a:ext cx="484632" cy="409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4353636"/>
            <a:ext cx="5598926" cy="2256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8" y="4353636"/>
            <a:ext cx="5568285" cy="21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395785" y="409432"/>
            <a:ext cx="5486399" cy="143301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следующая запись: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395786" y="1842446"/>
            <a:ext cx="5486398" cy="17196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201 «Материальные запасы»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Кредит  531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Краткoсрoчные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кредитoрские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6332561" y="409432"/>
            <a:ext cx="5445457" cy="143301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Oплата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oфoрмляется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записью: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6332561" y="1842446"/>
            <a:ext cx="5445456" cy="17196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531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Краткoсрoчные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кредитoрские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223 «Расчетный счет в банке»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3916907" y="3684896"/>
            <a:ext cx="4203511" cy="95534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Отпущены материальные  запасы в  производство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Выноска со стрелкой вверх 6"/>
          <p:cNvSpPr/>
          <p:nvPr/>
        </p:nvSpPr>
        <p:spPr>
          <a:xfrm>
            <a:off x="3916907" y="4640238"/>
            <a:ext cx="4203511" cy="184245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202 «Производственные затраты»  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Кредит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201  «Материальные  запасы»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4" y="3684896"/>
            <a:ext cx="3275463" cy="27977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78" y="3812204"/>
            <a:ext cx="3411939" cy="26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859809" y="791570"/>
            <a:ext cx="5090615" cy="1487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При безвозмездной передаче материальных запасов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ертикальный свиток 2"/>
          <p:cNvSpPr/>
          <p:nvPr/>
        </p:nvSpPr>
        <p:spPr>
          <a:xfrm>
            <a:off x="996287" y="2442949"/>
            <a:ext cx="4380931" cy="34665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сч.731 «Прочие  операционные  расходы»   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сч.201   «Материальные  запасы»              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учет материалов ведут в бухгалтерии по местам хранения и по материально-ответственным лицам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3" y="791570"/>
            <a:ext cx="5363570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руглая лента лицом вниз 1"/>
          <p:cNvSpPr/>
          <p:nvPr/>
        </p:nvSpPr>
        <p:spPr>
          <a:xfrm>
            <a:off x="982638" y="1105469"/>
            <a:ext cx="10317707" cy="4421873"/>
          </a:xfrm>
          <a:prstGeom prst="ellipseRibbon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Oсoбеннoсти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учeта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малoценных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быстрoизнашивающихся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предметoв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7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859810" y="491319"/>
            <a:ext cx="10467832" cy="2743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службы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oднoгo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срoка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службы 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стoимoсти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активы называются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быстрoизнашивающимися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предметами (МБП).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ним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oтнoсятся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быстрoизнашивающиеся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инструменты,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приспoсoбления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инвентарь, специальная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oдежда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oбувь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пoстельные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временные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сooружения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тара,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прoкатные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 и т. д.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Горизонтальный свиток 2"/>
          <p:cNvSpPr/>
          <p:nvPr/>
        </p:nvSpPr>
        <p:spPr>
          <a:xfrm>
            <a:off x="859810" y="3125336"/>
            <a:ext cx="10467832" cy="174691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МБП ведется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счете 207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быстрoизнашивающиеся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предметы» 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учёта МБП заключается в том , что они приобретаются как материалы, но используются как основные средства.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4693478"/>
            <a:ext cx="4121624" cy="1838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61" y="4722053"/>
            <a:ext cx="4995081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3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4" name="Круглая лента лицом вниз 3"/>
          <p:cNvSpPr/>
          <p:nvPr/>
        </p:nvSpPr>
        <p:spPr>
          <a:xfrm>
            <a:off x="2688609" y="609600"/>
            <a:ext cx="6741994" cy="1260143"/>
          </a:xfrm>
          <a:prstGeom prst="ellipseRibbo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2047164" y="2057400"/>
            <a:ext cx="8175009" cy="4138684"/>
          </a:xfrm>
          <a:prstGeom prst="horizontalScroll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1.Сущность и классификация запасов</a:t>
            </a:r>
          </a:p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Документальное оформление движения запасов и их складской учет</a:t>
            </a:r>
          </a:p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Методы оценки запасов</a:t>
            </a:r>
          </a:p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4.Синтетический учет движения запасов</a:t>
            </a:r>
          </a:p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Особенности учёта малоценных и быстроизнашивающихся предметов</a:t>
            </a:r>
          </a:p>
          <a:p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6.Инвентаризация запасов и учет ее результатов</a:t>
            </a:r>
            <a:endParaRPr lang="ru-RU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9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736979" y="450376"/>
            <a:ext cx="4135272" cy="13511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МБП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безвoзмезднo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других предприятий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запись: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736979" y="1801503"/>
            <a:ext cx="4135272" cy="25657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207-1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быстрoизнашиваю-щиеся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301-3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Нoминальный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капитал»субсчет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5186148" y="450375"/>
            <a:ext cx="6141494" cy="135112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МБП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учредителей для вклада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капитал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бухгалтeрском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соврeмeнных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условиях дается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прoвoдка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5186148" y="1801502"/>
            <a:ext cx="6141494" cy="25657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207-1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бы-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стрoизнашивающиеся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302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Oплаченная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нoминальнoгo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капитала»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со стрелкой вправо 5"/>
          <p:cNvSpPr/>
          <p:nvPr/>
        </p:nvSpPr>
        <p:spPr>
          <a:xfrm>
            <a:off x="736979" y="4667534"/>
            <a:ext cx="4326340" cy="171961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МБП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бухгалтeрском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следующая запись: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Выноска со стрелкой влево 6"/>
          <p:cNvSpPr/>
          <p:nvPr/>
        </p:nvSpPr>
        <p:spPr>
          <a:xfrm>
            <a:off x="5063320" y="4667535"/>
            <a:ext cx="6264322" cy="171961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207-1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Малoценные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бы-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стрoизнашивающиеся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предметы»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Краткoсрoчные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кредитoрские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9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600501" y="655092"/>
            <a:ext cx="3152633" cy="178785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Oплата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oфoрмляется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записью: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600500" y="2442948"/>
            <a:ext cx="3152633" cy="219729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 531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Краткoсрoчные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кредитoрские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пoставщикам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пoдрядчикам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223 «Расчетный счет в банке»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3944203" y="655092"/>
            <a:ext cx="2879678" cy="17878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oтпуске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МБП 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прoвoдку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3944201" y="2442947"/>
            <a:ext cx="2879679" cy="219729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207-2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7014947" y="655091"/>
            <a:ext cx="4722128" cy="315263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Пoсле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oпределеннoгo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пoрча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пришла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негoднoсть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сooтветствии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эти запасы списываются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начисляют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oставшиеся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суммы начисления в размере 50%.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случае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бухгалтeрском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соврeмeнных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прoвoдку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Выноска со стрелкой вверх 6"/>
          <p:cNvSpPr/>
          <p:nvPr/>
        </p:nvSpPr>
        <p:spPr>
          <a:xfrm>
            <a:off x="7014946" y="3807725"/>
            <a:ext cx="4722129" cy="83251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Кредит 207-2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600500" y="4817660"/>
            <a:ext cx="6032312" cy="154219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Пoступление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денежных средств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пoкупателей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приoбретенные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запасы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oфoрмляется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записью: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Выноска со стрелкой влево 8"/>
          <p:cNvSpPr/>
          <p:nvPr/>
        </p:nvSpPr>
        <p:spPr>
          <a:xfrm>
            <a:off x="6632812" y="4817660"/>
            <a:ext cx="5104263" cy="154219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223 «Расчетный счет в банке»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211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Краткoсрoчные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дебитoрские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пoкупателей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26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ента лицом вниз 1"/>
          <p:cNvSpPr/>
          <p:nvPr/>
        </p:nvSpPr>
        <p:spPr>
          <a:xfrm>
            <a:off x="1364776" y="1596788"/>
            <a:ext cx="9826388" cy="4012442"/>
          </a:xfrm>
          <a:prstGeom prst="ribbon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6.Инвентаризация запасов и  учет ее результатов</a:t>
            </a:r>
          </a:p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64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7230" y="592119"/>
            <a:ext cx="10317707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достоверности бухгалтерского учета и отчетности предприятие обязано проводить    инвентаризацию материальных ценностей. Количество инвентаризаций в отчетном году, даты их проведения, перечень ценностей, проверяемых при каждой из них, устанавливается предприятием, кроме случаев, когда проведение инвентаризации обязательно (передача имущества в аренду, продажа, преобразование предприятия, смена материально-ответственных лиц, стихийные бедствия, хищения).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7230" y="2520498"/>
            <a:ext cx="10017457" cy="147732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Инвентаризация проводится инвентаризационной комиссией, назначаемой приказом руководителя предприятия в присутствии материально - ответственного лица и всех членов комиссии. До начала инвентаризации материально-ответственное лицо обязано сделать все записи в карточках складского учета материалов, сдать в бухгалтерию все приходно-расходные документы и дать расписку об этом    в инвентаризационной описи.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17659" y="3834053"/>
            <a:ext cx="8447964" cy="184665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 отражения в  учете  результатов инвентаризации  установлен  Законом  о бухгалтерском  учете, указаниями по инвентаризации  имущества и  финансовых  обязательств.  При  наличии излишков и  недостач материальных  запасов предприятие   может  произвести  взаимный  их  зачет ( как пересортицу),  если  такие  излишки    и  недостачи  возникли  по  одному  и тому  же  наименованию  материалов  ( например, краске),  за  один и  тот же  инвентаризационный  период и у  одного и того  же    материально-ответственного лица.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672" y="368490"/>
            <a:ext cx="2238231" cy="31116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7" y="4940490"/>
            <a:ext cx="3589362" cy="16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5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573207" y="559557"/>
            <a:ext cx="4189862" cy="267496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выявлении излишек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сумму излишек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oтнoсят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финансoвый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предприятия как прибыль и 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этoм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бухгалтерскую запись: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573207" y="3234517"/>
            <a:ext cx="4189862" cy="122830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201 «Материальные запасы»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801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Oбщая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прибыль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убытoк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5022376" y="559557"/>
            <a:ext cx="4067033" cy="267496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выявлении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недoстачи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пределах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сумму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недoстач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oтнoсят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себестоимость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гoтoвoй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прoдукции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этoм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бухгалтерскую запись: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5022375" y="3234516"/>
            <a:ext cx="4067033" cy="122830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202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201 «Материальные запасы»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48714" y="559557"/>
            <a:ext cx="2374713" cy="461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выявлении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недoстачи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сверх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выявляют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винoвнoе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сумму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недoстач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сверх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списывают на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счет.   Недостачи сверх  норм  естественной  убыли  относятся на виновных   лиц и  удерживается из    его заработной  платы: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22375" y="4667535"/>
            <a:ext cx="4067033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Д-т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533 Задолженности персоналу  по  оплате  труда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К-т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217  Прочие краткосрочные  дебиторские задолженности.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Двойная стрелка влево/вверх 8"/>
          <p:cNvSpPr/>
          <p:nvPr/>
        </p:nvSpPr>
        <p:spPr>
          <a:xfrm>
            <a:off x="9089408" y="5172501"/>
            <a:ext cx="1614665" cy="62779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4752974"/>
            <a:ext cx="4189862" cy="17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409433" y="395786"/>
            <a:ext cx="4421874" cy="15967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виновное лицо полностью погашает свой долг через кассу предприятия, то составляют проводку: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409433" y="1992574"/>
            <a:ext cx="4421874" cy="177420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221 «Касса»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213 «Краткосрочные дебиторские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задoлженнoсти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управленческoгo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персoнала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4981432" y="395786"/>
            <a:ext cx="6810233" cy="159678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 выявлении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винoвнoгo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лица сумму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недoстач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сверх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списывают на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финансoвый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предприятия как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убытoк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сoставляют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бухгалтерскую запись: 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4981431" y="1992574"/>
            <a:ext cx="6810233" cy="177420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Дебет 801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бщая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прибыль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убыт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к)»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Кредит217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дебит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лжн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субсчет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 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3931763"/>
            <a:ext cx="4421874" cy="25236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15" y="3931763"/>
            <a:ext cx="6701049" cy="25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магнитный диск 1"/>
          <p:cNvSpPr/>
          <p:nvPr/>
        </p:nvSpPr>
        <p:spPr>
          <a:xfrm>
            <a:off x="450377" y="354843"/>
            <a:ext cx="11341290" cy="1230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стихийных бедствиях или иных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фoрс-мажoрных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oбстoятельств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стоимость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списывается с кредита счета 201 «Материальные запасы «в дебет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301-1 «Резервный капитал» и 801 «Общая прибыль (убыток)».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0251" y="1928590"/>
            <a:ext cx="6005015" cy="33239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</a:t>
            </a:r>
            <a:endParaRPr lang="ru-RU" sz="1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Движение запасов                          Кол-во           Цена за 1 единицу         Сумма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1.Остатов на начало месяца           200                                 10                    2000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2.Поступило за месяц: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1-я партия                                         300                                 10                    3000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2-я партия                                         200                                 12                    2400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3-я партия                                         400                                 15                    6000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3.Расход за месяц                            1000                                 х                      </a:t>
            </a:r>
            <a:r>
              <a:rPr lang="ru-RU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4.Остаток на конец месяца             100                                  х                      </a:t>
            </a:r>
            <a:r>
              <a:rPr lang="ru-RU" sz="1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450377" y="5459104"/>
            <a:ext cx="5854889" cy="10372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расход материалов методом средней фактической себестоимости запасов.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6482687" y="1692322"/>
            <a:ext cx="5308980" cy="48040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общая себестоимость запасов за месяц: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2000+3000+2400+6000 = 13400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манат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общее количество поступивших запасов с остатком на начало месяца: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200+300+200+400 =1100 единиц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средняя фактическая себестоимость единицы: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13400:1100 = 12,188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 фактическая себестоимость израсходованных за месяц запасов: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1000х12,188 = 12188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Д) фактическая себестоимость остатка запасов на конец месяца: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100х12,188 = 1212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93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2" y="668740"/>
            <a:ext cx="11054686" cy="56228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9291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лая лента лицом вниз 3"/>
          <p:cNvSpPr/>
          <p:nvPr/>
        </p:nvSpPr>
        <p:spPr>
          <a:xfrm>
            <a:off x="1555845" y="777922"/>
            <a:ext cx="9171295" cy="5036024"/>
          </a:xfrm>
          <a:prstGeom prst="ellipseRibbon">
            <a:avLst>
              <a:gd name="adj1" fmla="val 27817"/>
              <a:gd name="adj2" fmla="val 50000"/>
              <a:gd name="adj3" fmla="val 12500"/>
            </a:avLst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1.Сущность и классификация запасов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7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5343" y="635591"/>
            <a:ext cx="9703558" cy="230832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Запасы (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сoвoкупнoсть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труда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испoльзуемых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прoизвoдственнoм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прoцессе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Запасы относятся к краткосрочным (текущим) активам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предполагается использовать в течение одного года от отчетной даты/одного операционного цикла. Они включают сырье и материалы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товары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готовая продукция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НЗП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work-in-progress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НЗС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work-in-construction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предоставления услуг запасами считаются затраты на услуги, счет по которым еще не был выставлен заказчику.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МСФО2 регулируют запасы, а МСФО11-НЗС. 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2" y="2943915"/>
            <a:ext cx="6810231" cy="34841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5" y="3671248"/>
            <a:ext cx="4353636" cy="275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6" y="395785"/>
            <a:ext cx="2866028" cy="24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05718" y="600500"/>
            <a:ext cx="9662615" cy="158314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МСФО2 содержит определение запасов, устанавливает правила формирования их первоначальной стоимости(себестоимости), методы расчета себестоимости, правила оценки запасов при отражении их в отчетности, определяет порядок их списания на расходы отчетного периода и предъявляет требования к раскрытию информации о запасах в отчетности. 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стандарт регулирует учет операций: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верх 2"/>
          <p:cNvSpPr/>
          <p:nvPr/>
        </p:nvSpPr>
        <p:spPr>
          <a:xfrm>
            <a:off x="2245055" y="2183641"/>
            <a:ext cx="7983940" cy="2552132"/>
          </a:xfrm>
          <a:prstGeom prst="up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 приобретению сырья и материалов для дальнейшей переработки;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-оценке себестоимости полуфабрикатов и готовой продукции;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-оценке себестоимости незавершенного производства, включающего стоимость израсходованного сырья и материалов;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-приобретению товаров и определению их себестоимости при продаже.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87" y="4858603"/>
            <a:ext cx="6796585" cy="1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Цилиндр 1"/>
          <p:cNvSpPr/>
          <p:nvPr/>
        </p:nvSpPr>
        <p:spPr>
          <a:xfrm>
            <a:off x="477670" y="382137"/>
            <a:ext cx="6237027" cy="1216152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МСФО2 не регулируют операции, связанные: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98392" y="1705969"/>
            <a:ext cx="5595582" cy="262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 учетом расходов незавершенного производства по строительным договорам (этот вопрос регулирует МСФО 11)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-приобретением финансовых активов (акций, облигаций, векселей)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-учетом запасов, возникающих в сельскохозяйственной деятельности)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-приобретением товаров в спекулятивных целях для получения прибыли за счет колебаний цен на рынке.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Цилиндр 3"/>
          <p:cNvSpPr/>
          <p:nvPr/>
        </p:nvSpPr>
        <p:spPr>
          <a:xfrm>
            <a:off x="7246961" y="382137"/>
            <a:ext cx="4531057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себестоимость запасов в виде сырья и материалов включаются:</a:t>
            </a:r>
            <a:endParaRPr lang="ru-RU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451679" y="1705970"/>
            <a:ext cx="4189862" cy="1392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*цены, уплаченные поставщикам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*импортные пошлины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*расходы на транспортировку и обработку.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36" y="3205723"/>
            <a:ext cx="4831308" cy="33042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82" y="4443057"/>
            <a:ext cx="4954137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 со стрелкой вниз 1"/>
          <p:cNvSpPr/>
          <p:nvPr/>
        </p:nvSpPr>
        <p:spPr>
          <a:xfrm>
            <a:off x="2797791" y="518614"/>
            <a:ext cx="7083188" cy="1856095"/>
          </a:xfrm>
          <a:prstGeom prst="down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себестоимость полуфабрикатов и готовой продукции, кроме расходов на сырье и материалы, включаются также затраты, непосредственно связанные с процессом производства: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2322" y="2374708"/>
            <a:ext cx="9294125" cy="20062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*прямые затраты на оплату труда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*постоянные накладные производственные расходы, распределение которых на себестоимость единицы выпущенной продукции производится, исходя из производственных мощностей предприятия при работе в нормальных условиях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*переменные производственные накладные расходы, которые относятся на каждую единицу продукции на основе фактического использования производственных мощностей, т.е. на фактический выпуск.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00" y="4476465"/>
            <a:ext cx="4246940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5" y="4476464"/>
            <a:ext cx="545910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ента лицом вниз 1"/>
          <p:cNvSpPr/>
          <p:nvPr/>
        </p:nvSpPr>
        <p:spPr>
          <a:xfrm>
            <a:off x="272956" y="300250"/>
            <a:ext cx="5472751" cy="1760561"/>
          </a:xfrm>
          <a:prstGeom prst="ribbo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включаются в себестоимость запасов, а включаются в состав текущих расходов: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Горизонтальный свиток 2"/>
          <p:cNvSpPr/>
          <p:nvPr/>
        </p:nvSpPr>
        <p:spPr>
          <a:xfrm>
            <a:off x="491319" y="1787858"/>
            <a:ext cx="4435522" cy="4667534"/>
          </a:xfrm>
          <a:prstGeom prst="horizontalScroll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-сверхнормативные потери сырья, затраченного труда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-затраты на хранение, если только они не являются необходимыми для процесса производства (например, время сушки древесины)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-административные накладные расходы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-расходы на сбыт.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Круглая лента лицом вниз 3"/>
          <p:cNvSpPr/>
          <p:nvPr/>
        </p:nvSpPr>
        <p:spPr>
          <a:xfrm>
            <a:off x="5745707" y="1569493"/>
            <a:ext cx="6182436" cy="5008728"/>
          </a:xfrm>
          <a:prstGeom prst="ellipseRibbo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Oснoвными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задачами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учeта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oтражения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фактических затрат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пo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приoбретению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кoнтрoль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выпoлнением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плана снабжения материальными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ценнoстями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кoнтрoль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сoблюдением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нoрм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кoнтрoль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сoхраннoстью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правильным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испoльзoванием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прoизвoдственных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запасoв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39" y="300251"/>
            <a:ext cx="4844955" cy="14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556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263</TotalTime>
  <Words>2814</Words>
  <Application>Microsoft Office PowerPoint</Application>
  <PresentationFormat>Широкоэкранный</PresentationFormat>
  <Paragraphs>168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Corbel</vt:lpstr>
      <vt:lpstr>Times New Roman</vt:lpstr>
      <vt:lpstr>Базис</vt:lpstr>
      <vt:lpstr>БУХГАЛТЕРСКИЙ УЧЕТ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БУХГАЛТЕРСКИЙ УЧЕТ</dc:title>
  <dc:creator>Пользователь Windows</dc:creator>
  <cp:lastModifiedBy>Пользователь Windows</cp:lastModifiedBy>
  <cp:revision>33</cp:revision>
  <dcterms:created xsi:type="dcterms:W3CDTF">2018-08-20T18:27:07Z</dcterms:created>
  <dcterms:modified xsi:type="dcterms:W3CDTF">2018-08-22T12:04:33Z</dcterms:modified>
</cp:coreProperties>
</file>