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0" r:id="rId4"/>
    <p:sldId id="258" r:id="rId5"/>
    <p:sldId id="267" r:id="rId6"/>
    <p:sldId id="265" r:id="rId7"/>
    <p:sldId id="259" r:id="rId8"/>
    <p:sldId id="264" r:id="rId9"/>
    <p:sldId id="263" r:id="rId10"/>
    <p:sldId id="268" r:id="rId11"/>
    <p:sldId id="271" r:id="rId12"/>
    <p:sldId id="272" r:id="rId13"/>
    <p:sldId id="273" r:id="rId14"/>
    <p:sldId id="274" r:id="rId15"/>
    <p:sldId id="270" r:id="rId16"/>
    <p:sldId id="276" r:id="rId17"/>
    <p:sldId id="277" r:id="rId18"/>
    <p:sldId id="275" r:id="rId19"/>
    <p:sldId id="269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dynamoprimer.com/en/images/dynamo_logo_dark-trim.png">
            <a:extLst>
              <a:ext uri="{FF2B5EF4-FFF2-40B4-BE49-F238E27FC236}">
                <a16:creationId xmlns:a16="http://schemas.microsoft.com/office/drawing/2014/main" id="{B63D8DDF-67D0-41A4-B036-C9DAD6792B2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425"/>
          <a:stretch/>
        </p:blipFill>
        <p:spPr bwMode="auto">
          <a:xfrm>
            <a:off x="5110366" y="1165996"/>
            <a:ext cx="1971267" cy="226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64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4964" y="1268413"/>
            <a:ext cx="5612682" cy="43900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4FA620C-0F7E-4BCB-AABA-B6F2D9BE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1"/>
            <a:ext cx="11522075" cy="720724"/>
          </a:xfrm>
          <a:prstGeom prst="rect">
            <a:avLst/>
          </a:prstGeom>
        </p:spPr>
        <p:txBody>
          <a:bodyPr anchor="t"/>
          <a:lstStyle>
            <a:lvl1pPr>
              <a:defRPr lang="en-GB" sz="3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5E18852-CAC3-4C3F-8046-4AC88155F8B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4963" y="1886807"/>
            <a:ext cx="5612683" cy="44219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 Light" panose="020B05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</a:defRPr>
            </a:lvl3pPr>
            <a:lvl4pPr>
              <a:defRPr sz="1400">
                <a:latin typeface="Segoe UI Light" panose="020B0502040204020203" pitchFamily="34" charset="0"/>
              </a:defRPr>
            </a:lvl4pPr>
            <a:lvl5pPr>
              <a:defRPr sz="14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DB7649-B426-4912-A6F9-315F76A15C7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47051" y="1886807"/>
            <a:ext cx="5609988" cy="44219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 Light" panose="020B05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</a:defRPr>
            </a:lvl3pPr>
            <a:lvl4pPr>
              <a:defRPr sz="1400">
                <a:latin typeface="Segoe UI Light" panose="020B0502040204020203" pitchFamily="34" charset="0"/>
              </a:defRPr>
            </a:lvl4pPr>
            <a:lvl5pPr>
              <a:defRPr sz="14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6FE1BE3-F223-4ABE-A847-809DDA518C7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247050" y="1268413"/>
            <a:ext cx="5609985" cy="43900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101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3E7E7BD-8DD7-434F-8E35-40AA258A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1709738"/>
            <a:ext cx="11522074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5A5A503-8B5F-4DC2-98E7-C2FF3712B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4" y="4589463"/>
            <a:ext cx="1152207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09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504E306-CC60-4442-93B0-1A071555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1"/>
            <a:ext cx="11522075" cy="720724"/>
          </a:xfrm>
          <a:prstGeom prst="rect">
            <a:avLst/>
          </a:prstGeom>
        </p:spPr>
        <p:txBody>
          <a:bodyPr anchor="t"/>
          <a:lstStyle>
            <a:lvl1pPr>
              <a:defRPr lang="en-GB" sz="3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9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368301"/>
            <a:ext cx="11522075" cy="720724"/>
          </a:xfrm>
          <a:prstGeom prst="rect">
            <a:avLst/>
          </a:prstGeom>
        </p:spPr>
        <p:txBody>
          <a:bodyPr anchor="t"/>
          <a:lstStyle>
            <a:lvl1pPr>
              <a:defRPr lang="en-GB" sz="3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963" y="1268414"/>
            <a:ext cx="11522075" cy="5040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 Light" panose="020B05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</a:defRPr>
            </a:lvl3pPr>
            <a:lvl4pPr>
              <a:defRPr sz="1400">
                <a:latin typeface="Segoe UI Light" panose="020B0502040204020203" pitchFamily="34" charset="0"/>
              </a:defRPr>
            </a:lvl4pPr>
            <a:lvl5pPr>
              <a:defRPr sz="14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682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0" y="1268413"/>
            <a:ext cx="5761038" cy="50403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6C4F07-C024-4114-B955-9B4BC220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1"/>
            <a:ext cx="11522075" cy="720724"/>
          </a:xfrm>
          <a:prstGeom prst="rect">
            <a:avLst/>
          </a:prstGeom>
        </p:spPr>
        <p:txBody>
          <a:bodyPr anchor="t"/>
          <a:lstStyle>
            <a:lvl1pPr>
              <a:defRPr lang="en-GB" sz="3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BAE433-77ED-4153-BBD0-0D9D11F96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34963" y="1268414"/>
            <a:ext cx="5612683" cy="50403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 Light" panose="020B05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</a:defRPr>
            </a:lvl3pPr>
            <a:lvl4pPr>
              <a:defRPr sz="1400">
                <a:latin typeface="Segoe UI Light" panose="020B0502040204020203" pitchFamily="34" charset="0"/>
              </a:defRPr>
            </a:lvl4pPr>
            <a:lvl5pPr>
              <a:defRPr sz="14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18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91A7F30-5D50-452A-91EF-E35342AF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1"/>
            <a:ext cx="11522075" cy="720724"/>
          </a:xfrm>
          <a:prstGeom prst="rect">
            <a:avLst/>
          </a:prstGeom>
        </p:spPr>
        <p:txBody>
          <a:bodyPr anchor="t"/>
          <a:lstStyle>
            <a:lvl1pPr>
              <a:defRPr lang="en-GB" sz="3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1BC9D90-ADC9-49B5-87D3-065FFED9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4963" y="1268413"/>
            <a:ext cx="11522075" cy="50403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68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1BC9D90-ADC9-49B5-87D3-065FFED9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4963" y="368301"/>
            <a:ext cx="11522075" cy="59404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9FC0B0-25C5-4E8D-AC5B-A73A670374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4963" y="1449387"/>
            <a:ext cx="3246437" cy="462773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2000">
                <a:latin typeface="Segoe UI Light" panose="020B05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</a:defRPr>
            </a:lvl3pPr>
            <a:lvl4pPr>
              <a:defRPr sz="1400">
                <a:latin typeface="Segoe UI Light" panose="020B0502040204020203" pitchFamily="34" charset="0"/>
              </a:defRPr>
            </a:lvl4pPr>
            <a:lvl5pPr>
              <a:defRPr sz="14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64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arge images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91A7F30-5D50-452A-91EF-E35342AF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1"/>
            <a:ext cx="11522075" cy="720724"/>
          </a:xfrm>
          <a:prstGeom prst="rect">
            <a:avLst/>
          </a:prstGeom>
        </p:spPr>
        <p:txBody>
          <a:bodyPr anchor="t"/>
          <a:lstStyle>
            <a:lvl1pPr>
              <a:defRPr lang="en-GB" sz="3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1BC9D90-ADC9-49B5-87D3-065FFED9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4963" y="1268413"/>
            <a:ext cx="5677419" cy="50403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5F76E33-F2A8-4D33-9DD2-4773D5F448BD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6179619" y="1268413"/>
            <a:ext cx="5677419" cy="50403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49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EF94CE-9685-463E-A95A-E859BFD4247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3915B5-933A-489C-8252-51B510BB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1"/>
            <a:ext cx="11522075" cy="720724"/>
          </a:xfrm>
          <a:prstGeom prst="rect">
            <a:avLst/>
          </a:prstGeom>
        </p:spPr>
        <p:txBody>
          <a:bodyPr anchor="t"/>
          <a:lstStyle>
            <a:lvl1pPr>
              <a:defRPr lang="en-GB" sz="3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D497B4-FAEF-4102-93DA-AEB8CCBAA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4"/>
            <a:ext cx="5612683" cy="5040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 Light" panose="020B05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</a:defRPr>
            </a:lvl3pPr>
            <a:lvl4pPr>
              <a:defRPr sz="1400">
                <a:latin typeface="Segoe UI Light" panose="020B0502040204020203" pitchFamily="34" charset="0"/>
              </a:defRPr>
            </a:lvl4pPr>
            <a:lvl5pPr>
              <a:defRPr sz="14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6AECE6-54B9-4392-A029-A6CC1D05C1C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47051" y="1268414"/>
            <a:ext cx="5609988" cy="5040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 Light" panose="020B05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</a:defRPr>
            </a:lvl3pPr>
            <a:lvl4pPr>
              <a:defRPr sz="1400">
                <a:latin typeface="Segoe UI Light" panose="020B0502040204020203" pitchFamily="34" charset="0"/>
              </a:defRPr>
            </a:lvl4pPr>
            <a:lvl5pPr>
              <a:defRPr sz="14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30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ukdug.co.uk/uploads/1/9/6/9/19696809/5182316_orig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414" y="6341799"/>
            <a:ext cx="490916" cy="49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6096000" y="6402592"/>
            <a:ext cx="537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UK DYNAMO USER GROUP | SOUTH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88BB9-E63B-47D9-83F2-26FEF3B1EA41}"/>
              </a:ext>
            </a:extLst>
          </p:cNvPr>
          <p:cNvSpPr txBox="1"/>
          <p:nvPr userDrawn="1"/>
        </p:nvSpPr>
        <p:spPr>
          <a:xfrm>
            <a:off x="334963" y="6402592"/>
            <a:ext cx="552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UKDynUG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| www.ukdug.co.uk</a:t>
            </a:r>
          </a:p>
        </p:txBody>
      </p:sp>
    </p:spTree>
    <p:extLst>
      <p:ext uri="{BB962C8B-B14F-4D97-AF65-F5344CB8AC3E}">
        <p14:creationId xmlns:p14="http://schemas.microsoft.com/office/powerpoint/2010/main" val="48867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4" r:id="rId3"/>
    <p:sldLayoutId id="2147483650" r:id="rId4"/>
    <p:sldLayoutId id="2147483657" r:id="rId5"/>
    <p:sldLayoutId id="2147483655" r:id="rId6"/>
    <p:sldLayoutId id="2147483659" r:id="rId7"/>
    <p:sldLayoutId id="2147483658" r:id="rId8"/>
    <p:sldLayoutId id="2147483652" r:id="rId9"/>
    <p:sldLayoutId id="214748365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32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9" userDrawn="1">
          <p15:clr>
            <a:srgbClr val="F26B43"/>
          </p15:clr>
        </p15:guide>
        <p15:guide id="7" orient="horz" pos="686" userDrawn="1">
          <p15:clr>
            <a:srgbClr val="F26B43"/>
          </p15:clr>
        </p15:guide>
        <p15:guide id="8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CC33B9A-4D24-4284-AE1B-E3883EC3F08C}"/>
              </a:ext>
            </a:extLst>
          </p:cNvPr>
          <p:cNvSpPr txBox="1">
            <a:spLocks/>
          </p:cNvSpPr>
          <p:nvPr/>
        </p:nvSpPr>
        <p:spPr>
          <a:xfrm>
            <a:off x="334964" y="5235547"/>
            <a:ext cx="11522074" cy="85410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Venue</a:t>
            </a:r>
          </a:p>
          <a:p>
            <a:r>
              <a:rPr lang="en-GB"/>
              <a:t>24/07/2017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682DC44-1EFC-41EC-A56D-60EB1EDEC7DF}"/>
              </a:ext>
            </a:extLst>
          </p:cNvPr>
          <p:cNvSpPr txBox="1">
            <a:spLocks/>
          </p:cNvSpPr>
          <p:nvPr/>
        </p:nvSpPr>
        <p:spPr>
          <a:xfrm>
            <a:off x="334964" y="4377793"/>
            <a:ext cx="11522074" cy="67307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South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180BDBE-3AD7-4F13-934F-51D3FE062DD3}"/>
              </a:ext>
            </a:extLst>
          </p:cNvPr>
          <p:cNvSpPr txBox="1">
            <a:spLocks/>
          </p:cNvSpPr>
          <p:nvPr/>
        </p:nvSpPr>
        <p:spPr>
          <a:xfrm>
            <a:off x="334964" y="3429000"/>
            <a:ext cx="11522074" cy="9407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UK Dynamo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8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1682ABF7-7AD8-42DB-BD29-CD3C0770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1"/>
            <a:ext cx="11522075" cy="1594970"/>
          </a:xfrm>
        </p:spPr>
        <p:txBody>
          <a:bodyPr/>
          <a:lstStyle/>
          <a:p>
            <a:r>
              <a:rPr lang="en-GB" dirty="0"/>
              <a:t>List Efficiency </a:t>
            </a:r>
            <a:br>
              <a:rPr lang="en-GB" dirty="0"/>
            </a:br>
            <a:r>
              <a:rPr lang="en-GB" sz="2000" dirty="0"/>
              <a:t>(based on content from Andrew </a:t>
            </a:r>
            <a:r>
              <a:rPr lang="en-GB" sz="2000" dirty="0" err="1"/>
              <a:t>Heumann’s</a:t>
            </a:r>
            <a:r>
              <a:rPr lang="en-GB" sz="2000" dirty="0"/>
              <a:t> AU2017 presentation, “Dynamo List Masterclass”)</a:t>
            </a:r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E5B4997-1E06-43A9-A0DF-E9A929D3A7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9466"/>
          <a:stretch/>
        </p:blipFill>
        <p:spPr>
          <a:xfrm>
            <a:off x="4032372" y="1963271"/>
            <a:ext cx="4127256" cy="31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48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01C2C07-766B-4CEB-9776-EE07A559F2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564" y="989550"/>
            <a:ext cx="2405949" cy="487889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Basics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Different kinds of lists</a:t>
            </a:r>
          </a:p>
          <a:p>
            <a:pPr marL="1028700" lvl="1" indent="-342900"/>
            <a:r>
              <a:rPr lang="en-US" dirty="0"/>
              <a:t>Single Items</a:t>
            </a:r>
          </a:p>
          <a:p>
            <a:pPr marL="1028700" lvl="1" indent="-342900"/>
            <a:r>
              <a:rPr lang="en-US" dirty="0"/>
              <a:t>List of single item</a:t>
            </a:r>
          </a:p>
          <a:p>
            <a:pPr marL="1028700" lvl="1" indent="-342900"/>
            <a:r>
              <a:rPr lang="en-US" dirty="0"/>
              <a:t>List with multiple</a:t>
            </a:r>
          </a:p>
          <a:p>
            <a:pPr marL="1028700" lvl="1" indent="-342900"/>
            <a:r>
              <a:rPr lang="en-US" dirty="0"/>
              <a:t>List of lists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76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01C2C07-766B-4CEB-9776-EE07A559F2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636" y="1268414"/>
            <a:ext cx="5374062" cy="504031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Basics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Index Access</a:t>
            </a:r>
          </a:p>
        </p:txBody>
      </p:sp>
    </p:spTree>
    <p:extLst>
      <p:ext uri="{BB962C8B-B14F-4D97-AF65-F5344CB8AC3E}">
        <p14:creationId xmlns:p14="http://schemas.microsoft.com/office/powerpoint/2010/main" val="2558324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01C2C07-766B-4CEB-9776-EE07A559F2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667" y="1268414"/>
            <a:ext cx="4247595" cy="504031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Lacing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Lacing determines how lists of different lengths match up with each 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Three Methods:</a:t>
            </a:r>
          </a:p>
          <a:p>
            <a:pPr marL="1028700" lvl="1" indent="-342900"/>
            <a:r>
              <a:rPr lang="en-US" dirty="0"/>
              <a:t>Shortest</a:t>
            </a:r>
          </a:p>
          <a:p>
            <a:pPr marL="1028700" lvl="1" indent="-342900"/>
            <a:r>
              <a:rPr lang="en-US" dirty="0"/>
              <a:t>Longest </a:t>
            </a:r>
          </a:p>
          <a:p>
            <a:pPr marL="1028700" lvl="1" indent="-342900"/>
            <a:r>
              <a:rPr lang="en-US" dirty="0"/>
              <a:t>Cross Product</a:t>
            </a:r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1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01C2C07-766B-4CEB-9776-EE07A559F2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667" y="1268414"/>
            <a:ext cx="4247595" cy="504031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List@Level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you to select the level on which you want your function to operate – and “replicates” over the 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“Keep List Structure” will keep results organized by the designated input’s data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</a:t>
            </a:r>
            <a:r>
              <a:rPr lang="en-US" b="1" i="1" dirty="0"/>
              <a:t>most</a:t>
            </a:r>
            <a:r>
              <a:rPr lang="en-US" dirty="0"/>
              <a:t> of the need for </a:t>
            </a:r>
            <a:r>
              <a:rPr lang="en-US" dirty="0" err="1"/>
              <a:t>List.Map</a:t>
            </a:r>
            <a:r>
              <a:rPr lang="en-US" dirty="0"/>
              <a:t>, </a:t>
            </a:r>
            <a:r>
              <a:rPr lang="en-US" dirty="0" err="1"/>
              <a:t>List.Combine</a:t>
            </a:r>
            <a:r>
              <a:rPr lang="en-US" dirty="0"/>
              <a:t>, etc.</a:t>
            </a:r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7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1682ABF7-7AD8-42DB-BD29-CD3C0770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Shipped My Nodes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E5B4997-1E06-43A9-A0DF-E9A929D3A7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7939"/>
          <a:stretch/>
        </p:blipFill>
        <p:spPr>
          <a:xfrm>
            <a:off x="4630641" y="2149078"/>
            <a:ext cx="2930717" cy="255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45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Deploying Dynamo Workflows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Bundling OOTB nodes to form custom nodes.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scripting with Python nodes.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ZeroTouch</a:t>
            </a:r>
            <a:r>
              <a:rPr lang="en-US" dirty="0"/>
              <a:t> imports using .NET libraries (C#, VB.NET)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Full Blown C# Development for Custom UI and More, (Way out of the scope of this class).</a:t>
            </a:r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7E54B9-358E-4F7C-851F-25DDD6295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57" y="368301"/>
            <a:ext cx="2762636" cy="15242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19EBA2-0356-4782-884B-B8A422671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521" y="1762779"/>
            <a:ext cx="1848108" cy="1086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8ECE5B-AE98-4C13-BADF-6D27837C9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521" y="2810484"/>
            <a:ext cx="3791479" cy="22863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4E188C-A62E-4232-835E-BBEBE50256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521" y="5012787"/>
            <a:ext cx="2229161" cy="12765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87D598-8E39-4B4F-97ED-254CB3DDC927}"/>
              </a:ext>
            </a:extLst>
          </p:cNvPr>
          <p:cNvSpPr txBox="1"/>
          <p:nvPr/>
        </p:nvSpPr>
        <p:spPr>
          <a:xfrm>
            <a:off x="8400857" y="1439747"/>
            <a:ext cx="337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Custom Node - Clockwork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2ACD3E-859D-4554-B253-2AE4470F5E71}"/>
              </a:ext>
            </a:extLst>
          </p:cNvPr>
          <p:cNvSpPr txBox="1"/>
          <p:nvPr/>
        </p:nvSpPr>
        <p:spPr>
          <a:xfrm>
            <a:off x="8400521" y="2632442"/>
            <a:ext cx="337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Python Script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2C895-2EEB-4771-9128-03C36B3A864C}"/>
              </a:ext>
            </a:extLst>
          </p:cNvPr>
          <p:cNvSpPr txBox="1"/>
          <p:nvPr/>
        </p:nvSpPr>
        <p:spPr>
          <a:xfrm>
            <a:off x="8400521" y="4705010"/>
            <a:ext cx="337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“</a:t>
            </a:r>
            <a:r>
              <a:rPr lang="en-US" sz="1400" dirty="0" err="1">
                <a:solidFill>
                  <a:schemeClr val="accent3"/>
                </a:solidFill>
              </a:rPr>
              <a:t>ZeroTouch</a:t>
            </a:r>
            <a:r>
              <a:rPr lang="en-US" sz="1400" dirty="0">
                <a:solidFill>
                  <a:schemeClr val="accent3"/>
                </a:solidFill>
              </a:rPr>
              <a:t>” node made in C# - Rhythm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60B32E-19B6-4E43-9D4D-FBE0B31AF96E}"/>
              </a:ext>
            </a:extLst>
          </p:cNvPr>
          <p:cNvSpPr txBox="1"/>
          <p:nvPr/>
        </p:nvSpPr>
        <p:spPr>
          <a:xfrm>
            <a:off x="8400521" y="5981538"/>
            <a:ext cx="337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UI </a:t>
            </a:r>
            <a:r>
              <a:rPr lang="en-US" sz="1400" dirty="0" err="1">
                <a:solidFill>
                  <a:schemeClr val="accent3"/>
                </a:solidFill>
              </a:rPr>
              <a:t>nodemade</a:t>
            </a:r>
            <a:r>
              <a:rPr lang="en-US" sz="1400" dirty="0">
                <a:solidFill>
                  <a:schemeClr val="accent3"/>
                </a:solidFill>
              </a:rPr>
              <a:t> in C# - </a:t>
            </a:r>
            <a:r>
              <a:rPr lang="en-US" sz="1400" dirty="0" err="1">
                <a:solidFill>
                  <a:schemeClr val="accent3"/>
                </a:solidFill>
              </a:rPr>
              <a:t>archilab</a:t>
            </a:r>
            <a:endParaRPr lang="en-US"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231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01C2C07-766B-4CEB-9776-EE07A559F2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667" y="1268414"/>
            <a:ext cx="4247595" cy="504031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Custom Lookup Node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Retrieve rooms by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Bundle as a custom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Distribute for reuse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a tool called a dictionary</a:t>
            </a:r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26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1682ABF7-7AD8-42DB-BD29-CD3C0770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Animation Strategies in Dynamo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E5B4997-1E06-43A9-A0DF-E9A929D3A7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4712"/>
          <a:stretch/>
        </p:blipFill>
        <p:spPr>
          <a:xfrm>
            <a:off x="4438650" y="1869281"/>
            <a:ext cx="3314700" cy="311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68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AB0AC6-DB65-4416-9F92-A43B2401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158" y="3022655"/>
            <a:ext cx="9904879" cy="311909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Animation Strategies in Dynamo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34963" y="1268414"/>
            <a:ext cx="8692496" cy="5040311"/>
          </a:xfrm>
          <a:noFill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dirty="0" err="1"/>
              <a:t>Dynanimator</a:t>
            </a:r>
            <a:r>
              <a:rPr lang="en-GB" dirty="0"/>
              <a:t> from the Bad Monkeys.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Rhythm, (with inspiration from the Bad Monkeys).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Firefly for rapid iteration.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current system time to iterate.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Sliders with filename replacement.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84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034FD4-3D2D-4765-A4A9-03B6184A13F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Dynamo Workshop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0DE771-6269-4A87-8257-D9C11E938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Intermediate Edition</a:t>
            </a:r>
          </a:p>
        </p:txBody>
      </p:sp>
    </p:spTree>
    <p:extLst>
      <p:ext uri="{BB962C8B-B14F-4D97-AF65-F5344CB8AC3E}">
        <p14:creationId xmlns:p14="http://schemas.microsoft.com/office/powerpoint/2010/main" val="167642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EC5DE0-8646-47FB-AD4E-77F0FF2BD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Option 1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21DD62-5C43-447A-9B5F-A83DC095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Chapter 1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77E48-7802-4DB7-92B5-12627BAF2EF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/>
              <a:t>Opt 1 text goes here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621852-B653-4FD0-967B-F084B6CA450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GB"/>
              <a:t>Opt 2 text goes here – use this layout for comparisons.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6C0B3B-01A2-45A4-92D9-302E22317D6C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GB"/>
              <a:t>Option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696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EC5DE0-8646-47FB-AD4E-77F0FF2BD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21DD62-5C43-447A-9B5F-A83DC095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we going to do?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77E48-7802-4DB7-92B5-12627BAF2EF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09:00 – 10:00	| Arrival + Registration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10:00 – 11:30	| Session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11:30 – 11:45	| Tea and Coffee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11:45 – 01:15	| Session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01:15 – 02:15	| Lunch (3</a:t>
            </a:r>
            <a:r>
              <a:rPr lang="en-GB" baseline="30000" dirty="0"/>
              <a:t>rd</a:t>
            </a:r>
            <a:r>
              <a:rPr lang="en-GB" dirty="0"/>
              <a:t> Floor)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02:15 – 03:45	| Session 3 (4</a:t>
            </a:r>
            <a:r>
              <a:rPr lang="en-GB" baseline="30000" dirty="0">
                <a:solidFill>
                  <a:schemeClr val="accent6"/>
                </a:solidFill>
              </a:rPr>
              <a:t>th</a:t>
            </a:r>
            <a:r>
              <a:rPr lang="en-GB" dirty="0">
                <a:solidFill>
                  <a:schemeClr val="accent6"/>
                </a:solidFill>
              </a:rPr>
              <a:t> Floor)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03:45 – 04:00	| Tea and Coffee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04:00 – 06:00	| User Group (3</a:t>
            </a:r>
            <a:r>
              <a:rPr lang="en-GB" baseline="30000" dirty="0"/>
              <a:t>rd</a:t>
            </a:r>
            <a:r>
              <a:rPr lang="en-GB" dirty="0"/>
              <a:t> Floor)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06:00 - ????	| breakout and drinks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621852-B653-4FD0-967B-F084B6CA450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Session 1</a:t>
            </a:r>
          </a:p>
          <a:p>
            <a:pPr marL="1028700" lvl="1" indent="-342900"/>
            <a:r>
              <a:rPr lang="en-GB" dirty="0"/>
              <a:t>Getting Crazy with Dynamo Player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Session 2 </a:t>
            </a:r>
          </a:p>
          <a:p>
            <a:pPr marL="1028700" lvl="1" indent="-342900"/>
            <a:r>
              <a:rPr lang="en-GB" dirty="0"/>
              <a:t>List Efficiency</a:t>
            </a:r>
          </a:p>
          <a:p>
            <a:pPr marL="1028700" lvl="1" indent="-342900"/>
            <a:r>
              <a:rPr lang="en-GB" dirty="0"/>
              <a:t>Custom Package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Session 3</a:t>
            </a:r>
          </a:p>
          <a:p>
            <a:pPr marL="1028700" lvl="1" indent="-342900"/>
            <a:r>
              <a:rPr lang="en-GB" dirty="0"/>
              <a:t>Data Visualization</a:t>
            </a:r>
          </a:p>
          <a:p>
            <a:pPr marL="1028700" lvl="1" indent="-342900"/>
            <a:r>
              <a:rPr lang="en-GB" dirty="0"/>
              <a:t>Animation Strategies</a:t>
            </a:r>
          </a:p>
          <a:p>
            <a:pPr marL="342900" indent="-342900"/>
            <a:endParaRPr lang="en-GB" dirty="0"/>
          </a:p>
          <a:p>
            <a:pPr marL="342900" indent="-342900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6C0B3B-01A2-45A4-92D9-302E22317D6C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GB" dirty="0"/>
              <a:t>Intermediate Session Breakdown</a:t>
            </a:r>
          </a:p>
        </p:txBody>
      </p:sp>
    </p:spTree>
    <p:extLst>
      <p:ext uri="{BB962C8B-B14F-4D97-AF65-F5344CB8AC3E}">
        <p14:creationId xmlns:p14="http://schemas.microsoft.com/office/powerpoint/2010/main" val="158094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1682ABF7-7AD8-42DB-BD29-CD3C0770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intermediate/advanced Dynamo user?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8A64C83-396E-4111-8AE0-4448E9BB2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629" y="1787394"/>
            <a:ext cx="6194742" cy="328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2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EC5DE0-8646-47FB-AD4E-77F0FF2BD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Intermediate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21DD62-5C43-447A-9B5F-A83DC095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intermediate/advanced Dynamo user?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77E48-7802-4DB7-92B5-12627BAF2EF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Have built a few working graphs and used on more than one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Awareness of custom packages available.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Conscious of annotating their graphs.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Starting to get over the “I don’t do geometry in Dynamo” phase.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Annotates their code!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Other thoughts?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621852-B653-4FD0-967B-F084B6CA450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Have made many working graphs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May have dabbled in Python, (or at least aware that it exists).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Successfully deployed graphs firmwide.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Considered the “Dynamo Champion” of an office.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Annotating code is second nature.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Other thoughts?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6C0B3B-01A2-45A4-92D9-302E22317D6C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GB" dirty="0"/>
              <a:t>Advanced</a:t>
            </a:r>
          </a:p>
        </p:txBody>
      </p:sp>
    </p:spTree>
    <p:extLst>
      <p:ext uri="{BB962C8B-B14F-4D97-AF65-F5344CB8AC3E}">
        <p14:creationId xmlns:p14="http://schemas.microsoft.com/office/powerpoint/2010/main" val="387529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1682ABF7-7AD8-42DB-BD29-CD3C0770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Crazy with Dynamo Player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8A64C83-396E-4111-8AE0-4448E9BB2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6591"/>
          <a:stretch/>
        </p:blipFill>
        <p:spPr>
          <a:xfrm>
            <a:off x="3664743" y="1198051"/>
            <a:ext cx="4862513" cy="446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7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01C2C07-766B-4CEB-9776-EE07A559F2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391" y="368301"/>
            <a:ext cx="5364646" cy="532764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Dynamo Player Allows Us To..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Deploy graphs in a manageable way.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Introduce beginners to computational workflows.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Pretty much make our own Revit </a:t>
            </a:r>
            <a:r>
              <a:rPr lang="en-GB" dirty="0" err="1"/>
              <a:t>addins</a:t>
            </a:r>
            <a:r>
              <a:rPr lang="en-GB" dirty="0"/>
              <a:t>. (Shh… don’t tell the </a:t>
            </a:r>
            <a:r>
              <a:rPr lang="en-GB" dirty="0" err="1"/>
              <a:t>addin</a:t>
            </a:r>
            <a:r>
              <a:rPr lang="en-GB" dirty="0"/>
              <a:t> creators)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Have awesome inputs in Revit 2018.1+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User custom packages to create slick user 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02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01C2C07-766B-4CEB-9776-EE07A559F2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391" y="1268414"/>
            <a:ext cx="5364646" cy="4417943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Copy View Filters from One View to Another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Do something not possible through the UI.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Filters are great, but take a while to set 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Also make this work on unopened files.</a:t>
            </a:r>
          </a:p>
        </p:txBody>
      </p:sp>
    </p:spTree>
    <p:extLst>
      <p:ext uri="{BB962C8B-B14F-4D97-AF65-F5344CB8AC3E}">
        <p14:creationId xmlns:p14="http://schemas.microsoft.com/office/powerpoint/2010/main" val="221506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01C2C07-766B-4CEB-9776-EE07A559F2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391" y="989550"/>
            <a:ext cx="5364646" cy="487889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OOTB Dynamo Player is Awesome but..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Popups are even awesome-</a:t>
            </a:r>
            <a:r>
              <a:rPr lang="en-GB" dirty="0" err="1"/>
              <a:t>er</a:t>
            </a:r>
            <a:r>
              <a:rPr lang="en-GB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 a UI with custom package Data-Shapes to provide this functionality to those without Dynamo player.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Ability to build really reusable workflows for your firm!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315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559</Words>
  <Application>Microsoft Office PowerPoint</Application>
  <PresentationFormat>Widescreen</PresentationFormat>
  <Paragraphs>103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Segoe UI</vt:lpstr>
      <vt:lpstr>Segoe UI Light</vt:lpstr>
      <vt:lpstr>Office Theme</vt:lpstr>
      <vt:lpstr>PowerPoint Presentation</vt:lpstr>
      <vt:lpstr>Dynamo Workshop</vt:lpstr>
      <vt:lpstr>What are we going to do?</vt:lpstr>
      <vt:lpstr>What is an intermediate/advanced Dynamo user?</vt:lpstr>
      <vt:lpstr>What is an intermediate/advanced Dynamo user?</vt:lpstr>
      <vt:lpstr>Getting Crazy with Dynamo Player</vt:lpstr>
      <vt:lpstr>Dynamo Player Allows Us To..</vt:lpstr>
      <vt:lpstr>Copy View Filters from One View to Another</vt:lpstr>
      <vt:lpstr>OOTB Dynamo Player is Awesome but..</vt:lpstr>
      <vt:lpstr>List Efficiency  (based on content from Andrew Heumann’s AU2017 presentation, “Dynamo List Masterclass”)</vt:lpstr>
      <vt:lpstr>List Basics</vt:lpstr>
      <vt:lpstr>List Basics</vt:lpstr>
      <vt:lpstr>List Lacing</vt:lpstr>
      <vt:lpstr>List@Level</vt:lpstr>
      <vt:lpstr>I Shipped My Nodes</vt:lpstr>
      <vt:lpstr>Deploying Dynamo Workflows</vt:lpstr>
      <vt:lpstr>Building a Custom Lookup Node</vt:lpstr>
      <vt:lpstr>Animation Strategies in Dynamo</vt:lpstr>
      <vt:lpstr>Animation Strategies in Dynamo</vt:lpstr>
      <vt:lpstr>Chapter 1</vt:lpstr>
    </vt:vector>
  </TitlesOfParts>
  <Company>KPF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Coyne, Martin</dc:creator>
  <cp:lastModifiedBy>John Pierson</cp:lastModifiedBy>
  <cp:revision>45</cp:revision>
  <dcterms:created xsi:type="dcterms:W3CDTF">2016-03-29T10:02:38Z</dcterms:created>
  <dcterms:modified xsi:type="dcterms:W3CDTF">2018-06-04T22:20:59Z</dcterms:modified>
</cp:coreProperties>
</file>