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61" r:id="rId3"/>
    <p:sldId id="260" r:id="rId4"/>
    <p:sldId id="266" r:id="rId5"/>
    <p:sldId id="258" r:id="rId6"/>
    <p:sldId id="268" r:id="rId7"/>
    <p:sldId id="267" r:id="rId8"/>
    <p:sldId id="265" r:id="rId9"/>
    <p:sldId id="259" r:id="rId10"/>
    <p:sldId id="264" r:id="rId11"/>
    <p:sldId id="263" r:id="rId12"/>
    <p:sldId id="280" r:id="rId13"/>
    <p:sldId id="271" r:id="rId14"/>
    <p:sldId id="272" r:id="rId15"/>
    <p:sldId id="273" r:id="rId16"/>
    <p:sldId id="274" r:id="rId17"/>
    <p:sldId id="270" r:id="rId18"/>
    <p:sldId id="276" r:id="rId19"/>
    <p:sldId id="279" r:id="rId20"/>
    <p:sldId id="277" r:id="rId21"/>
    <p:sldId id="275" r:id="rId22"/>
    <p:sldId id="27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C7CB4-D6C2-4A6F-BE72-D995F712A462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3D83-20AF-4046-B56C-A9CEB77F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dynamoprimer.com/en/images/dynamo_logo_dark-trim.png">
            <a:extLst>
              <a:ext uri="{FF2B5EF4-FFF2-40B4-BE49-F238E27FC236}">
                <a16:creationId xmlns:a16="http://schemas.microsoft.com/office/drawing/2014/main" id="{B63D8DDF-67D0-41A4-B036-C9DAD6792B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25"/>
          <a:stretch/>
        </p:blipFill>
        <p:spPr bwMode="auto">
          <a:xfrm>
            <a:off x="5110366" y="1165996"/>
            <a:ext cx="1971267" cy="22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4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4964" y="1268413"/>
            <a:ext cx="5612682" cy="4390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FA620C-0F7E-4BCB-AABA-B6F2D9BE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E18852-CAC3-4C3F-8046-4AC88155F8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3" y="1886807"/>
            <a:ext cx="5612683" cy="4421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DB7649-B426-4912-A6F9-315F76A15C7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7051" y="1886807"/>
            <a:ext cx="5609988" cy="4421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6FE1BE3-F223-4ABE-A847-809DDA518C7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247050" y="1268413"/>
            <a:ext cx="5609985" cy="4390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01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E7E7BD-8DD7-434F-8E35-40AA258A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709738"/>
            <a:ext cx="11522074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A5A503-8B5F-4DC2-98E7-C2FF3712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4" y="4589463"/>
            <a:ext cx="1152207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504E306-CC60-4442-93B0-1A071555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9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8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1268413"/>
            <a:ext cx="5761038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6C4F07-C024-4114-B955-9B4BC220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BAE433-77ED-4153-BBD0-0D9D11F96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3" y="1268414"/>
            <a:ext cx="5612683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8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1A7F30-5D50-452A-91EF-E35342A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1268413"/>
            <a:ext cx="11522075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68301"/>
            <a:ext cx="11522075" cy="5940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9FC0B0-25C5-4E8D-AC5B-A73A670374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3" y="1449387"/>
            <a:ext cx="3246437" cy="462773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6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imag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1A7F30-5D50-452A-91EF-E35342A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1268413"/>
            <a:ext cx="5677419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5F76E33-F2A8-4D33-9DD2-4773D5F448BD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179619" y="1268413"/>
            <a:ext cx="5677419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EF94CE-9685-463E-A95A-E859BFD4247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3915B5-933A-489C-8252-51B510BB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D497B4-FAEF-4102-93DA-AEB8CCBA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5612683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6AECE6-54B9-4392-A029-A6CC1D05C1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7051" y="1268414"/>
            <a:ext cx="5609988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3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ukdug.co.uk/uploads/1/9/6/9/19696809/5182316_ori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414" y="6341799"/>
            <a:ext cx="490916" cy="4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096000" y="6402592"/>
            <a:ext cx="53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UK DYNAMO USER GROUP | SOUTH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88BB9-E63B-47D9-83F2-26FEF3B1EA41}"/>
              </a:ext>
            </a:extLst>
          </p:cNvPr>
          <p:cNvSpPr txBox="1"/>
          <p:nvPr userDrawn="1"/>
        </p:nvSpPr>
        <p:spPr>
          <a:xfrm>
            <a:off x="1988598" y="6402592"/>
            <a:ext cx="387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UKDynUG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| www.ukdug.co.uk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C763D-F9DA-4BA8-A16D-E2B0975E1431}"/>
              </a:ext>
            </a:extLst>
          </p:cNvPr>
          <p:cNvSpPr>
            <a:spLocks noChangeAspect="1"/>
          </p:cNvSpPr>
          <p:nvPr userDrawn="1"/>
        </p:nvSpPr>
        <p:spPr>
          <a:xfrm>
            <a:off x="96392" y="5998564"/>
            <a:ext cx="1892206" cy="686470"/>
          </a:xfrm>
          <a:prstGeom prst="rect">
            <a:avLst/>
          </a:prstGeom>
          <a:blipFill dpi="0" rotWithShape="1">
            <a:blip r:embed="rId13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57" r:id="rId5"/>
    <p:sldLayoutId id="2147483655" r:id="rId6"/>
    <p:sldLayoutId id="2147483659" r:id="rId7"/>
    <p:sldLayoutId id="2147483658" r:id="rId8"/>
    <p:sldLayoutId id="2147483652" r:id="rId9"/>
    <p:sldLayoutId id="214748365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3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C33B9A-4D24-4284-AE1B-E3883EC3F08C}"/>
              </a:ext>
            </a:extLst>
          </p:cNvPr>
          <p:cNvSpPr txBox="1">
            <a:spLocks/>
          </p:cNvSpPr>
          <p:nvPr/>
        </p:nvSpPr>
        <p:spPr>
          <a:xfrm>
            <a:off x="334964" y="5235547"/>
            <a:ext cx="11522074" cy="85410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Venue</a:t>
            </a:r>
          </a:p>
          <a:p>
            <a:r>
              <a:rPr lang="en-GB" dirty="0"/>
              <a:t>24/07/2017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82DC44-1EFC-41EC-A56D-60EB1EDEC7DF}"/>
              </a:ext>
            </a:extLst>
          </p:cNvPr>
          <p:cNvSpPr txBox="1">
            <a:spLocks/>
          </p:cNvSpPr>
          <p:nvPr/>
        </p:nvSpPr>
        <p:spPr>
          <a:xfrm>
            <a:off x="334964" y="4377793"/>
            <a:ext cx="11522074" cy="67307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South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80BDBE-3AD7-4F13-934F-51D3FE062DD3}"/>
              </a:ext>
            </a:extLst>
          </p:cNvPr>
          <p:cNvSpPr txBox="1">
            <a:spLocks/>
          </p:cNvSpPr>
          <p:nvPr/>
        </p:nvSpPr>
        <p:spPr>
          <a:xfrm>
            <a:off x="334964" y="3429000"/>
            <a:ext cx="11522074" cy="9407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UK Dynamo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8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1268414"/>
            <a:ext cx="5364646" cy="441794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View Filters from One View to Another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 something not possible through the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Filters are great, but take a while to set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Also make this work on unopened files.</a:t>
            </a:r>
          </a:p>
        </p:txBody>
      </p:sp>
    </p:spTree>
    <p:extLst>
      <p:ext uri="{BB962C8B-B14F-4D97-AF65-F5344CB8AC3E}">
        <p14:creationId xmlns:p14="http://schemas.microsoft.com/office/powerpoint/2010/main" val="221506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989550"/>
            <a:ext cx="5364646" cy="48788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OOTB Dynamo Player is Awesome but..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Popups are even awesome-</a:t>
            </a:r>
            <a:r>
              <a:rPr lang="en-GB" dirty="0" err="1"/>
              <a:t>er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 UI with custom package Data-Shapes to provide this functionality to those without Dynamo player.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build really reusable workflows for your firm!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15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1594970"/>
          </a:xfrm>
        </p:spPr>
        <p:txBody>
          <a:bodyPr/>
          <a:lstStyle/>
          <a:p>
            <a:r>
              <a:rPr lang="en-GB" dirty="0"/>
              <a:t>List Efficiency </a:t>
            </a:r>
            <a:br>
              <a:rPr lang="en-GB" dirty="0"/>
            </a:br>
            <a:r>
              <a:rPr lang="en-GB" sz="2000" dirty="0"/>
              <a:t>(based on content from Andrew </a:t>
            </a:r>
            <a:r>
              <a:rPr lang="en-GB" sz="2000" dirty="0" err="1"/>
              <a:t>Heumann’s</a:t>
            </a:r>
            <a:r>
              <a:rPr lang="en-GB" sz="2000" dirty="0"/>
              <a:t> AU2017 presentation, “Dynamo List Masterclass”)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9466"/>
          <a:stretch/>
        </p:blipFill>
        <p:spPr>
          <a:xfrm>
            <a:off x="4032372" y="1963271"/>
            <a:ext cx="4127256" cy="31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64" y="989550"/>
            <a:ext cx="2405949" cy="48788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kinds of lists</a:t>
            </a:r>
          </a:p>
          <a:p>
            <a:pPr marL="1028700" lvl="1" indent="-342900"/>
            <a:r>
              <a:rPr lang="en-US" dirty="0"/>
              <a:t>Single Items</a:t>
            </a:r>
          </a:p>
          <a:p>
            <a:pPr marL="1028700" lvl="1" indent="-342900"/>
            <a:r>
              <a:rPr lang="en-US" dirty="0"/>
              <a:t>List of single item</a:t>
            </a:r>
          </a:p>
          <a:p>
            <a:pPr marL="1028700" lvl="1" indent="-342900"/>
            <a:r>
              <a:rPr lang="en-US" dirty="0"/>
              <a:t>List with multiple</a:t>
            </a:r>
          </a:p>
          <a:p>
            <a:pPr marL="1028700" lvl="1" indent="-342900"/>
            <a:r>
              <a:rPr lang="en-US" dirty="0"/>
              <a:t>List of lists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6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6" y="1268414"/>
            <a:ext cx="5374062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Access</a:t>
            </a:r>
          </a:p>
        </p:txBody>
      </p:sp>
    </p:spTree>
    <p:extLst>
      <p:ext uri="{BB962C8B-B14F-4D97-AF65-F5344CB8AC3E}">
        <p14:creationId xmlns:p14="http://schemas.microsoft.com/office/powerpoint/2010/main" val="255832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67" y="1268414"/>
            <a:ext cx="4247595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Lacing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Lacing determines how lists of different lengths match up with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Methods:</a:t>
            </a:r>
          </a:p>
          <a:p>
            <a:pPr marL="1028700" lvl="1" indent="-342900"/>
            <a:r>
              <a:rPr lang="en-US" dirty="0"/>
              <a:t>Shortest</a:t>
            </a:r>
          </a:p>
          <a:p>
            <a:pPr marL="1028700" lvl="1" indent="-342900"/>
            <a:r>
              <a:rPr lang="en-US" dirty="0"/>
              <a:t>Longest </a:t>
            </a:r>
          </a:p>
          <a:p>
            <a:pPr marL="1028700" lvl="1" indent="-342900"/>
            <a:r>
              <a:rPr lang="en-US" dirty="0"/>
              <a:t>Cross Product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1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67" y="1268414"/>
            <a:ext cx="4247595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List@Level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you to select the level on which you want your function to operate – and “replicates” over the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“Keep List Structure” will keep results organized by the designated input’s data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</a:t>
            </a:r>
            <a:r>
              <a:rPr lang="en-US" b="1" i="1" dirty="0"/>
              <a:t>most</a:t>
            </a:r>
            <a:r>
              <a:rPr lang="en-US" dirty="0"/>
              <a:t> of the need for </a:t>
            </a:r>
            <a:r>
              <a:rPr lang="en-US" dirty="0" err="1"/>
              <a:t>List.Map</a:t>
            </a:r>
            <a:r>
              <a:rPr lang="en-US" dirty="0"/>
              <a:t>, </a:t>
            </a:r>
            <a:r>
              <a:rPr lang="en-US" dirty="0" err="1"/>
              <a:t>List.Combine</a:t>
            </a:r>
            <a:r>
              <a:rPr lang="en-US" dirty="0"/>
              <a:t>, etc.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Shipped My Nodes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939"/>
          <a:stretch/>
        </p:blipFill>
        <p:spPr>
          <a:xfrm>
            <a:off x="4630641" y="2149078"/>
            <a:ext cx="2930717" cy="25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4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Deploying Dynamo Workflows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Bundling OOTB nodes to form custom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scripting with Python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ZeroTouch</a:t>
            </a:r>
            <a:r>
              <a:rPr lang="en-US" dirty="0"/>
              <a:t> imports using .NET libraries (C#, VB.NET)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Blown C# Development for Custom UI and More, (Way out of the scope of this class).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E54B9-358E-4F7C-851F-25DDD629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57" y="368301"/>
            <a:ext cx="2762636" cy="1524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9EBA2-0356-4782-884B-B8A422671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1762779"/>
            <a:ext cx="1848108" cy="108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8ECE5B-AE98-4C13-BADF-6D27837C9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2810484"/>
            <a:ext cx="3791479" cy="2286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4E188C-A62E-4232-835E-BBEBE5025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5012787"/>
            <a:ext cx="2229161" cy="1276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87D598-8E39-4B4F-97ED-254CB3DDC927}"/>
              </a:ext>
            </a:extLst>
          </p:cNvPr>
          <p:cNvSpPr txBox="1"/>
          <p:nvPr/>
        </p:nvSpPr>
        <p:spPr>
          <a:xfrm>
            <a:off x="8400857" y="1439747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Custom Node - Clockwork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ACD3E-859D-4554-B253-2AE4470F5E71}"/>
              </a:ext>
            </a:extLst>
          </p:cNvPr>
          <p:cNvSpPr txBox="1"/>
          <p:nvPr/>
        </p:nvSpPr>
        <p:spPr>
          <a:xfrm>
            <a:off x="8400521" y="2632442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Python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2C895-2EEB-4771-9128-03C36B3A864C}"/>
              </a:ext>
            </a:extLst>
          </p:cNvPr>
          <p:cNvSpPr txBox="1"/>
          <p:nvPr/>
        </p:nvSpPr>
        <p:spPr>
          <a:xfrm>
            <a:off x="8400521" y="4705010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“</a:t>
            </a:r>
            <a:r>
              <a:rPr lang="en-US" sz="1400" dirty="0" err="1">
                <a:solidFill>
                  <a:schemeClr val="accent3"/>
                </a:solidFill>
              </a:rPr>
              <a:t>ZeroTouch</a:t>
            </a:r>
            <a:r>
              <a:rPr lang="en-US" sz="1400" dirty="0">
                <a:solidFill>
                  <a:schemeClr val="accent3"/>
                </a:solidFill>
              </a:rPr>
              <a:t>” node made in C# - Rhythm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0B32E-19B6-4E43-9D4D-FBE0B31AF96E}"/>
              </a:ext>
            </a:extLst>
          </p:cNvPr>
          <p:cNvSpPr txBox="1"/>
          <p:nvPr/>
        </p:nvSpPr>
        <p:spPr>
          <a:xfrm>
            <a:off x="8400521" y="5981538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UI </a:t>
            </a:r>
            <a:r>
              <a:rPr lang="en-US" sz="1400" dirty="0" err="1">
                <a:solidFill>
                  <a:schemeClr val="accent3"/>
                </a:solidFill>
              </a:rPr>
              <a:t>nodemade</a:t>
            </a:r>
            <a:r>
              <a:rPr lang="en-US" sz="1400" dirty="0">
                <a:solidFill>
                  <a:schemeClr val="accent3"/>
                </a:solidFill>
              </a:rPr>
              <a:t> in C# - </a:t>
            </a:r>
            <a:r>
              <a:rPr lang="en-US" sz="1400" dirty="0" err="1">
                <a:solidFill>
                  <a:schemeClr val="accent3"/>
                </a:solidFill>
              </a:rPr>
              <a:t>archilab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3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Dynamo Packages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4" y="1268414"/>
            <a:ext cx="2856472" cy="5040311"/>
          </a:xfrm>
        </p:spPr>
        <p:txBody>
          <a:bodyPr/>
          <a:lstStyle/>
          <a:p>
            <a:r>
              <a:rPr lang="en-US" b="1" dirty="0"/>
              <a:t>Revit 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Lunchbox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Archi-lab.net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Clockwork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Springnodes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Rhythm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Steamnodes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Data-Shapes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Designtech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Mandrill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Bumblebee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60D5974-BDB6-413F-828B-07BD783BB38D}"/>
              </a:ext>
            </a:extLst>
          </p:cNvPr>
          <p:cNvSpPr txBox="1">
            <a:spLocks/>
          </p:cNvSpPr>
          <p:nvPr/>
        </p:nvSpPr>
        <p:spPr>
          <a:xfrm>
            <a:off x="3445716" y="1268414"/>
            <a:ext cx="3107483" cy="50403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Additional Awesomeness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Ladybug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Analysis for Dynamo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Dynashape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Firefly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Mantis Shrimp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Rhynamo</a:t>
            </a:r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E0499-30BD-4574-8920-F0B57C841E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66" y="1509486"/>
            <a:ext cx="2178424" cy="937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D057A-DB2B-495A-9312-7FF56A2F9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86" y="2595282"/>
            <a:ext cx="1810871" cy="976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968B-7180-42C3-8F3B-73924CAE83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7" t="37405" r="18337" b="37158"/>
          <a:stretch/>
        </p:blipFill>
        <p:spPr>
          <a:xfrm>
            <a:off x="8709605" y="1337508"/>
            <a:ext cx="2259106" cy="485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D20754-3E8A-4DC6-979F-BD0D1AB9DA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" t="12315" r="12151" b="14792"/>
          <a:stretch/>
        </p:blipFill>
        <p:spPr>
          <a:xfrm>
            <a:off x="6985950" y="3759412"/>
            <a:ext cx="2512548" cy="8067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C7432F-451C-41EF-9D52-E17EF2CEF3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46962" r="3750" b="12503"/>
          <a:stretch/>
        </p:blipFill>
        <p:spPr>
          <a:xfrm>
            <a:off x="8610990" y="2754231"/>
            <a:ext cx="2659250" cy="5398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BEC183-9FE7-4854-AFEE-16CCFA379E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4525814"/>
            <a:ext cx="2659251" cy="6500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AF52AA-4ACF-4ACF-B86B-EEB82B8CB1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82" y="4313092"/>
            <a:ext cx="2202872" cy="19956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C3DCB4-CC32-4927-8491-708B5AF978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8" y="802278"/>
            <a:ext cx="2178425" cy="4661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6C0B23-5956-4428-A6AE-DB168F8F0F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350" y="1522789"/>
            <a:ext cx="1560579" cy="15605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69EA82-4325-4C6A-B615-16B3DF1555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98" y="3429000"/>
            <a:ext cx="2061199" cy="12252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F033CD8-E58D-45B2-9B16-40F41FB57D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22" y="392581"/>
            <a:ext cx="2559032" cy="7280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41C8CA-6E30-46E0-9EF6-02995A6DDD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69" y="5227565"/>
            <a:ext cx="2146021" cy="5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034FD4-3D2D-4765-A4A9-03B6184A13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Dynamo Workshop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0DE771-6269-4A87-8257-D9C11E938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 Edition</a:t>
            </a:r>
          </a:p>
        </p:txBody>
      </p:sp>
    </p:spTree>
    <p:extLst>
      <p:ext uri="{BB962C8B-B14F-4D97-AF65-F5344CB8AC3E}">
        <p14:creationId xmlns:p14="http://schemas.microsoft.com/office/powerpoint/2010/main" val="16764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66" y="1089025"/>
            <a:ext cx="6482771" cy="487362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Custom Lookup Node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Retrieve rooms by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Bundle as a custom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Distribute for reuse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tool called a dictionary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Visualization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095"/>
          <a:stretch/>
        </p:blipFill>
        <p:spPr>
          <a:xfrm>
            <a:off x="4541130" y="1817664"/>
            <a:ext cx="3109739" cy="32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6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Strategies in Dynamo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712"/>
          <a:stretch/>
        </p:blipFill>
        <p:spPr>
          <a:xfrm>
            <a:off x="4438650" y="1869281"/>
            <a:ext cx="3314700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AB0AC6-DB65-4416-9F92-A43B2401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58" y="3022655"/>
            <a:ext cx="9904879" cy="31190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Strategies in Dynamo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3" y="1268414"/>
            <a:ext cx="8692496" cy="5040311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Dynanimator</a:t>
            </a:r>
            <a:r>
              <a:rPr lang="en-GB" dirty="0"/>
              <a:t> from the Bad Monkeys.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Rhythm, (with inspiration from the Bad Monkeys).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Firefly for rapid iteration.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current system time to iterate.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Sliders with filename replacement.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84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going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09:00 – 10:00	| Arrival +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10:00 – 11:30	| Session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11:30 – 11:45	| Tea and Coffee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11:45 – 01:15	| Session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01:15 – 02:15	| Lunch (3</a:t>
            </a:r>
            <a:r>
              <a:rPr lang="en-GB" baseline="30000" dirty="0"/>
              <a:t>rd</a:t>
            </a:r>
            <a:r>
              <a:rPr lang="en-GB" dirty="0"/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02:15 – 03:45	| Session 3 (4</a:t>
            </a:r>
            <a:r>
              <a:rPr lang="en-GB" baseline="30000" dirty="0">
                <a:solidFill>
                  <a:schemeClr val="accent6"/>
                </a:solidFill>
              </a:rPr>
              <a:t>th</a:t>
            </a:r>
            <a:r>
              <a:rPr lang="en-GB" dirty="0">
                <a:solidFill>
                  <a:schemeClr val="accent6"/>
                </a:solidFill>
              </a:rPr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03:45 – 04:00	| Tea and Coffee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04:00 – 06:00	| User Group (3</a:t>
            </a:r>
            <a:r>
              <a:rPr lang="en-GB" baseline="30000" dirty="0"/>
              <a:t>rd</a:t>
            </a:r>
            <a:r>
              <a:rPr lang="en-GB" dirty="0"/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06:00 - ????	| breakout and drinks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1</a:t>
            </a:r>
          </a:p>
          <a:p>
            <a:pPr marL="1028700" lvl="1" indent="-342900"/>
            <a:r>
              <a:rPr lang="en-GB" dirty="0"/>
              <a:t>Introductions</a:t>
            </a:r>
          </a:p>
          <a:p>
            <a:pPr marL="1028700" lvl="1" indent="-342900"/>
            <a:r>
              <a:rPr lang="en-GB" dirty="0"/>
              <a:t>Getting Crazy with Dynamo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2 </a:t>
            </a:r>
          </a:p>
          <a:p>
            <a:pPr marL="1028700" lvl="1" indent="-342900"/>
            <a:r>
              <a:rPr lang="en-GB" dirty="0"/>
              <a:t>List Efficiency</a:t>
            </a:r>
          </a:p>
          <a:p>
            <a:pPr marL="1028700" lvl="1" indent="-342900"/>
            <a:r>
              <a:rPr lang="en-GB" dirty="0"/>
              <a:t>Custom Package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3</a:t>
            </a:r>
          </a:p>
          <a:p>
            <a:pPr marL="1028700" lvl="1" indent="-342900"/>
            <a:r>
              <a:rPr lang="en-GB" dirty="0"/>
              <a:t>Data Visualization</a:t>
            </a:r>
          </a:p>
          <a:p>
            <a:pPr marL="1028700" lvl="1" indent="-342900"/>
            <a:r>
              <a:rPr lang="en-GB" dirty="0"/>
              <a:t>Animation Strategies</a:t>
            </a:r>
          </a:p>
          <a:p>
            <a:pPr marL="342900" indent="-342900"/>
            <a:endParaRPr lang="en-GB" dirty="0"/>
          </a:p>
          <a:p>
            <a:pPr marL="342900" indent="-34290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Intermediate Session Breakdown</a:t>
            </a:r>
          </a:p>
        </p:txBody>
      </p:sp>
    </p:spTree>
    <p:extLst>
      <p:ext uri="{BB962C8B-B14F-4D97-AF65-F5344CB8AC3E}">
        <p14:creationId xmlns:p14="http://schemas.microsoft.com/office/powerpoint/2010/main" val="158094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John Pierson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Presenters for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@60secondrevit</a:t>
            </a:r>
          </a:p>
          <a:p>
            <a:r>
              <a:rPr lang="en-GB" dirty="0"/>
              <a:t>sixtysecondrevit.com</a:t>
            </a:r>
          </a:p>
          <a:p>
            <a:r>
              <a:rPr lang="en-GB" dirty="0"/>
              <a:t>parallaxteam.com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GB" dirty="0"/>
              <a:t>@</a:t>
            </a:r>
            <a:r>
              <a:rPr lang="en-GB" dirty="0" err="1"/>
              <a:t>ThatBIMthing</a:t>
            </a:r>
            <a:endParaRPr lang="en-GB" dirty="0"/>
          </a:p>
          <a:p>
            <a:r>
              <a:rPr lang="en-GB" dirty="0"/>
              <a:t>http://www.southbim.com/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Mike Turpin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884DF-1451-4813-964B-7917F5B8D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56" y="3370449"/>
            <a:ext cx="1648946" cy="164894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278D7F-7234-46C7-8E2F-3C151CE8D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1" t="31539" r="6802"/>
          <a:stretch/>
        </p:blipFill>
        <p:spPr>
          <a:xfrm>
            <a:off x="334961" y="3370449"/>
            <a:ext cx="1581161" cy="164894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696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intermediate/advanced Dynamo user?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64C83-396E-4111-8AE0-4448E9BB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29" y="1787394"/>
            <a:ext cx="6194742" cy="32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2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1594970"/>
          </a:xfrm>
        </p:spPr>
        <p:txBody>
          <a:bodyPr/>
          <a:lstStyle/>
          <a:p>
            <a:r>
              <a:rPr lang="en-GB" dirty="0"/>
              <a:t>Can Dynamo do [</a:t>
            </a:r>
            <a:r>
              <a:rPr lang="en-GB" u="sng" dirty="0"/>
              <a:t>fill in the blank</a:t>
            </a:r>
            <a:r>
              <a:rPr lang="en-GB" dirty="0"/>
              <a:t>]?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922"/>
          <a:stretch/>
        </p:blipFill>
        <p:spPr>
          <a:xfrm>
            <a:off x="4102403" y="1607891"/>
            <a:ext cx="3987193" cy="36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4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intermediate/advanced Dynamo user?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built a few working graphs and used on more than one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Awareness of custom packages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Conscious of annotating their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Starting to get over the “I don’t do geometry in Dynamo”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Annotates their code!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 thoughts?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made many working graphs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May have dabbled in Python, (or at least aware that it exists).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Successfully deployed graphs firmwide.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Considered the “Dynamo Champion” of an office.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Annotating code is second nature.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 thoughts?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87529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Crazy with Dynamo Player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64C83-396E-4111-8AE0-4448E9BB2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591"/>
          <a:stretch/>
        </p:blipFill>
        <p:spPr>
          <a:xfrm>
            <a:off x="3664743" y="1198051"/>
            <a:ext cx="4862513" cy="44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368301"/>
            <a:ext cx="5364646" cy="532764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Dynamo Player Allows Us To..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Deploy graphs in a manageable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Introduce beginners to computational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Pretty much make our own Revit </a:t>
            </a:r>
            <a:r>
              <a:rPr lang="en-GB" dirty="0" err="1"/>
              <a:t>addins</a:t>
            </a:r>
            <a:r>
              <a:rPr lang="en-GB" dirty="0"/>
              <a:t>. (Shh… don’t tell the </a:t>
            </a:r>
            <a:r>
              <a:rPr lang="en-GB" dirty="0" err="1"/>
              <a:t>addin</a:t>
            </a:r>
            <a:r>
              <a:rPr lang="en-GB" dirty="0"/>
              <a:t> creators)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awesome inputs in Revit 2018.1+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 custom packages to create slick user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02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603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Office Theme</vt:lpstr>
      <vt:lpstr>PowerPoint Presentation</vt:lpstr>
      <vt:lpstr>Dynamo Workshop</vt:lpstr>
      <vt:lpstr>What are we going to do?</vt:lpstr>
      <vt:lpstr>Your Presenters for Today</vt:lpstr>
      <vt:lpstr>What is an intermediate/advanced Dynamo user?</vt:lpstr>
      <vt:lpstr>Can Dynamo do [fill in the blank]?</vt:lpstr>
      <vt:lpstr>What is an intermediate/advanced Dynamo user?</vt:lpstr>
      <vt:lpstr>Getting Crazy with Dynamo Player</vt:lpstr>
      <vt:lpstr>Dynamo Player Allows Us To..</vt:lpstr>
      <vt:lpstr>Copy View Filters from One View to Another</vt:lpstr>
      <vt:lpstr>OOTB Dynamo Player is Awesome but..</vt:lpstr>
      <vt:lpstr>List Efficiency  (based on content from Andrew Heumann’s AU2017 presentation, “Dynamo List Masterclass”)</vt:lpstr>
      <vt:lpstr>List Basics</vt:lpstr>
      <vt:lpstr>List Basics</vt:lpstr>
      <vt:lpstr>List Lacing</vt:lpstr>
      <vt:lpstr>List@Level</vt:lpstr>
      <vt:lpstr>I Shipped My Nodes</vt:lpstr>
      <vt:lpstr>Deploying Dynamo Workflows</vt:lpstr>
      <vt:lpstr>Essential Dynamo Packages</vt:lpstr>
      <vt:lpstr>Building a Custom Lookup Node</vt:lpstr>
      <vt:lpstr>Data Visualization</vt:lpstr>
      <vt:lpstr>Animation Strategies in Dynamo</vt:lpstr>
      <vt:lpstr>Animation Strategies in Dynamo</vt:lpstr>
    </vt:vector>
  </TitlesOfParts>
  <Company>KPF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Coyne, Martin</dc:creator>
  <cp:lastModifiedBy>John Pierson</cp:lastModifiedBy>
  <cp:revision>54</cp:revision>
  <dcterms:created xsi:type="dcterms:W3CDTF">2016-03-29T10:02:38Z</dcterms:created>
  <dcterms:modified xsi:type="dcterms:W3CDTF">2018-06-15T15:31:30Z</dcterms:modified>
</cp:coreProperties>
</file>