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78" r:id="rId11"/>
    <p:sldId id="269" r:id="rId12"/>
    <p:sldId id="279" r:id="rId13"/>
    <p:sldId id="274" r:id="rId14"/>
    <p:sldId id="276" r:id="rId15"/>
    <p:sldId id="277" r:id="rId16"/>
    <p:sldId id="275" r:id="rId17"/>
    <p:sldId id="273" r:id="rId18"/>
    <p:sldId id="264" r:id="rId19"/>
    <p:sldId id="265" r:id="rId20"/>
    <p:sldId id="271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Sakk </a:t>
            </a:r>
            <a:br>
              <a:rPr lang="hu-HU" smtClean="0"/>
            </a:br>
            <a:r>
              <a:rPr lang="hu-HU" smtClean="0"/>
              <a:t>csapat körverseny lebonyolító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BH01 – házi feladat, 2017. január 3.</a:t>
            </a:r>
          </a:p>
          <a:p>
            <a:pPr algn="r"/>
            <a:r>
              <a:rPr lang="hu-HU" smtClean="0"/>
              <a:t>Készítő: Bakk Zoltán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03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24752" y="847320"/>
            <a:ext cx="10058400" cy="929721"/>
          </a:xfrm>
        </p:spPr>
        <p:txBody>
          <a:bodyPr>
            <a:normAutofit fontScale="90000"/>
          </a:bodyPr>
          <a:lstStyle/>
          <a:p>
            <a:r>
              <a:rPr lang="hu-HU" smtClean="0"/>
              <a:t>class</a:t>
            </a:r>
            <a:br>
              <a:rPr lang="hu-HU" smtClean="0"/>
            </a:br>
            <a:r>
              <a:rPr lang="hu-HU" smtClean="0"/>
              <a:t>MainHF</a:t>
            </a:r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26" y="976717"/>
            <a:ext cx="6482222" cy="4782706"/>
          </a:xfrm>
        </p:spPr>
      </p:pic>
    </p:spTree>
    <p:extLst>
      <p:ext uri="{BB962C8B-B14F-4D97-AF65-F5344CB8AC3E}">
        <p14:creationId xmlns:p14="http://schemas.microsoft.com/office/powerpoint/2010/main" val="22433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28268" y="674793"/>
            <a:ext cx="10058400" cy="1059116"/>
          </a:xfrm>
        </p:spPr>
        <p:txBody>
          <a:bodyPr>
            <a:normAutofit fontScale="90000"/>
          </a:bodyPr>
          <a:lstStyle/>
          <a:p>
            <a:r>
              <a:rPr lang="hu-HU" smtClean="0"/>
              <a:t>class </a:t>
            </a:r>
            <a:br>
              <a:rPr lang="hu-HU" smtClean="0"/>
            </a:br>
            <a:r>
              <a:rPr lang="hu-HU" smtClean="0"/>
              <a:t>Team</a:t>
            </a:r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154" y="674793"/>
            <a:ext cx="6090249" cy="5254610"/>
          </a:xfrm>
        </p:spPr>
      </p:pic>
    </p:spTree>
    <p:extLst>
      <p:ext uri="{BB962C8B-B14F-4D97-AF65-F5344CB8AC3E}">
        <p14:creationId xmlns:p14="http://schemas.microsoft.com/office/powerpoint/2010/main" val="2625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90246" y="554021"/>
            <a:ext cx="10134312" cy="1179888"/>
          </a:xfrm>
        </p:spPr>
        <p:txBody>
          <a:bodyPr>
            <a:normAutofit fontScale="90000"/>
          </a:bodyPr>
          <a:lstStyle/>
          <a:p>
            <a:r>
              <a:rPr lang="hu-HU" smtClean="0"/>
              <a:t>class </a:t>
            </a:r>
            <a:br>
              <a:rPr lang="hu-HU" smtClean="0"/>
            </a:br>
            <a:r>
              <a:rPr lang="hu-HU" smtClean="0"/>
              <a:t>Player</a:t>
            </a:r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46" y="554022"/>
            <a:ext cx="6935858" cy="5352781"/>
          </a:xfrm>
        </p:spPr>
      </p:pic>
    </p:spTree>
    <p:extLst>
      <p:ext uri="{BB962C8B-B14F-4D97-AF65-F5344CB8AC3E}">
        <p14:creationId xmlns:p14="http://schemas.microsoft.com/office/powerpoint/2010/main" val="32948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568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endParaRPr lang="hu-HU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790757"/>
              </p:ext>
            </p:extLst>
          </p:nvPr>
        </p:nvGraphicFramePr>
        <p:xfrm>
          <a:off x="3295251" y="1031702"/>
          <a:ext cx="3811467" cy="43942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11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err="1" smtClean="0">
                          <a:solidFill>
                            <a:schemeClr val="tx1"/>
                          </a:solidFill>
                        </a:rPr>
                        <a:t>MainHF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u="sng" err="1" smtClean="0"/>
                        <a:t>-allTeams</a:t>
                      </a:r>
                      <a:r>
                        <a:rPr lang="hu-HU" u="sng" smtClean="0"/>
                        <a:t>: </a:t>
                      </a:r>
                      <a:r>
                        <a:rPr lang="hu-HU" u="sng" err="1" smtClean="0"/>
                        <a:t>ArrayList</a:t>
                      </a:r>
                      <a:r>
                        <a:rPr lang="hu-HU" u="sng" smtClean="0"/>
                        <a:t>&lt;Team&gt;</a:t>
                      </a:r>
                    </a:p>
                    <a:p>
                      <a:r>
                        <a:rPr lang="hu-HU" u="sng" err="1" smtClean="0"/>
                        <a:t>-allPlayers</a:t>
                      </a:r>
                      <a:r>
                        <a:rPr lang="hu-HU" u="sng" baseline="0" smtClean="0"/>
                        <a:t>: </a:t>
                      </a:r>
                      <a:r>
                        <a:rPr lang="hu-HU" u="sng" baseline="0" err="1" smtClean="0"/>
                        <a:t>ArrayList</a:t>
                      </a:r>
                      <a:r>
                        <a:rPr lang="hu-HU" u="sng" baseline="0" smtClean="0"/>
                        <a:t>&lt;</a:t>
                      </a:r>
                      <a:r>
                        <a:rPr lang="hu-HU" u="sng" baseline="0" err="1" smtClean="0"/>
                        <a:t>Player</a:t>
                      </a:r>
                      <a:r>
                        <a:rPr lang="hu-HU" u="sng" baseline="0" smtClean="0"/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u="sng" err="1" smtClean="0"/>
                        <a:t>-kiválaszthatatlanok</a:t>
                      </a:r>
                      <a:r>
                        <a:rPr lang="hu-HU" u="sng" smtClean="0"/>
                        <a:t>: </a:t>
                      </a:r>
                      <a:r>
                        <a:rPr lang="hu-HU" u="sng" err="1" smtClean="0"/>
                        <a:t>HashSet</a:t>
                      </a:r>
                      <a:r>
                        <a:rPr lang="hu-HU" u="sng" smtClean="0"/>
                        <a:t>&lt;</a:t>
                      </a:r>
                      <a:r>
                        <a:rPr lang="hu-HU" u="sng" err="1" smtClean="0"/>
                        <a:t>Player</a:t>
                      </a:r>
                      <a:r>
                        <a:rPr lang="hu-HU" u="sng" smtClean="0"/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u="sng" err="1" smtClean="0"/>
                        <a:t>-résztvevőCsapatokSzáma</a:t>
                      </a:r>
                      <a:r>
                        <a:rPr lang="hu-HU" u="sng" smtClean="0"/>
                        <a:t>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u="sng" err="1" smtClean="0"/>
                        <a:t>-résztvevőCsapatok</a:t>
                      </a:r>
                      <a:r>
                        <a:rPr lang="hu-HU" u="sng" smtClean="0"/>
                        <a:t>:</a:t>
                      </a:r>
                      <a:r>
                        <a:rPr lang="hu-HU" u="sng" baseline="0" smtClean="0"/>
                        <a:t> </a:t>
                      </a:r>
                      <a:r>
                        <a:rPr lang="hu-HU" u="sng" baseline="0" err="1" smtClean="0"/>
                        <a:t>ArrayList</a:t>
                      </a:r>
                      <a:r>
                        <a:rPr lang="hu-HU" u="sng" baseline="0" smtClean="0"/>
                        <a:t>&lt;Team&gt;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u="sng" baseline="0" err="1" smtClean="0"/>
                        <a:t>-résztvevőJátékosok</a:t>
                      </a:r>
                      <a:r>
                        <a:rPr lang="hu-HU" u="sng" baseline="0" smtClean="0"/>
                        <a:t>: </a:t>
                      </a:r>
                      <a:r>
                        <a:rPr lang="hu-HU" u="sng" baseline="0" err="1" smtClean="0"/>
                        <a:t>ArrayList</a:t>
                      </a:r>
                      <a:r>
                        <a:rPr lang="hu-HU" u="sng" baseline="0" smtClean="0"/>
                        <a:t>&lt;</a:t>
                      </a:r>
                      <a:r>
                        <a:rPr lang="hu-HU" u="sng" baseline="0" err="1" smtClean="0"/>
                        <a:t>Player</a:t>
                      </a:r>
                      <a:r>
                        <a:rPr lang="hu-HU" u="sng" baseline="0" smtClean="0"/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u="sng" baseline="0" err="1" smtClean="0"/>
                        <a:t>-párosításiTáblánk</a:t>
                      </a:r>
                      <a:r>
                        <a:rPr lang="hu-HU" u="sng" baseline="0" smtClean="0"/>
                        <a:t>: int[][][]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u="sng" baseline="0" err="1" smtClean="0"/>
                        <a:t>-vanPihenőCsapat</a:t>
                      </a:r>
                      <a:r>
                        <a:rPr lang="hu-HU" u="sng" baseline="0" smtClean="0"/>
                        <a:t>: </a:t>
                      </a:r>
                      <a:r>
                        <a:rPr lang="hu-HU" u="sng" baseline="0" err="1" smtClean="0"/>
                        <a:t>boolean</a:t>
                      </a:r>
                      <a:endParaRPr lang="hu-HU" u="sng" baseline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u="sng" baseline="0" err="1" smtClean="0"/>
                        <a:t>-fordulókSzáma</a:t>
                      </a:r>
                      <a:r>
                        <a:rPr lang="hu-HU" u="sng" baseline="0" smtClean="0"/>
                        <a:t>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u="sng" baseline="0" err="1" smtClean="0"/>
                        <a:t>-fordulóSzámláló</a:t>
                      </a:r>
                      <a:r>
                        <a:rPr lang="hu-HU" u="sng" baseline="0" smtClean="0"/>
                        <a:t>: int</a:t>
                      </a:r>
                      <a:endParaRPr lang="hu-HU" u="sn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u="sng" err="1" smtClean="0"/>
                        <a:t>-beolvasJátékosokCsapatok</a:t>
                      </a:r>
                      <a:r>
                        <a:rPr lang="hu-HU" u="sng" smtClean="0"/>
                        <a:t>()</a:t>
                      </a:r>
                    </a:p>
                    <a:p>
                      <a:r>
                        <a:rPr lang="hu-HU" u="sng" err="1" smtClean="0"/>
                        <a:t>-kiválasztRésztvevők</a:t>
                      </a:r>
                      <a:r>
                        <a:rPr lang="hu-HU" u="sng" smtClean="0"/>
                        <a:t>()</a:t>
                      </a:r>
                    </a:p>
                    <a:p>
                      <a:r>
                        <a:rPr lang="hu-HU" u="sng" err="1" smtClean="0"/>
                        <a:t>-doPárosítás</a:t>
                      </a:r>
                      <a:r>
                        <a:rPr lang="hu-HU" u="sng" smtClean="0"/>
                        <a:t>()</a:t>
                      </a:r>
                    </a:p>
                    <a:p>
                      <a:r>
                        <a:rPr lang="hu-HU" u="sng" smtClean="0"/>
                        <a:t>+main()</a:t>
                      </a:r>
                      <a:endParaRPr lang="hu-HU" u="sng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974686"/>
              </p:ext>
            </p:extLst>
          </p:nvPr>
        </p:nvGraphicFramePr>
        <p:xfrm>
          <a:off x="7492247" y="1017918"/>
          <a:ext cx="2065547" cy="19304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55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ArrayList&lt;Team&gt;</a:t>
                      </a:r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mtClean="0"/>
                        <a:t>+ArrayList&lt;Team&gt;()</a:t>
                      </a:r>
                      <a:br>
                        <a:rPr lang="hu-HU" smtClean="0"/>
                      </a:br>
                      <a:r>
                        <a:rPr lang="hu-HU" smtClean="0"/>
                        <a:t>+add(Team)</a:t>
                      </a:r>
                      <a:br>
                        <a:rPr lang="hu-HU" smtClean="0"/>
                      </a:br>
                      <a:r>
                        <a:rPr lang="hu-HU" smtClean="0"/>
                        <a:t>+get(int): Team</a:t>
                      </a:r>
                      <a:br>
                        <a:rPr lang="hu-HU" smtClean="0"/>
                      </a:br>
                      <a:r>
                        <a:rPr lang="hu-HU" smtClean="0"/>
                        <a:t>+size(): int</a:t>
                      </a:r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86409"/>
              </p:ext>
            </p:extLst>
          </p:nvPr>
        </p:nvGraphicFramePr>
        <p:xfrm>
          <a:off x="7492247" y="3467935"/>
          <a:ext cx="2082800" cy="19304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8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ArrayList&lt;Player&gt;</a:t>
                      </a:r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mtClean="0"/>
                        <a:t>+ArrayList&lt;Player&gt;()</a:t>
                      </a:r>
                      <a:br>
                        <a:rPr lang="hu-HU" smtClean="0"/>
                      </a:br>
                      <a:r>
                        <a:rPr lang="hu-HU" smtClean="0"/>
                        <a:t>+add(Player)</a:t>
                      </a:r>
                      <a:br>
                        <a:rPr lang="hu-HU" smtClean="0"/>
                      </a:br>
                      <a:r>
                        <a:rPr lang="hu-HU" smtClean="0"/>
                        <a:t>+get(int): Player</a:t>
                      </a:r>
                      <a:br>
                        <a:rPr lang="hu-HU" smtClean="0"/>
                      </a:br>
                      <a:r>
                        <a:rPr lang="hu-HU" smtClean="0"/>
                        <a:t>+size(): int</a:t>
                      </a:r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41665"/>
              </p:ext>
            </p:extLst>
          </p:nvPr>
        </p:nvGraphicFramePr>
        <p:xfrm>
          <a:off x="9943323" y="2400762"/>
          <a:ext cx="1970657" cy="16560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706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HashSet&lt;Player&gt;</a:t>
                      </a:r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mtClean="0"/>
                        <a:t>HashSet&lt;Player&gt;()</a:t>
                      </a:r>
                    </a:p>
                    <a:p>
                      <a:r>
                        <a:rPr lang="hu-HU" smtClean="0"/>
                        <a:t>+add(Player)</a:t>
                      </a:r>
                    </a:p>
                    <a:p>
                      <a:r>
                        <a:rPr lang="hu-HU" smtClean="0"/>
                        <a:t>+contains(Player)</a:t>
                      </a:r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7570"/>
              </p:ext>
            </p:extLst>
          </p:nvPr>
        </p:nvGraphicFramePr>
        <p:xfrm>
          <a:off x="646981" y="3150370"/>
          <a:ext cx="2262741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int[][][]</a:t>
                      </a:r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mtClean="0"/>
                        <a:t>+int[][][]()</a:t>
                      </a:r>
                    </a:p>
                    <a:p>
                      <a:r>
                        <a:rPr lang="hu-HU" smtClean="0"/>
                        <a:t>+[][][]: int[][]</a:t>
                      </a:r>
                    </a:p>
                    <a:p>
                      <a:r>
                        <a:rPr lang="hu-HU" smtClean="0"/>
                        <a:t>+[][]: int[]</a:t>
                      </a:r>
                      <a:br>
                        <a:rPr lang="hu-HU" smtClean="0"/>
                      </a:br>
                      <a:r>
                        <a:rPr lang="hu-HU" smtClean="0"/>
                        <a:t>+[]: int</a:t>
                      </a:r>
                    </a:p>
                    <a:p>
                      <a:r>
                        <a:rPr lang="hu-HU" smtClean="0"/>
                        <a:t>+length:</a:t>
                      </a:r>
                      <a:r>
                        <a:rPr lang="hu-HU" baseline="0" smtClean="0"/>
                        <a:t> int</a:t>
                      </a:r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34653"/>
              </p:ext>
            </p:extLst>
          </p:nvPr>
        </p:nvGraphicFramePr>
        <p:xfrm>
          <a:off x="179941" y="1031702"/>
          <a:ext cx="2729781" cy="19304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297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i="1" smtClean="0"/>
                        <a:t>Data_PairingTables</a:t>
                      </a:r>
                      <a:endParaRPr lang="hu-HU" i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mtClean="0"/>
                        <a:t>+PAIRINGTABLES: int[][][][]</a:t>
                      </a:r>
                    </a:p>
                    <a:p>
                      <a:r>
                        <a:rPr lang="hu-HU" smtClean="0"/>
                        <a:t>+TABLE_BOUNDS: int[][]</a:t>
                      </a:r>
                      <a:br>
                        <a:rPr lang="hu-HU" smtClean="0"/>
                      </a:br>
                      <a:r>
                        <a:rPr lang="hu-HU" smtClean="0"/>
                        <a:t>+MAX_PARTICIPANTS: int</a:t>
                      </a:r>
                      <a:br>
                        <a:rPr lang="hu-HU" smtClean="0"/>
                      </a:br>
                      <a:r>
                        <a:rPr lang="hu-HU" smtClean="0"/>
                        <a:t>+MIN_PARTICIPANTS: int</a:t>
                      </a:r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2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63895"/>
          </a:xfrm>
        </p:spPr>
        <p:txBody>
          <a:bodyPr>
            <a:normAutofit fontScale="90000"/>
          </a:bodyPr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450833"/>
              </p:ext>
            </p:extLst>
          </p:nvPr>
        </p:nvGraphicFramePr>
        <p:xfrm>
          <a:off x="717401" y="254620"/>
          <a:ext cx="3111622" cy="57607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11622"/>
              </a:tblGrid>
              <a:tr h="356339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Team</a:t>
                      </a:r>
                      <a:endParaRPr lang="hu-HU"/>
                    </a:p>
                  </a:txBody>
                  <a:tcPr/>
                </a:tc>
              </a:tr>
              <a:tr h="1959867">
                <a:tc>
                  <a:txBody>
                    <a:bodyPr/>
                    <a:lstStyle/>
                    <a:p>
                      <a:r>
                        <a:rPr lang="hu-HU" u="sng" smtClean="0"/>
                        <a:t>+INVALID_VALUE: byte</a:t>
                      </a:r>
                      <a:br>
                        <a:rPr lang="hu-HU" u="sng" smtClean="0"/>
                      </a:br>
                      <a:r>
                        <a:rPr lang="hu-HU" u="sng" smtClean="0"/>
                        <a:t>+PLAYERS_ON_A_TEAM: byte</a:t>
                      </a:r>
                    </a:p>
                    <a:p>
                      <a:r>
                        <a:rPr lang="hu-HU" u="sng" smtClean="0"/>
                        <a:t>-nOfInstances: int</a:t>
                      </a:r>
                    </a:p>
                    <a:p>
                      <a:r>
                        <a:rPr lang="hu-HU" smtClean="0"/>
                        <a:t>-id: int</a:t>
                      </a:r>
                    </a:p>
                    <a:p>
                      <a:r>
                        <a:rPr lang="hu-HU" smtClean="0"/>
                        <a:t>-name: String</a:t>
                      </a:r>
                    </a:p>
                    <a:p>
                      <a:r>
                        <a:rPr lang="hu-HU" smtClean="0"/>
                        <a:t>-players: ArrayList&lt;Player&gt;</a:t>
                      </a:r>
                    </a:p>
                    <a:p>
                      <a:r>
                        <a:rPr lang="hu-HU" smtClean="0"/>
                        <a:t>-is_sorted_by_rating: boolean</a:t>
                      </a:r>
                    </a:p>
                  </a:txBody>
                  <a:tcPr/>
                </a:tc>
              </a:tr>
              <a:tr h="3296139">
                <a:tc>
                  <a:txBody>
                    <a:bodyPr/>
                    <a:lstStyle/>
                    <a:p>
                      <a:r>
                        <a:rPr lang="hu-HU" smtClean="0"/>
                        <a:t>+Team()</a:t>
                      </a:r>
                      <a:br>
                        <a:rPr lang="hu-HU" smtClean="0"/>
                      </a:br>
                      <a:r>
                        <a:rPr lang="hu-HU" smtClean="0"/>
                        <a:t>+Team(String, Player…)</a:t>
                      </a:r>
                      <a:br>
                        <a:rPr lang="hu-HU" smtClean="0"/>
                      </a:br>
                      <a:r>
                        <a:rPr lang="hu-HU" smtClean="0"/>
                        <a:t>+sortPlayersByRating:</a:t>
                      </a:r>
                      <a:r>
                        <a:rPr lang="hu-HU" baseline="0" smtClean="0"/>
                        <a:t> boolean</a:t>
                      </a:r>
                    </a:p>
                    <a:p>
                      <a:r>
                        <a:rPr lang="hu-HU" baseline="0" smtClean="0"/>
                        <a:t>+getName(): String</a:t>
                      </a:r>
                    </a:p>
                    <a:p>
                      <a:r>
                        <a:rPr lang="hu-HU" baseline="0" smtClean="0"/>
                        <a:t>+setName(String)</a:t>
                      </a:r>
                      <a:br>
                        <a:rPr lang="hu-HU" baseline="0" smtClean="0"/>
                      </a:br>
                      <a:r>
                        <a:rPr lang="hu-HU" baseline="0" smtClean="0"/>
                        <a:t>+hasPlayers(): boolean</a:t>
                      </a:r>
                    </a:p>
                    <a:p>
                      <a:r>
                        <a:rPr lang="hu-HU" baseline="0" smtClean="0"/>
                        <a:t>+getNumberOfPlayers(): int</a:t>
                      </a:r>
                      <a:br>
                        <a:rPr lang="hu-HU" baseline="0" smtClean="0"/>
                      </a:br>
                      <a:r>
                        <a:rPr lang="hu-HU" baseline="0" smtClean="0"/>
                        <a:t>+getPlayer(int): Player</a:t>
                      </a:r>
                      <a:br>
                        <a:rPr lang="hu-HU" baseline="0" smtClean="0"/>
                      </a:br>
                      <a:r>
                        <a:rPr lang="hu-HU" baseline="0" smtClean="0"/>
                        <a:t>+addPlayer(Player): boolean</a:t>
                      </a:r>
                    </a:p>
                    <a:p>
                      <a:r>
                        <a:rPr lang="hu-HU" baseline="0" smtClean="0"/>
                        <a:t>+toString(): String</a:t>
                      </a:r>
                    </a:p>
                    <a:p>
                      <a:r>
                        <a:rPr lang="hu-HU" baseline="0" smtClean="0"/>
                        <a:t>+equals(Object): boolean</a:t>
                      </a:r>
                      <a:br>
                        <a:rPr lang="hu-HU" baseline="0" smtClean="0"/>
                      </a:br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731768"/>
              </p:ext>
            </p:extLst>
          </p:nvPr>
        </p:nvGraphicFramePr>
        <p:xfrm>
          <a:off x="4863506" y="518550"/>
          <a:ext cx="6566493" cy="52120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57128"/>
                <a:gridCol w="2609365"/>
              </a:tblGrid>
              <a:tr h="356319">
                <a:tc gridSpan="2"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Player</a:t>
                      </a:r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1959754">
                <a:tc>
                  <a:txBody>
                    <a:bodyPr/>
                    <a:lstStyle/>
                    <a:p>
                      <a:r>
                        <a:rPr lang="hu-HU" u="sng" smtClean="0"/>
                        <a:t>+INVALID_VALUE: byte</a:t>
                      </a:r>
                    </a:p>
                    <a:p>
                      <a:r>
                        <a:rPr lang="hu-HU" u="sng" smtClean="0"/>
                        <a:t>+TEAM_PLAYER_RATING_DEFAULT:</a:t>
                      </a:r>
                      <a:r>
                        <a:rPr lang="hu-HU" u="sng" baseline="0" smtClean="0"/>
                        <a:t> short</a:t>
                      </a:r>
                    </a:p>
                    <a:p>
                      <a:r>
                        <a:rPr lang="hu-HU" u="sng" baseline="0" smtClean="0"/>
                        <a:t>-nOfInstances: int</a:t>
                      </a:r>
                    </a:p>
                    <a:p>
                      <a:r>
                        <a:rPr lang="hu-HU" baseline="0" smtClean="0"/>
                        <a:t>-id: int</a:t>
                      </a:r>
                    </a:p>
                    <a:p>
                      <a:r>
                        <a:rPr lang="hu-HU" baseline="0" smtClean="0"/>
                        <a:t>-fide_number: long</a:t>
                      </a:r>
                    </a:p>
                    <a:p>
                      <a:r>
                        <a:rPr lang="hu-HU" baseline="0" smtClean="0"/>
                        <a:t>-has_fide_number: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aseline="0" smtClean="0"/>
                        <a:t>-name: String</a:t>
                      </a:r>
                    </a:p>
                    <a:p>
                      <a:r>
                        <a:rPr lang="hu-HU" baseline="0" smtClean="0"/>
                        <a:t>-rating: short</a:t>
                      </a:r>
                    </a:p>
                    <a:p>
                      <a:r>
                        <a:rPr lang="hu-HU" baseline="0" smtClean="0"/>
                        <a:t>-K: byte</a:t>
                      </a:r>
                    </a:p>
                    <a:p>
                      <a:r>
                        <a:rPr lang="hu-HU" baseline="0" smtClean="0"/>
                        <a:t>-b_year: short</a:t>
                      </a:r>
                    </a:p>
                    <a:p>
                      <a:r>
                        <a:rPr lang="hu-HU" baseline="0" smtClean="0"/>
                        <a:t>-sex: char</a:t>
                      </a:r>
                    </a:p>
                    <a:p>
                      <a:r>
                        <a:rPr lang="hu-HU" baseline="0" smtClean="0"/>
                        <a:t>-team: Team</a:t>
                      </a:r>
                      <a:endParaRPr lang="hu-HU" smtClean="0"/>
                    </a:p>
                    <a:p>
                      <a:endParaRPr lang="hu-HU"/>
                    </a:p>
                  </a:txBody>
                  <a:tcPr/>
                </a:tc>
              </a:tr>
              <a:tr h="2832932">
                <a:tc>
                  <a:txBody>
                    <a:bodyPr/>
                    <a:lstStyle/>
                    <a:p>
                      <a:r>
                        <a:rPr lang="hu-HU" smtClean="0"/>
                        <a:t>+Player()</a:t>
                      </a:r>
                    </a:p>
                    <a:p>
                      <a:r>
                        <a:rPr lang="hu-HU" smtClean="0"/>
                        <a:t>+Player(long,</a:t>
                      </a:r>
                      <a:r>
                        <a:rPr lang="hu-HU" baseline="0" smtClean="0"/>
                        <a:t> String, short, byte, short, char)</a:t>
                      </a:r>
                    </a:p>
                    <a:p>
                      <a:r>
                        <a:rPr lang="hu-HU" baseline="0" smtClean="0"/>
                        <a:t>+Player(String, String, String, String, String, String)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aseline="0" smtClean="0"/>
                        <a:t>+getFideNumber(): long</a:t>
                      </a:r>
                      <a:br>
                        <a:rPr lang="hu-HU" baseline="0" smtClean="0"/>
                      </a:br>
                      <a:r>
                        <a:rPr lang="hu-HU" baseline="0" smtClean="0"/>
                        <a:t>+hasFide(): boolean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aseline="0" smtClean="0"/>
                        <a:t>+getFideRating(): short</a:t>
                      </a:r>
                    </a:p>
                    <a:p>
                      <a:r>
                        <a:rPr lang="hu-HU" baseline="0" smtClean="0"/>
                        <a:t>+set</a:t>
                      </a:r>
                      <a:r>
                        <a:rPr lang="hu-HU" baseline="0" smtClean="0">
                          <a:solidFill>
                            <a:srgbClr val="FF0000"/>
                          </a:solidFill>
                        </a:rPr>
                        <a:t>Fide</a:t>
                      </a:r>
                      <a:r>
                        <a:rPr lang="hu-HU" baseline="0" smtClean="0"/>
                        <a:t>Rating(String)</a:t>
                      </a:r>
                      <a:br>
                        <a:rPr lang="hu-HU" baseline="0" smtClean="0"/>
                      </a:br>
                      <a:r>
                        <a:rPr lang="hu-HU" baseline="0" smtClean="0"/>
                        <a:t>+setK(String)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aseline="0" smtClean="0"/>
                        <a:t>+getName: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aseline="0" smtClean="0"/>
                        <a:t>+getBirthYear(): short</a:t>
                      </a:r>
                      <a:br>
                        <a:rPr lang="hu-HU" baseline="0" smtClean="0"/>
                      </a:br>
                      <a:r>
                        <a:rPr lang="hu-HU" strike="sngStrike" baseline="0" smtClean="0"/>
                        <a:t>+getPlayerID(): int</a:t>
                      </a:r>
                      <a:r>
                        <a:rPr lang="hu-HU" baseline="0" smtClean="0"/>
                        <a:t/>
                      </a:r>
                      <a:br>
                        <a:rPr lang="hu-HU" baseline="0" smtClean="0"/>
                      </a:br>
                      <a:r>
                        <a:rPr lang="hu-HU" strike="sngStrike" baseline="0" smtClean="0"/>
                        <a:t>+getPlayer(): Player</a:t>
                      </a:r>
                    </a:p>
                    <a:p>
                      <a:r>
                        <a:rPr lang="hu-HU" strike="noStrike" baseline="0" smtClean="0"/>
                        <a:t>+getTeam(): Team</a:t>
                      </a:r>
                    </a:p>
                    <a:p>
                      <a:r>
                        <a:rPr lang="hu-HU" strike="noStrike" baseline="0" smtClean="0"/>
                        <a:t>+setTeam(Team)</a:t>
                      </a:r>
                    </a:p>
                    <a:p>
                      <a:r>
                        <a:rPr lang="hu-HU" strike="noStrike" baseline="0" smtClean="0"/>
                        <a:t>+toString(): String</a:t>
                      </a:r>
                      <a:br>
                        <a:rPr lang="hu-HU" strike="noStrike" baseline="0" smtClean="0"/>
                      </a:br>
                      <a:r>
                        <a:rPr lang="hu-HU" strike="noStrike" baseline="0" smtClean="0"/>
                        <a:t>+equals(Object): boolean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6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979138"/>
              </p:ext>
            </p:extLst>
          </p:nvPr>
        </p:nvGraphicFramePr>
        <p:xfrm>
          <a:off x="1097280" y="1011981"/>
          <a:ext cx="10058400" cy="43942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Game</a:t>
                      </a:r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u="sng" smtClean="0"/>
                        <a:t>+INVALID_VALUE: byte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u="sng" smtClean="0"/>
                        <a:t>+WHITEWINS:</a:t>
                      </a:r>
                      <a:r>
                        <a:rPr lang="hu-HU" u="sng" baseline="0" smtClean="0"/>
                        <a:t> int</a:t>
                      </a:r>
                    </a:p>
                    <a:p>
                      <a:r>
                        <a:rPr lang="hu-HU" u="sng" smtClean="0"/>
                        <a:t>+DRAW:</a:t>
                      </a:r>
                      <a:r>
                        <a:rPr lang="hu-HU" u="sng" baseline="0" smtClean="0"/>
                        <a:t> int</a:t>
                      </a:r>
                      <a:endParaRPr lang="hu-HU" u="sng" smtClean="0"/>
                    </a:p>
                    <a:p>
                      <a:r>
                        <a:rPr lang="hu-HU" u="sng" smtClean="0"/>
                        <a:t>+BLACKWINS: int</a:t>
                      </a:r>
                    </a:p>
                    <a:p>
                      <a:r>
                        <a:rPr lang="hu-HU" u="sng" baseline="0" smtClean="0"/>
                        <a:t>-nOfInstances: int</a:t>
                      </a:r>
                    </a:p>
                    <a:p>
                      <a:r>
                        <a:rPr lang="hu-HU" smtClean="0"/>
                        <a:t>-id:</a:t>
                      </a:r>
                      <a:r>
                        <a:rPr lang="hu-HU" baseline="0" smtClean="0"/>
                        <a:t>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aseline="0" smtClean="0"/>
                        <a:t>-result: int</a:t>
                      </a:r>
                    </a:p>
                    <a:p>
                      <a:r>
                        <a:rPr lang="hu-HU" baseline="0" smtClean="0"/>
                        <a:t>-has_result: boolean</a:t>
                      </a:r>
                    </a:p>
                    <a:p>
                      <a:r>
                        <a:rPr lang="hu-HU" baseline="0" smtClean="0"/>
                        <a:t>-white_player: Player</a:t>
                      </a:r>
                    </a:p>
                    <a:p>
                      <a:r>
                        <a:rPr lang="hu-HU" baseline="0" smtClean="0"/>
                        <a:t>-black_player: Player</a:t>
                      </a:r>
                      <a:endParaRPr lang="hu-HU" smtClean="0"/>
                    </a:p>
                    <a:p>
                      <a:endParaRPr lang="hu-HU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mtClean="0"/>
                        <a:t>+Game()</a:t>
                      </a:r>
                    </a:p>
                    <a:p>
                      <a:r>
                        <a:rPr lang="hu-HU" smtClean="0"/>
                        <a:t>+Game(Player,</a:t>
                      </a:r>
                      <a:r>
                        <a:rPr lang="hu-HU" baseline="0" smtClean="0"/>
                        <a:t> Player)</a:t>
                      </a:r>
                    </a:p>
                    <a:p>
                      <a:r>
                        <a:rPr lang="hu-HU" baseline="0" smtClean="0"/>
                        <a:t>+Game(Player, Player, char)</a:t>
                      </a:r>
                    </a:p>
                    <a:p>
                      <a:r>
                        <a:rPr lang="hu-HU" smtClean="0"/>
                        <a:t>+ratingChange(int,</a:t>
                      </a:r>
                      <a:r>
                        <a:rPr lang="hu-HU" baseline="0" smtClean="0"/>
                        <a:t> int, int):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aseline="0" smtClean="0"/>
                        <a:t>+hasResult(): boolean</a:t>
                      </a:r>
                    </a:p>
                    <a:p>
                      <a:r>
                        <a:rPr lang="hu-HU" baseline="0" smtClean="0"/>
                        <a:t>+getResult: int</a:t>
                      </a:r>
                    </a:p>
                    <a:p>
                      <a:r>
                        <a:rPr lang="hu-HU" smtClean="0"/>
                        <a:t>+setResult(int):</a:t>
                      </a:r>
                      <a:r>
                        <a:rPr lang="hu-HU" baseline="0" smtClean="0"/>
                        <a:t> boolean</a:t>
                      </a:r>
                    </a:p>
                    <a:p>
                      <a:r>
                        <a:rPr lang="hu-HU" smtClean="0"/>
                        <a:t>+setResult(char):</a:t>
                      </a:r>
                      <a:r>
                        <a:rPr lang="hu-HU" baseline="0" smtClean="0"/>
                        <a:t>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aseline="0" smtClean="0"/>
                        <a:t>+getWhitePoint(): double</a:t>
                      </a:r>
                    </a:p>
                    <a:p>
                      <a:r>
                        <a:rPr lang="hu-HU" baseline="0" smtClean="0"/>
                        <a:t>+getBlackPoint(): double</a:t>
                      </a:r>
                    </a:p>
                    <a:p>
                      <a:r>
                        <a:rPr lang="hu-HU" baseline="0" smtClean="0"/>
                        <a:t>+getWhite(): Player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aseline="0" smtClean="0"/>
                        <a:t>+setWhite(Player)</a:t>
                      </a:r>
                    </a:p>
                    <a:p>
                      <a:r>
                        <a:rPr lang="hu-HU" baseline="0" smtClean="0"/>
                        <a:t>+getBlack(): Player</a:t>
                      </a:r>
                    </a:p>
                    <a:p>
                      <a:r>
                        <a:rPr lang="hu-HU" smtClean="0"/>
                        <a:t>+setBlack(Player)</a:t>
                      </a:r>
                    </a:p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3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5435"/>
          </a:xfrm>
        </p:spPr>
        <p:txBody>
          <a:bodyPr>
            <a:normAutofit fontScale="90000"/>
          </a:bodyPr>
          <a:lstStyle/>
          <a:p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138250"/>
              </p:ext>
            </p:extLst>
          </p:nvPr>
        </p:nvGraphicFramePr>
        <p:xfrm>
          <a:off x="1354347" y="2856050"/>
          <a:ext cx="31720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>
                          <a:solidFill>
                            <a:schemeClr val="tx1"/>
                          </a:solidFill>
                        </a:rPr>
                        <a:t>MainHF</a:t>
                      </a:r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61151"/>
              </p:ext>
            </p:extLst>
          </p:nvPr>
        </p:nvGraphicFramePr>
        <p:xfrm>
          <a:off x="5366813" y="1510042"/>
          <a:ext cx="19150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0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ArrayList&lt;Team&gt;</a:t>
                      </a:r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41420"/>
              </p:ext>
            </p:extLst>
          </p:nvPr>
        </p:nvGraphicFramePr>
        <p:xfrm>
          <a:off x="5366813" y="2847136"/>
          <a:ext cx="19150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0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ArrayList&lt;Player&gt;</a:t>
                      </a:r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595918"/>
              </p:ext>
            </p:extLst>
          </p:nvPr>
        </p:nvGraphicFramePr>
        <p:xfrm>
          <a:off x="5366813" y="4443023"/>
          <a:ext cx="17942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2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HashSet&lt;Player&gt;</a:t>
                      </a:r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16642"/>
              </p:ext>
            </p:extLst>
          </p:nvPr>
        </p:nvGraphicFramePr>
        <p:xfrm>
          <a:off x="2394502" y="1510042"/>
          <a:ext cx="21319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9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i="1" smtClean="0"/>
                        <a:t>Data_PairingTables</a:t>
                      </a:r>
                      <a:endParaRPr lang="hu-HU" i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957664"/>
              </p:ext>
            </p:extLst>
          </p:nvPr>
        </p:nvGraphicFramePr>
        <p:xfrm>
          <a:off x="8122249" y="3886763"/>
          <a:ext cx="90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Player</a:t>
                      </a:r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95827"/>
              </p:ext>
            </p:extLst>
          </p:nvPr>
        </p:nvGraphicFramePr>
        <p:xfrm>
          <a:off x="8122249" y="2066302"/>
          <a:ext cx="90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Team</a:t>
                      </a:r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77249"/>
              </p:ext>
            </p:extLst>
          </p:nvPr>
        </p:nvGraphicFramePr>
        <p:xfrm>
          <a:off x="3474017" y="4461823"/>
          <a:ext cx="10524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423"/>
              </a:tblGrid>
              <a:tr h="370840">
                <a:tc>
                  <a:txBody>
                    <a:bodyPr/>
                    <a:lstStyle/>
                    <a:p>
                      <a:r>
                        <a:rPr lang="hu-HU" smtClean="0"/>
                        <a:t>int[][][]</a:t>
                      </a:r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ábláza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38989"/>
              </p:ext>
            </p:extLst>
          </p:nvPr>
        </p:nvGraphicFramePr>
        <p:xfrm>
          <a:off x="9868621" y="3886763"/>
          <a:ext cx="90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Game</a:t>
                      </a:r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6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objektumok </a:t>
            </a:r>
            <a:r>
              <a:rPr lang="hu-HU" smtClean="0"/>
              <a:t>kapcsolatai</a:t>
            </a:r>
            <a:r>
              <a:rPr lang="hu-HU"/>
              <a:t/>
            </a:r>
            <a:br>
              <a:rPr lang="hu-HU"/>
            </a:br>
            <a:r>
              <a:rPr lang="hu-HU" smtClean="0"/>
              <a:t>(ismeretségi és tartalmazási)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mtClean="0"/>
              <a:t>Pl. </a:t>
            </a:r>
            <a:br>
              <a:rPr lang="hu-HU" smtClean="0"/>
            </a:br>
            <a:endParaRPr lang="hu-HU" smtClean="0"/>
          </a:p>
          <a:p>
            <a:pPr marL="0" indent="0">
              <a:buNone/>
            </a:pPr>
            <a:r>
              <a:rPr lang="hu-HU" smtClean="0"/>
              <a:t>Kölcsönös ismeretség egy bizonyos csapat és egy bizonyos játékos között:</a:t>
            </a:r>
            <a:endParaRPr lang="hu-HU"/>
          </a:p>
          <a:p>
            <a:pPr>
              <a:buFont typeface="Wingdings" panose="05000000000000000000" pitchFamily="2" charset="2"/>
              <a:buChar char="§"/>
            </a:pPr>
            <a:r>
              <a:rPr lang="hu-HU"/>
              <a:t>egy bizonyos </a:t>
            </a:r>
            <a:r>
              <a:rPr lang="hu-HU" smtClean="0"/>
              <a:t>csapat (Team) </a:t>
            </a:r>
            <a:r>
              <a:rPr lang="hu-HU"/>
              <a:t>típusú objektum </a:t>
            </a:r>
            <a:r>
              <a:rPr lang="hu-HU" smtClean="0"/>
              <a:t>meg tudja szólítani a tartalmazott ArrayList&lt;Player&gt; objektumot, ÉS</a:t>
            </a:r>
            <a:endParaRPr lang="hu-HU"/>
          </a:p>
          <a:p>
            <a:pPr>
              <a:buFont typeface="Wingdings" panose="05000000000000000000" pitchFamily="2" charset="2"/>
              <a:buChar char="§"/>
            </a:pPr>
            <a:r>
              <a:rPr lang="hu-HU" smtClean="0"/>
              <a:t>egy bizonyos játékos (Player) típusú objektum meg tudja szólítani a tartalmazott Team objektumot</a:t>
            </a:r>
          </a:p>
          <a:p>
            <a:pPr marL="0" indent="0">
              <a:buNone/>
            </a:pPr>
            <a:r>
              <a:rPr lang="hu-HU" smtClean="0"/>
              <a:t>Egyoldalú ismeretség (</a:t>
            </a:r>
            <a:r>
              <a:rPr lang="hu-HU" i="1" smtClean="0"/>
              <a:t>egyelőre</a:t>
            </a:r>
            <a:r>
              <a:rPr lang="hu-HU" smtClean="0"/>
              <a:t>) egy bizonyos játszma (Game) és két bizonyos játékos (Player) között: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mtClean="0"/>
              <a:t>egy bizonyos játszma (Game) típusú objektum meg tudja szólítani a tartalmazott két Player objektumot (=a játszma „ismeri” a játékosokat)</a:t>
            </a:r>
          </a:p>
        </p:txBody>
      </p:sp>
    </p:spTree>
    <p:extLst>
      <p:ext uri="{BB962C8B-B14F-4D97-AF65-F5344CB8AC3E}">
        <p14:creationId xmlns:p14="http://schemas.microsoft.com/office/powerpoint/2010/main" val="184566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érdekesebb kódrészletek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…sok, egyre nehezebb választani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9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0982" y="631661"/>
            <a:ext cx="3369480" cy="765819"/>
          </a:xfrm>
        </p:spPr>
        <p:txBody>
          <a:bodyPr>
            <a:normAutofit fontScale="90000"/>
          </a:bodyPr>
          <a:lstStyle/>
          <a:p>
            <a:r>
              <a:rPr lang="hu-HU" sz="4400" smtClean="0"/>
              <a:t>csapat-összeállítások</a:t>
            </a:r>
            <a:endParaRPr lang="hu-HU" sz="440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287" y="364241"/>
            <a:ext cx="6307229" cy="5591905"/>
          </a:xfrm>
        </p:spPr>
      </p:pic>
    </p:spTree>
    <p:extLst>
      <p:ext uri="{BB962C8B-B14F-4D97-AF65-F5344CB8AC3E}">
        <p14:creationId xmlns:p14="http://schemas.microsoft.com/office/powerpoint/2010/main" val="23631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Feladatspecifikáció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A program legyen képes csapat körverseny adatait </a:t>
            </a:r>
            <a:r>
              <a:rPr lang="hu-HU" smtClean="0"/>
              <a:t>CSV </a:t>
            </a:r>
            <a:r>
              <a:rPr lang="hu-HU" smtClean="0"/>
              <a:t>formátumú </a:t>
            </a:r>
            <a:r>
              <a:rPr lang="hu-HU" smtClean="0"/>
              <a:t>forrásokból (csapatok</a:t>
            </a:r>
            <a:r>
              <a:rPr lang="hu-HU" smtClean="0"/>
              <a:t>, játékosok</a:t>
            </a:r>
            <a:r>
              <a:rPr lang="hu-HU" smtClean="0"/>
              <a:t>) nyerve, </a:t>
            </a:r>
            <a:r>
              <a:rPr lang="hu-HU" smtClean="0"/>
              <a:t>párosítási táblázatok alapján </a:t>
            </a:r>
            <a:r>
              <a:rPr lang="hu-HU" smtClean="0"/>
              <a:t>a fordulók </a:t>
            </a:r>
            <a:r>
              <a:rPr lang="hu-HU" smtClean="0"/>
              <a:t>párosításait elkészíteni! </a:t>
            </a:r>
          </a:p>
          <a:p>
            <a:r>
              <a:rPr lang="hu-HU" smtClean="0"/>
              <a:t>Legyen </a:t>
            </a:r>
            <a:r>
              <a:rPr lang="hu-HU" smtClean="0"/>
              <a:t>lehetőség az egyes játékosok közötti játszmák végeredményeinek bevitelére (konzol v. random feltöltés) és esetleges javítására, valamint verseny közben az aktuális versenyállás többféle szempont </a:t>
            </a:r>
            <a:r>
              <a:rPr lang="hu-HU" smtClean="0"/>
              <a:t>szerinti listázására</a:t>
            </a:r>
            <a:r>
              <a:rPr lang="hu-HU" smtClean="0"/>
              <a:t>! </a:t>
            </a:r>
          </a:p>
          <a:p>
            <a:r>
              <a:rPr lang="hu-HU" smtClean="0"/>
              <a:t>A verseny végeztével többféle szempont szerinti listázza a végeredményt!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58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2058" y="456888"/>
            <a:ext cx="2482682" cy="1182131"/>
          </a:xfrm>
        </p:spPr>
        <p:txBody>
          <a:bodyPr>
            <a:normAutofit/>
          </a:bodyPr>
          <a:lstStyle/>
          <a:p>
            <a:r>
              <a:rPr lang="hu-HU" sz="4000" smtClean="0"/>
              <a:t>egy </a:t>
            </a:r>
            <a:r>
              <a:rPr lang="hu-HU" sz="4000"/>
              <a:t>forduló </a:t>
            </a:r>
            <a:r>
              <a:rPr lang="hu-HU" sz="4000" smtClean="0"/>
              <a:t>párosításai</a:t>
            </a:r>
            <a:endParaRPr lang="hu-HU" sz="400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24" y="456888"/>
            <a:ext cx="7624963" cy="5739748"/>
          </a:xfrm>
        </p:spPr>
      </p:pic>
    </p:spTree>
    <p:extLst>
      <p:ext uri="{BB962C8B-B14F-4D97-AF65-F5344CB8AC3E}">
        <p14:creationId xmlns:p14="http://schemas.microsoft.com/office/powerpoint/2010/main" val="25557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Fejlesztési lehetőségek és kérdések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smtClean="0"/>
              <a:t>A forduló párosítása után </a:t>
            </a:r>
            <a:r>
              <a:rPr lang="hu-HU" strike="sngStrike" smtClean="0"/>
              <a:t>a csapathoz rendeltem a játékosokat (1 csapat objektum ismer több játékos objektumot),  de a játékoshoz még nem rendeltem a csapatot (1 játékos ismer 1 csapatot)</a:t>
            </a:r>
            <a:r>
              <a:rPr lang="hu-HU" smtClean="0"/>
              <a:t> </a:t>
            </a:r>
            <a:r>
              <a:rPr lang="hu-HU" smtClean="0">
                <a:solidFill>
                  <a:srgbClr val="FF0000"/>
                </a:solidFill>
              </a:rPr>
              <a:t>az egyes csapatok és a csapatba tartozó játékosok </a:t>
            </a:r>
            <a:r>
              <a:rPr lang="hu-HU" b="1" smtClean="0">
                <a:solidFill>
                  <a:srgbClr val="FF0000"/>
                </a:solidFill>
              </a:rPr>
              <a:t>kölcsönösen</a:t>
            </a:r>
            <a:r>
              <a:rPr lang="hu-HU" smtClean="0">
                <a:solidFill>
                  <a:srgbClr val="FF0000"/>
                </a:solidFill>
              </a:rPr>
              <a:t> egymáshoz rendelődnek; de játszma (class </a:t>
            </a:r>
            <a:r>
              <a:rPr lang="hu-HU" b="1" smtClean="0">
                <a:solidFill>
                  <a:srgbClr val="FF0000"/>
                </a:solidFill>
              </a:rPr>
              <a:t>Game</a:t>
            </a:r>
            <a:r>
              <a:rPr lang="hu-HU" smtClean="0">
                <a:solidFill>
                  <a:srgbClr val="FF0000"/>
                </a:solidFill>
              </a:rPr>
              <a:t>) objektumok, amiken </a:t>
            </a:r>
            <a:r>
              <a:rPr lang="hu-HU">
                <a:solidFill>
                  <a:srgbClr val="FF0000"/>
                </a:solidFill>
              </a:rPr>
              <a:t>keresztül </a:t>
            </a:r>
            <a:r>
              <a:rPr lang="hu-HU" smtClean="0">
                <a:solidFill>
                  <a:srgbClr val="FF0000"/>
                </a:solidFill>
              </a:rPr>
              <a:t>játékosok (class Player) egymáshoz </a:t>
            </a:r>
            <a:r>
              <a:rPr lang="hu-HU">
                <a:solidFill>
                  <a:srgbClr val="FF0000"/>
                </a:solidFill>
              </a:rPr>
              <a:t>kapcsolódhatnának, </a:t>
            </a:r>
            <a:r>
              <a:rPr lang="hu-HU" b="1">
                <a:solidFill>
                  <a:srgbClr val="FF0000"/>
                </a:solidFill>
              </a:rPr>
              <a:t>még nem</a:t>
            </a:r>
            <a:r>
              <a:rPr lang="hu-HU">
                <a:solidFill>
                  <a:srgbClr val="FF0000"/>
                </a:solidFill>
              </a:rPr>
              <a:t> </a:t>
            </a:r>
            <a:r>
              <a:rPr lang="hu-HU" smtClean="0">
                <a:solidFill>
                  <a:srgbClr val="FF0000"/>
                </a:solidFill>
              </a:rPr>
              <a:t>jönnek létre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mtClean="0"/>
              <a:t>A programban két interfész van, de csak adatokkal – helyesen vannak megtervezve (és felhasználva)?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mtClean="0"/>
              <a:t>A vezérlő osztály túl sok dolgot tárol (és túl sok dolgot tesz)?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mtClean="0"/>
              <a:t>A játékos is ismerje a játszmáit! (kölcsönös ismeretség adott játékos és játszmái között)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mtClean="0"/>
              <a:t>Bevezetni a </a:t>
            </a:r>
            <a:r>
              <a:rPr lang="hu-HU" i="1" smtClean="0"/>
              <a:t>Round</a:t>
            </a:r>
            <a:r>
              <a:rPr lang="hu-HU" smtClean="0"/>
              <a:t> </a:t>
            </a:r>
            <a:r>
              <a:rPr lang="hu-HU" smtClean="0"/>
              <a:t>típust! Később a </a:t>
            </a:r>
            <a:r>
              <a:rPr lang="hu-HU" i="1" smtClean="0"/>
              <a:t>Tournament</a:t>
            </a:r>
            <a:r>
              <a:rPr lang="hu-HU" smtClean="0"/>
              <a:t> típust (</a:t>
            </a:r>
            <a:r>
              <a:rPr lang="hu-HU" i="1" smtClean="0"/>
              <a:t>TeamTournament</a:t>
            </a:r>
            <a:r>
              <a:rPr lang="hu-HU" smtClean="0"/>
              <a:t>, </a:t>
            </a:r>
            <a:r>
              <a:rPr lang="hu-HU" i="1" smtClean="0"/>
              <a:t>IndividualTournament</a:t>
            </a:r>
            <a:r>
              <a:rPr lang="hu-HU" smtClean="0"/>
              <a:t> lehetnének további specializációk) TeamTournament tudhatna csapatversenyspecifikus dolgokat: beállítható csapatlétszám, tartalék játékosok, pontszámszámítás módja, stb stb stb </a:t>
            </a:r>
            <a:endParaRPr lang="hu-HU" smtClean="0"/>
          </a:p>
          <a:p>
            <a:pPr>
              <a:buFont typeface="Wingdings" panose="05000000000000000000" pitchFamily="2" charset="2"/>
              <a:buChar char="§"/>
            </a:pPr>
            <a:r>
              <a:rPr lang="hu-HU" smtClean="0"/>
              <a:t>Mi kerüljön a már </a:t>
            </a:r>
            <a:r>
              <a:rPr lang="hu-HU" smtClean="0"/>
              <a:t>meglévő </a:t>
            </a:r>
            <a:r>
              <a:rPr lang="hu-HU" smtClean="0"/>
              <a:t>osztályokba, milyen osztályok kellenek még, át kell-e szervezni a jelenlegi osztályokat és hogyan? </a:t>
            </a:r>
          </a:p>
        </p:txBody>
      </p:sp>
    </p:spTree>
    <p:extLst>
      <p:ext uri="{BB962C8B-B14F-4D97-AF65-F5344CB8AC3E}">
        <p14:creationId xmlns:p14="http://schemas.microsoft.com/office/powerpoint/2010/main" val="11066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3842"/>
          </a:xfrm>
        </p:spPr>
        <p:txBody>
          <a:bodyPr/>
          <a:lstStyle/>
          <a:p>
            <a:r>
              <a:rPr lang="hu-HU" smtClean="0"/>
              <a:t>Feladatspecifikáció /kiegészítések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u-HU" smtClean="0"/>
              <a:t>a csapat létszáma fix (a valóságban lehetnek ”csere” játékosok), és a játékos csapatának minden meccsén játszik (a valóságban kihagyhat fordulót, tartalék nélkül is)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smtClean="0"/>
              <a:t>a csapat erősorrendje kizárólag az értékszámtól függ (valódi versenyeken létezik ”150 pontos szabály”, többek között)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smtClean="0"/>
              <a:t>a játékosnak van K-szorzója (valódi versenyeken csak normáltempónál, rapidnál egységesen 20)</a:t>
            </a:r>
            <a:endParaRPr lang="hu-HU" smtClean="0"/>
          </a:p>
          <a:p>
            <a:pPr>
              <a:buFont typeface="Courier New" panose="02070309020205020404" pitchFamily="49" charset="0"/>
              <a:buChar char="o"/>
            </a:pPr>
            <a:r>
              <a:rPr lang="hu-HU" smtClean="0"/>
              <a:t>a játékosnak, ha van, csak egyféle (FIDE) értékszáma lehet (valódi versenyeken ezen belül játéktempó függő, sőt országfüggő is van)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smtClean="0"/>
              <a:t>értékszámmal rendelkezők közt lejátszott játszma mindig é</a:t>
            </a:r>
            <a:r>
              <a:rPr lang="hu-HU" smtClean="0"/>
              <a:t>rtékszámváltozással jár (a valóságban vannak kivételek)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smtClean="0"/>
              <a:t>a h</a:t>
            </a:r>
            <a:r>
              <a:rPr lang="hu-HU" smtClean="0"/>
              <a:t>azai csapat játékosai páratlan táblákon világosak, páros táblákon sötétek (a valóságban csak rapidon igaz, egyébként éppen fordítva)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/>
              <a:t>a</a:t>
            </a:r>
            <a:r>
              <a:rPr lang="hu-HU" smtClean="0"/>
              <a:t> játszmának csak 3-féle végeredménye lehet (a valóságban több)</a:t>
            </a:r>
            <a:endParaRPr lang="hu-HU" smtClean="0"/>
          </a:p>
          <a:p>
            <a:pPr>
              <a:buFont typeface="Courier New" panose="02070309020205020404" pitchFamily="49" charset="0"/>
              <a:buChar char="o"/>
            </a:pPr>
            <a:endParaRPr lang="hu-HU" smtClean="0"/>
          </a:p>
          <a:p>
            <a:pPr marL="0" indent="0">
              <a:buNone/>
            </a:pP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4768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input (játékosok; CSV)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mtClean="0"/>
              <a:t>Felépítése: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i="1" smtClean="0"/>
              <a:t>FIDE </a:t>
            </a:r>
            <a:r>
              <a:rPr lang="hu-HU" i="1"/>
              <a:t>azonosító</a:t>
            </a:r>
            <a:r>
              <a:rPr lang="hu-HU"/>
              <a:t>, </a:t>
            </a:r>
            <a:r>
              <a:rPr lang="hu-HU" i="1"/>
              <a:t>név</a:t>
            </a:r>
            <a:r>
              <a:rPr lang="hu-HU"/>
              <a:t>, </a:t>
            </a:r>
            <a:r>
              <a:rPr lang="hu-HU" i="1"/>
              <a:t>FIDE értékszám</a:t>
            </a:r>
            <a:r>
              <a:rPr lang="hu-HU"/>
              <a:t>, </a:t>
            </a:r>
            <a:r>
              <a:rPr lang="hu-HU" i="1"/>
              <a:t>FIDE </a:t>
            </a:r>
            <a:r>
              <a:rPr lang="hu-HU" i="1" smtClean="0"/>
              <a:t>”szorzó</a:t>
            </a:r>
            <a:r>
              <a:rPr lang="hu-HU" i="1"/>
              <a:t>”</a:t>
            </a:r>
            <a:r>
              <a:rPr lang="hu-HU"/>
              <a:t>, </a:t>
            </a:r>
            <a:r>
              <a:rPr lang="hu-HU" i="1"/>
              <a:t>születési év</a:t>
            </a:r>
            <a:r>
              <a:rPr lang="hu-HU"/>
              <a:t>, </a:t>
            </a:r>
            <a:r>
              <a:rPr lang="hu-HU" i="1" smtClean="0"/>
              <a:t>nem</a:t>
            </a:r>
          </a:p>
          <a:p>
            <a:pPr marL="0" indent="0">
              <a:buNone/>
            </a:pPr>
            <a:r>
              <a:rPr lang="hu-HU" smtClean="0"/>
              <a:t>Magyarázat: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i="1" smtClean="0"/>
              <a:t>FIDE azonosító</a:t>
            </a:r>
            <a:r>
              <a:rPr lang="hu-HU" smtClean="0"/>
              <a:t>: </a:t>
            </a:r>
            <a:br>
              <a:rPr lang="hu-HU" smtClean="0"/>
            </a:br>
            <a:r>
              <a:rPr lang="hu-HU" err="1" smtClean="0"/>
              <a:t>poz</a:t>
            </a:r>
            <a:r>
              <a:rPr lang="hu-HU" smtClean="0"/>
              <a:t>. egész szám (long); speciális érték: 0 -&gt; a FIDE…mezők értéke érdektelen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i="1" smtClean="0"/>
              <a:t>FIDE értékszám</a:t>
            </a:r>
            <a:r>
              <a:rPr lang="hu-HU" smtClean="0"/>
              <a:t>: </a:t>
            </a:r>
            <a:br>
              <a:rPr lang="hu-HU" smtClean="0"/>
            </a:br>
            <a:r>
              <a:rPr lang="hu-HU" smtClean="0"/>
              <a:t>ha van, </a:t>
            </a:r>
            <a:r>
              <a:rPr lang="hu-HU" err="1" smtClean="0"/>
              <a:t>poz</a:t>
            </a:r>
            <a:r>
              <a:rPr lang="hu-HU" smtClean="0"/>
              <a:t>. egész szám (short)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i="1" smtClean="0"/>
              <a:t>FIDE szorzó</a:t>
            </a:r>
            <a:r>
              <a:rPr lang="hu-HU"/>
              <a:t> </a:t>
            </a:r>
            <a:r>
              <a:rPr lang="hu-HU" smtClean="0"/>
              <a:t>(K, coefficient):</a:t>
            </a:r>
            <a:br>
              <a:rPr lang="hu-HU" smtClean="0"/>
            </a:br>
            <a:r>
              <a:rPr lang="hu-HU" smtClean="0"/>
              <a:t>ha van, </a:t>
            </a:r>
            <a:r>
              <a:rPr lang="hu-HU" err="1" smtClean="0"/>
              <a:t>poz</a:t>
            </a:r>
            <a:r>
              <a:rPr lang="hu-HU" smtClean="0"/>
              <a:t>. egész szám (byte)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i="1"/>
              <a:t>n</a:t>
            </a:r>
            <a:r>
              <a:rPr lang="hu-HU" i="1" smtClean="0"/>
              <a:t>em</a:t>
            </a:r>
            <a:r>
              <a:rPr lang="hu-HU" smtClean="0"/>
              <a:t>:</a:t>
            </a:r>
            <a:br>
              <a:rPr lang="hu-HU" smtClean="0"/>
            </a:br>
            <a:r>
              <a:rPr lang="hu-HU" smtClean="0"/>
              <a:t>értéke ”m” vagy ”f”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smtClean="0"/>
          </a:p>
          <a:p>
            <a:pPr marL="0" indent="0">
              <a:buNone/>
            </a:pPr>
            <a:endParaRPr lang="hu-HU" smtClean="0"/>
          </a:p>
          <a:p>
            <a:pPr marL="0" indent="0">
              <a:buNone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63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input </a:t>
            </a:r>
            <a:r>
              <a:rPr lang="hu-HU" smtClean="0"/>
              <a:t>(csapatok; </a:t>
            </a:r>
            <a:r>
              <a:rPr lang="hu-HU"/>
              <a:t>CSV)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mtClean="0"/>
              <a:t>Felépítése:</a:t>
            </a:r>
            <a:endParaRPr lang="hu-HU"/>
          </a:p>
          <a:p>
            <a:pPr>
              <a:buFont typeface="Wingdings" panose="05000000000000000000" pitchFamily="2" charset="2"/>
              <a:buChar char="§"/>
            </a:pPr>
            <a:r>
              <a:rPr lang="hu-HU" i="1"/>
              <a:t>n</a:t>
            </a:r>
            <a:r>
              <a:rPr lang="hu-HU" i="1" smtClean="0"/>
              <a:t>év</a:t>
            </a:r>
            <a:r>
              <a:rPr lang="hu-HU" smtClean="0"/>
              <a:t>, </a:t>
            </a:r>
            <a:r>
              <a:rPr lang="hu-HU" i="1" smtClean="0"/>
              <a:t>FIDE azonosító</a:t>
            </a:r>
          </a:p>
          <a:p>
            <a:pPr marL="0" indent="0">
              <a:buNone/>
            </a:pPr>
            <a:r>
              <a:rPr lang="hu-HU" smtClean="0"/>
              <a:t>Magyarázat: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i="1" smtClean="0"/>
              <a:t>név</a:t>
            </a:r>
            <a:r>
              <a:rPr lang="hu-HU" smtClean="0"/>
              <a:t>: a csapat neve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i="1" smtClean="0"/>
              <a:t>FIDE azonosító</a:t>
            </a:r>
            <a:r>
              <a:rPr lang="hu-HU" smtClean="0"/>
              <a:t>: ha van; a csapat „fixjátékosa”; </a:t>
            </a:r>
            <a:br>
              <a:rPr lang="hu-HU" smtClean="0"/>
            </a:br>
            <a:r>
              <a:rPr lang="hu-HU" smtClean="0"/>
              <a:t>„fixjátékos”: </a:t>
            </a:r>
            <a:r>
              <a:rPr lang="hu-HU" smtClean="0">
                <a:solidFill>
                  <a:srgbClr val="FF0000"/>
                </a:solidFill>
              </a:rPr>
              <a:t>ha a csapat résztvevő a versenyen, akkor a játékos ennek a csapatnak a tagja, </a:t>
            </a:r>
            <a:r>
              <a:rPr lang="hu-HU" b="1" smtClean="0">
                <a:solidFill>
                  <a:srgbClr val="FF0000"/>
                </a:solidFill>
              </a:rPr>
              <a:t>egyébként bármely</a:t>
            </a:r>
            <a:r>
              <a:rPr lang="hu-HU" smtClean="0">
                <a:solidFill>
                  <a:srgbClr val="FF0000"/>
                </a:solidFill>
              </a:rPr>
              <a:t> csapatnak lehet tagja; !: a JELEN prg.verzióban: ha a csapat résztvevő, akkor a játékos ennek a csapatnak a tagja, </a:t>
            </a:r>
            <a:r>
              <a:rPr lang="hu-HU" b="1" smtClean="0">
                <a:solidFill>
                  <a:srgbClr val="FF0000"/>
                </a:solidFill>
              </a:rPr>
              <a:t>egyébként</a:t>
            </a:r>
            <a:r>
              <a:rPr lang="hu-HU" smtClean="0">
                <a:solidFill>
                  <a:srgbClr val="FF0000"/>
                </a:solidFill>
              </a:rPr>
              <a:t> a játékos </a:t>
            </a:r>
            <a:r>
              <a:rPr lang="hu-HU" b="1">
                <a:solidFill>
                  <a:srgbClr val="FF0000"/>
                </a:solidFill>
              </a:rPr>
              <a:t>n</a:t>
            </a:r>
            <a:r>
              <a:rPr lang="hu-HU" b="1" smtClean="0">
                <a:solidFill>
                  <a:srgbClr val="FF0000"/>
                </a:solidFill>
              </a:rPr>
              <a:t>em</a:t>
            </a:r>
            <a:r>
              <a:rPr lang="hu-HU" smtClean="0">
                <a:solidFill>
                  <a:srgbClr val="FF0000"/>
                </a:solidFill>
              </a:rPr>
              <a:t> résztvevő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40297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</a:t>
            </a:r>
            <a:r>
              <a:rPr lang="hu-HU" smtClean="0"/>
              <a:t>nput (párosítási táblázat; 4D-tömb)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mtClean="0"/>
              <a:t>Felépítése</a:t>
            </a:r>
          </a:p>
          <a:p>
            <a:pPr marL="0" indent="0">
              <a:buNone/>
            </a:pPr>
            <a:r>
              <a:rPr lang="hu-HU" smtClean="0"/>
              <a:t>érték (0. dimenzió): egy résztvevő (mint rajtszám)</a:t>
            </a:r>
          </a:p>
          <a:p>
            <a:pPr marL="457200" indent="-457200">
              <a:buFont typeface="+mj-lt"/>
              <a:buAutoNum type="arabicPeriod"/>
            </a:pPr>
            <a:r>
              <a:rPr lang="hu-HU" smtClean="0"/>
              <a:t>[</a:t>
            </a:r>
            <a:r>
              <a:rPr lang="hu-HU" smtClean="0">
                <a:solidFill>
                  <a:srgbClr val="7030A0"/>
                </a:solidFill>
              </a:rPr>
              <a:t>0..1</a:t>
            </a:r>
            <a:r>
              <a:rPr lang="hu-HU" smtClean="0"/>
              <a:t>]</a:t>
            </a:r>
            <a:br>
              <a:rPr lang="hu-HU" smtClean="0"/>
            </a:br>
            <a:r>
              <a:rPr lang="hu-HU" smtClean="0"/>
              <a:t>egy párosítás //0: „hazai” résztevevő; 1: „vendég” résztvevő</a:t>
            </a:r>
          </a:p>
          <a:p>
            <a:pPr marL="457200" indent="-457200">
              <a:buFont typeface="+mj-lt"/>
              <a:buAutoNum type="arabicPeriod"/>
            </a:pPr>
            <a:r>
              <a:rPr lang="hu-HU" smtClean="0"/>
              <a:t>[</a:t>
            </a:r>
            <a:r>
              <a:rPr lang="hu-HU" smtClean="0">
                <a:solidFill>
                  <a:srgbClr val="00B0F0"/>
                </a:solidFill>
              </a:rPr>
              <a:t>0..fordulópárosításokszáma-1</a:t>
            </a:r>
            <a:r>
              <a:rPr lang="hu-HU" smtClean="0"/>
              <a:t>][</a:t>
            </a:r>
            <a:r>
              <a:rPr lang="hu-HU" smtClean="0">
                <a:solidFill>
                  <a:srgbClr val="7030A0"/>
                </a:solidFill>
              </a:rPr>
              <a:t>0..1</a:t>
            </a:r>
            <a:r>
              <a:rPr lang="hu-HU" smtClean="0"/>
              <a:t>]</a:t>
            </a:r>
            <a:br>
              <a:rPr lang="hu-HU" smtClean="0"/>
            </a:br>
            <a:r>
              <a:rPr lang="hu-HU" smtClean="0"/>
              <a:t>egy forduló (a párosítások tömbje)</a:t>
            </a:r>
          </a:p>
          <a:p>
            <a:pPr marL="457200" indent="-457200">
              <a:buFont typeface="+mj-lt"/>
              <a:buAutoNum type="arabicPeriod"/>
            </a:pPr>
            <a:r>
              <a:rPr lang="hu-HU" smtClean="0"/>
              <a:t>[</a:t>
            </a:r>
            <a:r>
              <a:rPr lang="hu-HU" smtClean="0">
                <a:solidFill>
                  <a:srgbClr val="92D050"/>
                </a:solidFill>
              </a:rPr>
              <a:t>0..fordulókszáma-1</a:t>
            </a:r>
            <a:r>
              <a:rPr lang="hu-HU" smtClean="0"/>
              <a:t>][</a:t>
            </a:r>
            <a:r>
              <a:rPr lang="hu-HU" smtClean="0">
                <a:solidFill>
                  <a:srgbClr val="00B0F0"/>
                </a:solidFill>
              </a:rPr>
              <a:t>….</a:t>
            </a:r>
            <a:r>
              <a:rPr lang="hu-HU" smtClean="0"/>
              <a:t>][</a:t>
            </a:r>
            <a:r>
              <a:rPr lang="hu-HU" smtClean="0">
                <a:solidFill>
                  <a:srgbClr val="7030A0"/>
                </a:solidFill>
              </a:rPr>
              <a:t>0..1</a:t>
            </a:r>
            <a:r>
              <a:rPr lang="hu-HU" smtClean="0"/>
              <a:t>]</a:t>
            </a:r>
            <a:br>
              <a:rPr lang="hu-HU" smtClean="0"/>
            </a:br>
            <a:r>
              <a:rPr lang="hu-HU" smtClean="0"/>
              <a:t>egy körversenytípus (a fordulók tömbje)</a:t>
            </a:r>
          </a:p>
          <a:p>
            <a:pPr marL="457200" indent="-457200">
              <a:buFont typeface="+mj-lt"/>
              <a:buAutoNum type="arabicPeriod"/>
            </a:pPr>
            <a:r>
              <a:rPr lang="hu-HU" smtClean="0"/>
              <a:t>[</a:t>
            </a:r>
            <a:r>
              <a:rPr lang="hu-HU" smtClean="0">
                <a:solidFill>
                  <a:srgbClr val="C00000"/>
                </a:solidFill>
              </a:rPr>
              <a:t>0..KÖRVERSENYTÍPUSOKSZÁMA-1</a:t>
            </a:r>
            <a:r>
              <a:rPr lang="hu-HU" smtClean="0"/>
              <a:t>][</a:t>
            </a:r>
            <a:r>
              <a:rPr lang="hu-HU" smtClean="0">
                <a:solidFill>
                  <a:srgbClr val="92D050"/>
                </a:solidFill>
              </a:rPr>
              <a:t>….</a:t>
            </a:r>
            <a:r>
              <a:rPr lang="hu-HU" smtClean="0"/>
              <a:t>][</a:t>
            </a:r>
            <a:r>
              <a:rPr lang="hu-HU" smtClean="0">
                <a:solidFill>
                  <a:srgbClr val="00B0F0"/>
                </a:solidFill>
              </a:rPr>
              <a:t>….</a:t>
            </a:r>
            <a:r>
              <a:rPr lang="hu-HU" smtClean="0"/>
              <a:t>][</a:t>
            </a:r>
            <a:r>
              <a:rPr lang="hu-HU" smtClean="0">
                <a:solidFill>
                  <a:srgbClr val="7030A0"/>
                </a:solidFill>
              </a:rPr>
              <a:t>0..1</a:t>
            </a:r>
            <a:r>
              <a:rPr lang="hu-HU" smtClean="0"/>
              <a:t>]</a:t>
            </a:r>
            <a:br>
              <a:rPr lang="hu-HU" smtClean="0"/>
            </a:br>
            <a:r>
              <a:rPr lang="hu-HU" smtClean="0"/>
              <a:t>a program által kezelni képes körversenytípusok (a körversenytípusok tömbje)</a:t>
            </a:r>
          </a:p>
        </p:txBody>
      </p:sp>
    </p:spTree>
    <p:extLst>
      <p:ext uri="{BB962C8B-B14F-4D97-AF65-F5344CB8AC3E}">
        <p14:creationId xmlns:p14="http://schemas.microsoft.com/office/powerpoint/2010/main" val="198497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Programszekvencia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hu-HU" smtClean="0"/>
              <a:t>Input (CSV </a:t>
            </a:r>
            <a:r>
              <a:rPr lang="hu-HU"/>
              <a:t>formátumú </a:t>
            </a:r>
            <a:r>
              <a:rPr lang="hu-HU" err="1" smtClean="0"/>
              <a:t>sztringek</a:t>
            </a:r>
            <a:r>
              <a:rPr lang="hu-HU" smtClean="0"/>
              <a:t>) : a </a:t>
            </a:r>
            <a:r>
              <a:rPr lang="hu-HU"/>
              <a:t>j</a:t>
            </a:r>
            <a:r>
              <a:rPr lang="hu-HU" smtClean="0"/>
              <a:t>átékosok és csapatok beolvasása és feldolgozása</a:t>
            </a:r>
            <a:br>
              <a:rPr lang="hu-HU" smtClean="0"/>
            </a:br>
            <a:r>
              <a:rPr lang="hu-HU" smtClean="0"/>
              <a:t>Csapatadat felvételekor ha „fixjátékos” is meg van adva, akkor hozzárendelést végezni!</a:t>
            </a:r>
          </a:p>
          <a:p>
            <a:pPr marL="457200" indent="-457200">
              <a:buFont typeface="+mj-lt"/>
              <a:buAutoNum type="arabicParenR"/>
            </a:pPr>
            <a:r>
              <a:rPr lang="hu-HU" smtClean="0"/>
              <a:t>Input (konzol) : a résztvevő csapatok számának (csapatszám) beolvasása</a:t>
            </a:r>
            <a:br>
              <a:rPr lang="hu-HU" smtClean="0"/>
            </a:br>
            <a:r>
              <a:rPr lang="hu-HU" smtClean="0"/>
              <a:t>Az </a:t>
            </a:r>
            <a:r>
              <a:rPr lang="hu-HU" smtClean="0"/>
              <a:t>érvényes </a:t>
            </a:r>
            <a:r>
              <a:rPr lang="hu-HU" smtClean="0"/>
              <a:t>értékek </a:t>
            </a:r>
            <a:r>
              <a:rPr lang="hu-HU" smtClean="0"/>
              <a:t>csak a párosítási táblázat határaitól </a:t>
            </a:r>
            <a:r>
              <a:rPr lang="hu-HU" smtClean="0"/>
              <a:t>függjenek! </a:t>
            </a:r>
            <a:r>
              <a:rPr lang="hu-HU" smtClean="0"/>
              <a:t>(fejleszthető: </a:t>
            </a:r>
            <a:r>
              <a:rPr lang="hu-HU" smtClean="0"/>
              <a:t>a </a:t>
            </a:r>
            <a:r>
              <a:rPr lang="hu-HU" smtClean="0"/>
              <a:t>beolvasott játékosok és csapatok számától </a:t>
            </a:r>
            <a:r>
              <a:rPr lang="hu-HU" smtClean="0"/>
              <a:t>is függjenek)</a:t>
            </a:r>
            <a:endParaRPr lang="hu-HU" smtClean="0"/>
          </a:p>
          <a:p>
            <a:pPr marL="457200" indent="-457200">
              <a:buFont typeface="+mj-lt"/>
              <a:buAutoNum type="arabicParenR"/>
            </a:pPr>
            <a:r>
              <a:rPr lang="hu-HU" smtClean="0"/>
              <a:t>A versenyen alkalmazandó párosítási tábla kiválasztása (a </a:t>
            </a:r>
            <a:r>
              <a:rPr lang="hu-HU" smtClean="0"/>
              <a:t>résztvevő csapatok számától </a:t>
            </a:r>
            <a:r>
              <a:rPr lang="hu-HU" smtClean="0"/>
              <a:t>függ)</a:t>
            </a:r>
          </a:p>
          <a:p>
            <a:pPr marL="457200" indent="-457200">
              <a:buFont typeface="+mj-lt"/>
              <a:buAutoNum type="arabicParenR"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31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Programszekvencia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hu-HU"/>
              <a:t>Csapatösszeállítások </a:t>
            </a:r>
            <a:r>
              <a:rPr lang="hu-HU" smtClean="0"/>
              <a:t>elkészítése: </a:t>
            </a:r>
            <a:r>
              <a:rPr lang="hu-HU"/>
              <a:t>csapatszám db csapat kiválasztása </a:t>
            </a:r>
            <a:r>
              <a:rPr lang="hu-HU" smtClean="0"/>
              <a:t>és feltöltése játékosokkal</a:t>
            </a:r>
            <a:r>
              <a:rPr lang="hu-HU"/>
              <a:t/>
            </a:r>
            <a:br>
              <a:rPr lang="hu-HU"/>
            </a:br>
            <a:r>
              <a:rPr lang="hu-HU"/>
              <a:t>A véletlenszerűséget a kiválasztás előtt meghívott </a:t>
            </a:r>
            <a:r>
              <a:rPr lang="hu-HU" err="1"/>
              <a:t>Collections.shuffle</a:t>
            </a:r>
            <a:r>
              <a:rPr lang="hu-HU"/>
              <a:t>() </a:t>
            </a:r>
            <a:r>
              <a:rPr lang="hu-HU" smtClean="0"/>
              <a:t>biztosítja. A feltöltéskor </a:t>
            </a:r>
            <a:r>
              <a:rPr lang="hu-HU"/>
              <a:t>figyelembe kell venni </a:t>
            </a:r>
            <a:r>
              <a:rPr lang="hu-HU" smtClean="0"/>
              <a:t>a </a:t>
            </a:r>
            <a:r>
              <a:rPr lang="hu-HU"/>
              <a:t>versenyen </a:t>
            </a:r>
            <a:r>
              <a:rPr lang="hu-HU" smtClean="0"/>
              <a:t>a csapatlétszámot és a fix csapat-&gt;játékos hozzárendeléseket!</a:t>
            </a:r>
            <a:r>
              <a:rPr lang="hu-HU"/>
              <a:t> </a:t>
            </a:r>
            <a:r>
              <a:rPr lang="hu-HU" smtClean="0"/>
              <a:t>A </a:t>
            </a:r>
            <a:r>
              <a:rPr lang="hu-HU"/>
              <a:t>csapat feltöltése a csapat játékosainak </a:t>
            </a:r>
            <a:r>
              <a:rPr lang="hu-HU" smtClean="0"/>
              <a:t>erősorrendbe állításával zárul! (ez most legyen az értékszám szerinti csökkenő sorrend; e rendezéskor az értékszámnélküli játékos az „alap értékszámot” kapja; az erősorrend felállítása a verseny előtt kötelező, és csak egyszer elvégezhető)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hu-HU" smtClean="0"/>
              <a:t>Output (konzol) : A csapatösszeállítások listázása </a:t>
            </a:r>
            <a:br>
              <a:rPr lang="hu-HU" smtClean="0"/>
            </a:br>
            <a:r>
              <a:rPr lang="hu-HU" i="1" smtClean="0"/>
              <a:t>Csapatnév1: játékos1 adatai, játékos2 adatai, játékos3 adatai, játékos4 adatai</a:t>
            </a:r>
            <a:br>
              <a:rPr lang="hu-HU" i="1" smtClean="0"/>
            </a:br>
            <a:r>
              <a:rPr lang="hu-HU" i="1" smtClean="0"/>
              <a:t>Csapatnév2: </a:t>
            </a:r>
            <a:r>
              <a:rPr lang="hu-HU" i="1"/>
              <a:t>játékos1 adatai, játékos2 adatai, játékos3 adatai, játékos4 adatai</a:t>
            </a:r>
            <a:br>
              <a:rPr lang="hu-HU" i="1"/>
            </a:br>
            <a:r>
              <a:rPr lang="hu-HU" i="1" smtClean="0"/>
              <a:t>…</a:t>
            </a:r>
            <a:br>
              <a:rPr lang="hu-HU" i="1" smtClean="0"/>
            </a:br>
            <a:r>
              <a:rPr lang="hu-HU" i="1" smtClean="0"/>
              <a:t>Csapatnév(csapatszám): </a:t>
            </a:r>
            <a:r>
              <a:rPr lang="hu-HU" i="1"/>
              <a:t>játékos1 adatai, játékos2 adatai, játékos3 adatai, játékos4 adatai</a:t>
            </a:r>
            <a:r>
              <a:rPr lang="hu-HU"/>
              <a:t/>
            </a:r>
            <a:br>
              <a:rPr lang="hu-HU"/>
            </a:br>
            <a:r>
              <a:rPr lang="hu-HU" smtClean="0"/>
              <a:t>(a csapatok 4-fősek, ami egyetlen konstans beállításával megváltoztatható)</a:t>
            </a:r>
          </a:p>
          <a:p>
            <a:pPr marL="0" indent="0">
              <a:buNone/>
            </a:pP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8331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Programszekvencia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hu-HU" smtClean="0"/>
              <a:t>Input (konzol) : menü megjelenítése</a:t>
            </a:r>
            <a:br>
              <a:rPr lang="hu-HU" smtClean="0"/>
            </a:br>
            <a:r>
              <a:rPr lang="hu-HU" smtClean="0"/>
              <a:t>Választási lehetőségek //zárójelben: még nincs megvalósítva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hu-HU"/>
              <a:t>a</a:t>
            </a:r>
            <a:r>
              <a:rPr lang="hu-HU" smtClean="0"/>
              <a:t>ktuális forduló lezárása, következő </a:t>
            </a:r>
            <a:r>
              <a:rPr lang="hu-HU" smtClean="0"/>
              <a:t>forduló </a:t>
            </a:r>
            <a:r>
              <a:rPr lang="hu-HU" b="1" smtClean="0"/>
              <a:t>párosítás</a:t>
            </a:r>
            <a:r>
              <a:rPr lang="hu-HU"/>
              <a:t>a</a:t>
            </a:r>
            <a:r>
              <a:rPr lang="hu-HU" smtClean="0"/>
              <a:t> </a:t>
            </a:r>
            <a:r>
              <a:rPr lang="hu-HU" smtClean="0"/>
              <a:t>//ha: első </a:t>
            </a:r>
            <a:r>
              <a:rPr lang="hu-HU" smtClean="0"/>
              <a:t>forduló előtt v. </a:t>
            </a:r>
            <a:r>
              <a:rPr lang="hu-HU" smtClean="0"/>
              <a:t>minden </a:t>
            </a:r>
            <a:r>
              <a:rPr lang="hu-HU" smtClean="0"/>
              <a:t>bevitel kész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hu-HU" smtClean="0"/>
              <a:t>(aktuális fordulóbéli játszmaeredmények </a:t>
            </a:r>
            <a:r>
              <a:rPr lang="hu-HU" b="1" smtClean="0"/>
              <a:t>bevitele</a:t>
            </a:r>
            <a:r>
              <a:rPr lang="hu-HU" smtClean="0"/>
              <a:t>) </a:t>
            </a:r>
            <a:r>
              <a:rPr lang="hu-HU" smtClean="0"/>
              <a:t>//ha: </a:t>
            </a:r>
            <a:r>
              <a:rPr lang="hu-HU" smtClean="0"/>
              <a:t>kész a párosítás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hu-HU" smtClean="0"/>
              <a:t>(</a:t>
            </a:r>
            <a:r>
              <a:rPr lang="hu-HU"/>
              <a:t>aktuális fordulóbéli játszmaeredmények </a:t>
            </a:r>
            <a:r>
              <a:rPr lang="hu-HU" b="1" smtClean="0"/>
              <a:t>javítása</a:t>
            </a:r>
            <a:r>
              <a:rPr lang="hu-HU"/>
              <a:t>) </a:t>
            </a:r>
            <a:r>
              <a:rPr lang="hu-HU" smtClean="0"/>
              <a:t>//ha: </a:t>
            </a:r>
            <a:r>
              <a:rPr lang="hu-HU" smtClean="0"/>
              <a:t>történt bevitel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hu-HU" smtClean="0"/>
              <a:t>(tetszőleges fordulóbéli játszmaeredmények</a:t>
            </a:r>
            <a:r>
              <a:rPr lang="hu-HU" b="1" smtClean="0"/>
              <a:t> listája</a:t>
            </a:r>
            <a:r>
              <a:rPr lang="hu-HU" smtClean="0"/>
              <a:t>) </a:t>
            </a:r>
            <a:r>
              <a:rPr lang="hu-HU" smtClean="0"/>
              <a:t>//(ez </a:t>
            </a:r>
            <a:r>
              <a:rPr lang="hu-HU" smtClean="0"/>
              <a:t>és az </a:t>
            </a:r>
            <a:r>
              <a:rPr lang="hu-HU" smtClean="0"/>
              <a:t>alábbiak) ha: van kész bevitel</a:t>
            </a:r>
            <a:endParaRPr lang="hu-HU" smtClean="0"/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hu-HU" smtClean="0"/>
              <a:t>(aktuális </a:t>
            </a:r>
            <a:r>
              <a:rPr lang="hu-HU" b="1" smtClean="0"/>
              <a:t>állás</a:t>
            </a:r>
            <a:r>
              <a:rPr lang="hu-HU" smtClean="0"/>
              <a:t>: </a:t>
            </a:r>
            <a:r>
              <a:rPr lang="hu-HU" smtClean="0"/>
              <a:t>összes </a:t>
            </a:r>
            <a:r>
              <a:rPr lang="hu-HU" b="1" smtClean="0"/>
              <a:t>csapat</a:t>
            </a:r>
            <a:r>
              <a:rPr lang="hu-HU" smtClean="0"/>
              <a:t> neve, pontszám szerint csökkenőben)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hu-HU" smtClean="0"/>
              <a:t>(aktuális </a:t>
            </a:r>
            <a:r>
              <a:rPr lang="hu-HU" b="1" smtClean="0"/>
              <a:t>állás</a:t>
            </a:r>
            <a:r>
              <a:rPr lang="hu-HU" smtClean="0"/>
              <a:t>: </a:t>
            </a:r>
            <a:r>
              <a:rPr lang="hu-HU" smtClean="0"/>
              <a:t>összes </a:t>
            </a:r>
            <a:r>
              <a:rPr lang="hu-HU" b="1" smtClean="0"/>
              <a:t>játékos</a:t>
            </a:r>
            <a:r>
              <a:rPr lang="hu-HU" smtClean="0"/>
              <a:t> neve, </a:t>
            </a:r>
            <a:r>
              <a:rPr lang="hu-HU" b="1" smtClean="0"/>
              <a:t>táblaszám</a:t>
            </a:r>
            <a:r>
              <a:rPr lang="hu-HU" smtClean="0"/>
              <a:t> szerint kategorizálva, </a:t>
            </a:r>
            <a:r>
              <a:rPr lang="hu-HU" b="1" smtClean="0"/>
              <a:t>pontszám</a:t>
            </a:r>
            <a:r>
              <a:rPr lang="hu-HU" smtClean="0"/>
              <a:t> szerint csökkenőben)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hu-HU" smtClean="0"/>
              <a:t>(aktuális </a:t>
            </a:r>
            <a:r>
              <a:rPr lang="hu-HU" b="1" smtClean="0"/>
              <a:t>állás</a:t>
            </a:r>
            <a:r>
              <a:rPr lang="hu-HU" smtClean="0"/>
              <a:t>: </a:t>
            </a:r>
            <a:r>
              <a:rPr lang="hu-HU"/>
              <a:t>összes </a:t>
            </a:r>
            <a:r>
              <a:rPr lang="hu-HU" b="1"/>
              <a:t>játékos</a:t>
            </a:r>
            <a:r>
              <a:rPr lang="hu-HU"/>
              <a:t> adatai, </a:t>
            </a:r>
            <a:r>
              <a:rPr lang="hu-HU" b="1" smtClean="0"/>
              <a:t>értékszám</a:t>
            </a:r>
            <a:r>
              <a:rPr lang="hu-HU" smtClean="0"/>
              <a:t> </a:t>
            </a:r>
            <a:r>
              <a:rPr lang="hu-HU"/>
              <a:t>szerint csökkenőben)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hu-HU" smtClean="0"/>
              <a:t>(aktuális </a:t>
            </a:r>
            <a:r>
              <a:rPr lang="hu-HU" b="1" smtClean="0"/>
              <a:t>állás</a:t>
            </a:r>
            <a:r>
              <a:rPr lang="hu-HU" smtClean="0"/>
              <a:t>: </a:t>
            </a:r>
            <a:r>
              <a:rPr lang="hu-HU" smtClean="0"/>
              <a:t>összes </a:t>
            </a:r>
            <a:r>
              <a:rPr lang="hu-HU" b="1" smtClean="0"/>
              <a:t>játékos</a:t>
            </a:r>
            <a:r>
              <a:rPr lang="hu-HU" smtClean="0"/>
              <a:t> adatai, </a:t>
            </a:r>
            <a:r>
              <a:rPr lang="hu-HU" b="1" smtClean="0"/>
              <a:t>pillanatnyi </a:t>
            </a:r>
            <a:r>
              <a:rPr lang="hu-HU" b="1" err="1" smtClean="0"/>
              <a:t>értékszámváltozás</a:t>
            </a:r>
            <a:r>
              <a:rPr lang="hu-HU" smtClean="0"/>
              <a:t> szerint csökkenőben)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endParaRPr lang="hu-HU" smtClean="0"/>
          </a:p>
          <a:p>
            <a:pPr marL="749808" lvl="1" indent="-457200">
              <a:buFont typeface="Arial" panose="020B0604020202020204" pitchFamily="34" charset="0"/>
              <a:buChar char="•"/>
            </a:pP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4175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652</TotalTime>
  <Words>845</Words>
  <Application>Microsoft Office PowerPoint</Application>
  <PresentationFormat>Szélesvásznú</PresentationFormat>
  <Paragraphs>177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Retrospektív</vt:lpstr>
      <vt:lpstr>Sakk  csapat körverseny lebonyolító</vt:lpstr>
      <vt:lpstr>Feladatspecifikáció</vt:lpstr>
      <vt:lpstr>Feladatspecifikáció /kiegészítések</vt:lpstr>
      <vt:lpstr>input (játékosok; CSV)</vt:lpstr>
      <vt:lpstr>input (csapatok; CSV)</vt:lpstr>
      <vt:lpstr>input (párosítási táblázat; 4D-tömb)</vt:lpstr>
      <vt:lpstr>Programszekvencia</vt:lpstr>
      <vt:lpstr>Programszekvencia</vt:lpstr>
      <vt:lpstr>Programszekvencia</vt:lpstr>
      <vt:lpstr>class MainHF</vt:lpstr>
      <vt:lpstr>class  Team</vt:lpstr>
      <vt:lpstr>class  Player</vt:lpstr>
      <vt:lpstr>PowerPoint bemutató</vt:lpstr>
      <vt:lpstr>PowerPoint bemutató</vt:lpstr>
      <vt:lpstr>PowerPoint bemutató</vt:lpstr>
      <vt:lpstr>PowerPoint bemutató</vt:lpstr>
      <vt:lpstr>objektumok kapcsolatai (ismeretségi és tartalmazási)</vt:lpstr>
      <vt:lpstr>érdekesebb kódrészletek</vt:lpstr>
      <vt:lpstr>csapat-összeállítások</vt:lpstr>
      <vt:lpstr>egy forduló párosításai</vt:lpstr>
      <vt:lpstr>Fejlesztési lehetőségek és kérdések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Párosítóprogram sakk csapat körversenyekhez</dc:title>
  <dc:creator>BAKK Zoltán</dc:creator>
  <cp:lastModifiedBy>Nigel-727</cp:lastModifiedBy>
  <cp:revision>199</cp:revision>
  <dcterms:created xsi:type="dcterms:W3CDTF">2017-01-03T10:09:45Z</dcterms:created>
  <dcterms:modified xsi:type="dcterms:W3CDTF">2017-01-05T01:00:07Z</dcterms:modified>
</cp:coreProperties>
</file>