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  <p:sldMasterId id="2147483682" r:id="rId3"/>
  </p:sldMasterIdLst>
  <p:notesMasterIdLst>
    <p:notesMasterId r:id="rId46"/>
  </p:notesMasterIdLst>
  <p:sldIdLst>
    <p:sldId id="324" r:id="rId4"/>
    <p:sldId id="264" r:id="rId5"/>
    <p:sldId id="306" r:id="rId6"/>
    <p:sldId id="266" r:id="rId7"/>
    <p:sldId id="265" r:id="rId8"/>
    <p:sldId id="307" r:id="rId9"/>
    <p:sldId id="308" r:id="rId10"/>
    <p:sldId id="313" r:id="rId11"/>
    <p:sldId id="314" r:id="rId12"/>
    <p:sldId id="317" r:id="rId13"/>
    <p:sldId id="315" r:id="rId14"/>
    <p:sldId id="309" r:id="rId15"/>
    <p:sldId id="268" r:id="rId16"/>
    <p:sldId id="269" r:id="rId17"/>
    <p:sldId id="318" r:id="rId18"/>
    <p:sldId id="319" r:id="rId19"/>
    <p:sldId id="321" r:id="rId20"/>
    <p:sldId id="310" r:id="rId21"/>
    <p:sldId id="267" r:id="rId22"/>
    <p:sldId id="273" r:id="rId23"/>
    <p:sldId id="333" r:id="rId24"/>
    <p:sldId id="332" r:id="rId25"/>
    <p:sldId id="322" r:id="rId26"/>
    <p:sldId id="311" r:id="rId27"/>
    <p:sldId id="290" r:id="rId28"/>
    <p:sldId id="275" r:id="rId29"/>
    <p:sldId id="276" r:id="rId30"/>
    <p:sldId id="280" r:id="rId31"/>
    <p:sldId id="312" r:id="rId32"/>
    <p:sldId id="282" r:id="rId33"/>
    <p:sldId id="296" r:id="rId34"/>
    <p:sldId id="297" r:id="rId35"/>
    <p:sldId id="285" r:id="rId36"/>
    <p:sldId id="323" r:id="rId37"/>
    <p:sldId id="298" r:id="rId38"/>
    <p:sldId id="286" r:id="rId39"/>
    <p:sldId id="291" r:id="rId40"/>
    <p:sldId id="329" r:id="rId41"/>
    <p:sldId id="330" r:id="rId42"/>
    <p:sldId id="331" r:id="rId43"/>
    <p:sldId id="325" r:id="rId44"/>
    <p:sldId id="326" r:id="rId4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71" autoAdjust="0"/>
    <p:restoredTop sz="91709" autoAdjust="0"/>
  </p:normalViewPr>
  <p:slideViewPr>
    <p:cSldViewPr snapToGrid="0" snapToObjects="1">
      <p:cViewPr varScale="1">
        <p:scale>
          <a:sx n="69" d="100"/>
          <a:sy n="69" d="100"/>
        </p:scale>
        <p:origin x="48" y="54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E" dirty="0"/>
              <a:t>Capacity v </a:t>
            </a:r>
            <a:r>
              <a:rPr lang="en-IE" dirty="0" smtClean="0"/>
              <a:t>Performance on Azure Managed Disks</a:t>
            </a:r>
            <a:endParaRPr lang="en-I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3"/>
          <c:order val="3"/>
          <c:tx>
            <c:strRef>
              <c:f>Sheet1!$E$4</c:f>
              <c:strCache>
                <c:ptCount val="1"/>
                <c:pt idx="0">
                  <c:v>€Cost per TB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Sheet1!$A$5:$A$12</c:f>
              <c:strCache>
                <c:ptCount val="8"/>
                <c:pt idx="0">
                  <c:v>P4</c:v>
                </c:pt>
                <c:pt idx="1">
                  <c:v>P6</c:v>
                </c:pt>
                <c:pt idx="2">
                  <c:v>P10</c:v>
                </c:pt>
                <c:pt idx="3">
                  <c:v>P15</c:v>
                </c:pt>
                <c:pt idx="4">
                  <c:v>P20</c:v>
                </c:pt>
                <c:pt idx="5">
                  <c:v>P30</c:v>
                </c:pt>
                <c:pt idx="6">
                  <c:v>P40</c:v>
                </c:pt>
                <c:pt idx="7">
                  <c:v>P50</c:v>
                </c:pt>
              </c:strCache>
            </c:strRef>
          </c:cat>
          <c:val>
            <c:numRef>
              <c:f>Sheet1!$E$5:$E$12</c:f>
              <c:numCache>
                <c:formatCode>_-* #,##0_-;\-* #,##0_-;_-* "-"??_-;_-@_-</c:formatCode>
                <c:ptCount val="8"/>
                <c:pt idx="0">
                  <c:v>142.72</c:v>
                </c:pt>
                <c:pt idx="1">
                  <c:v>137.76</c:v>
                </c:pt>
                <c:pt idx="2">
                  <c:v>133.04</c:v>
                </c:pt>
                <c:pt idx="3">
                  <c:v>128.24</c:v>
                </c:pt>
                <c:pt idx="4">
                  <c:v>123.5</c:v>
                </c:pt>
                <c:pt idx="5">
                  <c:v>113.99</c:v>
                </c:pt>
                <c:pt idx="6">
                  <c:v>109.23</c:v>
                </c:pt>
                <c:pt idx="7">
                  <c:v>104.48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34-4E3C-9733-E2B0505B14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4784463"/>
        <c:axId val="91478155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Sheet1!$B$4</c15:sqref>
                        </c15:formulaRef>
                      </c:ext>
                    </c:extLst>
                    <c:strCache>
                      <c:ptCount val="1"/>
                      <c:pt idx="0">
                        <c:v>Cost €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1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1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Sheet1!$A$5:$A$12</c15:sqref>
                        </c15:formulaRef>
                      </c:ext>
                    </c:extLst>
                    <c:strCache>
                      <c:ptCount val="8"/>
                      <c:pt idx="0">
                        <c:v>P4</c:v>
                      </c:pt>
                      <c:pt idx="1">
                        <c:v>P6</c:v>
                      </c:pt>
                      <c:pt idx="2">
                        <c:v>P10</c:v>
                      </c:pt>
                      <c:pt idx="3">
                        <c:v>P15</c:v>
                      </c:pt>
                      <c:pt idx="4">
                        <c:v>P20</c:v>
                      </c:pt>
                      <c:pt idx="5">
                        <c:v>P30</c:v>
                      </c:pt>
                      <c:pt idx="6">
                        <c:v>P40</c:v>
                      </c:pt>
                      <c:pt idx="7">
                        <c:v>P50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Sheet1!$B$5:$B$12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4.46</c:v>
                      </c:pt>
                      <c:pt idx="1">
                        <c:v>8.61</c:v>
                      </c:pt>
                      <c:pt idx="2">
                        <c:v>16.63</c:v>
                      </c:pt>
                      <c:pt idx="3">
                        <c:v>32.06</c:v>
                      </c:pt>
                      <c:pt idx="4">
                        <c:v>61.75</c:v>
                      </c:pt>
                      <c:pt idx="5">
                        <c:v>113.99</c:v>
                      </c:pt>
                      <c:pt idx="6">
                        <c:v>218.46</c:v>
                      </c:pt>
                      <c:pt idx="7">
                        <c:v>417.92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334-4E3C-9733-E2B0505B14C0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Sheet1!$C$4</c15:sqref>
                        </c15:formulaRef>
                      </c:ext>
                    </c:extLst>
                    <c:strCache>
                      <c:ptCount val="1"/>
                      <c:pt idx="0">
                        <c:v>Size (GB)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2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2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Sheet1!$A$5:$A$12</c15:sqref>
                        </c15:formulaRef>
                      </c:ext>
                    </c:extLst>
                    <c:strCache>
                      <c:ptCount val="8"/>
                      <c:pt idx="0">
                        <c:v>P4</c:v>
                      </c:pt>
                      <c:pt idx="1">
                        <c:v>P6</c:v>
                      </c:pt>
                      <c:pt idx="2">
                        <c:v>P10</c:v>
                      </c:pt>
                      <c:pt idx="3">
                        <c:v>P15</c:v>
                      </c:pt>
                      <c:pt idx="4">
                        <c:v>P20</c:v>
                      </c:pt>
                      <c:pt idx="5">
                        <c:v>P30</c:v>
                      </c:pt>
                      <c:pt idx="6">
                        <c:v>P40</c:v>
                      </c:pt>
                      <c:pt idx="7">
                        <c:v>P50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Sheet1!$C$5:$C$12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32</c:v>
                      </c:pt>
                      <c:pt idx="1">
                        <c:v>64</c:v>
                      </c:pt>
                      <c:pt idx="2">
                        <c:v>128</c:v>
                      </c:pt>
                      <c:pt idx="3">
                        <c:v>256</c:v>
                      </c:pt>
                      <c:pt idx="4">
                        <c:v>512</c:v>
                      </c:pt>
                      <c:pt idx="5">
                        <c:v>1024</c:v>
                      </c:pt>
                      <c:pt idx="6">
                        <c:v>2048</c:v>
                      </c:pt>
                      <c:pt idx="7">
                        <c:v>4096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334-4E3C-9733-E2B0505B14C0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Sheet1!$D$4</c15:sqref>
                        </c15:formulaRef>
                      </c:ext>
                    </c:extLst>
                    <c:strCache>
                      <c:ptCount val="1"/>
                      <c:pt idx="0">
                        <c:v>Throughput MB/Sec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3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3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3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3"/>
                      </a:solidFill>
                      <a:round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Sheet1!$A$5:$A$12</c15:sqref>
                        </c15:formulaRef>
                      </c:ext>
                    </c:extLst>
                    <c:strCache>
                      <c:ptCount val="8"/>
                      <c:pt idx="0">
                        <c:v>P4</c:v>
                      </c:pt>
                      <c:pt idx="1">
                        <c:v>P6</c:v>
                      </c:pt>
                      <c:pt idx="2">
                        <c:v>P10</c:v>
                      </c:pt>
                      <c:pt idx="3">
                        <c:v>P15</c:v>
                      </c:pt>
                      <c:pt idx="4">
                        <c:v>P20</c:v>
                      </c:pt>
                      <c:pt idx="5">
                        <c:v>P30</c:v>
                      </c:pt>
                      <c:pt idx="6">
                        <c:v>P40</c:v>
                      </c:pt>
                      <c:pt idx="7">
                        <c:v>P50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Sheet1!$D$5:$D$12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8</c:v>
                      </c:pt>
                      <c:pt idx="1">
                        <c:v>16</c:v>
                      </c:pt>
                      <c:pt idx="2">
                        <c:v>32</c:v>
                      </c:pt>
                      <c:pt idx="3">
                        <c:v>72</c:v>
                      </c:pt>
                      <c:pt idx="4">
                        <c:v>150</c:v>
                      </c:pt>
                      <c:pt idx="5">
                        <c:v>200</c:v>
                      </c:pt>
                      <c:pt idx="6">
                        <c:v>250</c:v>
                      </c:pt>
                      <c:pt idx="7">
                        <c:v>250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334-4E3C-9733-E2B0505B14C0}"/>
                  </c:ext>
                </c:extLst>
              </c15:ser>
            </c15:filteredLineSeries>
          </c:ext>
        </c:extLst>
      </c:lineChart>
      <c:lineChart>
        <c:grouping val="stacked"/>
        <c:varyColors val="0"/>
        <c:ser>
          <c:idx val="4"/>
          <c:order val="4"/>
          <c:tx>
            <c:strRef>
              <c:f>Sheet1!$F$4</c:f>
              <c:strCache>
                <c:ptCount val="1"/>
                <c:pt idx="0">
                  <c:v>€ Cost per MB/Sec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Sheet1!$A$5:$A$12</c:f>
              <c:strCache>
                <c:ptCount val="8"/>
                <c:pt idx="0">
                  <c:v>P4</c:v>
                </c:pt>
                <c:pt idx="1">
                  <c:v>P6</c:v>
                </c:pt>
                <c:pt idx="2">
                  <c:v>P10</c:v>
                </c:pt>
                <c:pt idx="3">
                  <c:v>P15</c:v>
                </c:pt>
                <c:pt idx="4">
                  <c:v>P20</c:v>
                </c:pt>
                <c:pt idx="5">
                  <c:v>P30</c:v>
                </c:pt>
                <c:pt idx="6">
                  <c:v>P40</c:v>
                </c:pt>
                <c:pt idx="7">
                  <c:v>P50</c:v>
                </c:pt>
              </c:strCache>
            </c:strRef>
          </c:cat>
          <c:val>
            <c:numRef>
              <c:f>Sheet1!$F$5:$F$12</c:f>
              <c:numCache>
                <c:formatCode>_(* #,##0.00_);_(* \(#,##0.00\);_(* "-"??_);_(@_)</c:formatCode>
                <c:ptCount val="8"/>
                <c:pt idx="0">
                  <c:v>0.5575</c:v>
                </c:pt>
                <c:pt idx="1">
                  <c:v>0.53812499999999996</c:v>
                </c:pt>
                <c:pt idx="2">
                  <c:v>0.51968749999999997</c:v>
                </c:pt>
                <c:pt idx="3">
                  <c:v>0.44527777777777783</c:v>
                </c:pt>
                <c:pt idx="4">
                  <c:v>0.41166666666666668</c:v>
                </c:pt>
                <c:pt idx="5">
                  <c:v>0.56994999999999996</c:v>
                </c:pt>
                <c:pt idx="6">
                  <c:v>0.87384000000000006</c:v>
                </c:pt>
                <c:pt idx="7">
                  <c:v>1.6716800000000001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34-4E3C-9733-E2B0505B14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4784047"/>
        <c:axId val="914806511"/>
      </c:lineChart>
      <c:catAx>
        <c:axId val="914784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781551"/>
        <c:crosses val="autoZero"/>
        <c:auto val="1"/>
        <c:lblAlgn val="ctr"/>
        <c:lblOffset val="100"/>
        <c:noMultiLvlLbl val="0"/>
      </c:catAx>
      <c:valAx>
        <c:axId val="91478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Cost per TB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784463"/>
        <c:crosses val="autoZero"/>
        <c:crossBetween val="between"/>
      </c:valAx>
      <c:valAx>
        <c:axId val="914806511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E"/>
                  <a:t>Cost per MB/Sec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784047"/>
        <c:crosses val="max"/>
        <c:crossBetween val="between"/>
      </c:valAx>
      <c:catAx>
        <c:axId val="9147840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148065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9169F-3EA5-456E-9C64-C864B78275A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8BAC4784-2426-4A5A-B823-1BCA017DD7D3}">
      <dgm:prSet/>
      <dgm:spPr/>
      <dgm:t>
        <a:bodyPr/>
        <a:lstStyle/>
        <a:p>
          <a:pPr algn="l"/>
          <a:r>
            <a:rPr lang="da-DK" dirty="0" smtClean="0"/>
            <a:t>4. Configure Disks</a:t>
          </a:r>
          <a:endParaRPr lang="da-DK" dirty="0"/>
        </a:p>
      </dgm:t>
    </dgm:pt>
    <dgm:pt modelId="{8FCFFB37-0917-4991-9A7E-D5DDBCC378E7}" type="parTrans" cxnId="{DEB28C71-CAB7-4868-B65B-680FE6DAAB4E}">
      <dgm:prSet/>
      <dgm:spPr/>
      <dgm:t>
        <a:bodyPr/>
        <a:lstStyle/>
        <a:p>
          <a:endParaRPr lang="en-US"/>
        </a:p>
      </dgm:t>
    </dgm:pt>
    <dgm:pt modelId="{50FC0EE3-5FCE-499E-AA87-E854F5B3A15F}" type="sibTrans" cxnId="{DEB28C71-CAB7-4868-B65B-680FE6DAAB4E}">
      <dgm:prSet/>
      <dgm:spPr/>
      <dgm:t>
        <a:bodyPr/>
        <a:lstStyle/>
        <a:p>
          <a:endParaRPr lang="en-US"/>
        </a:p>
      </dgm:t>
    </dgm:pt>
    <dgm:pt modelId="{7077EE83-F51B-4EC1-848F-1B6552C19A72}">
      <dgm:prSet/>
      <dgm:spPr/>
      <dgm:t>
        <a:bodyPr/>
        <a:lstStyle/>
        <a:p>
          <a:pPr algn="l"/>
          <a:r>
            <a:rPr lang="da-DK" dirty="0" smtClean="0"/>
            <a:t>3. Select Disks</a:t>
          </a:r>
          <a:endParaRPr lang="da-DK" dirty="0"/>
        </a:p>
      </dgm:t>
    </dgm:pt>
    <dgm:pt modelId="{E8AB2875-51F6-487C-9724-16F17B5A04CA}" type="parTrans" cxnId="{8FBD95F2-44EB-4D24-A964-DD0DF6B797F7}">
      <dgm:prSet/>
      <dgm:spPr/>
      <dgm:t>
        <a:bodyPr/>
        <a:lstStyle/>
        <a:p>
          <a:endParaRPr lang="en-US"/>
        </a:p>
      </dgm:t>
    </dgm:pt>
    <dgm:pt modelId="{DCE54CEF-FDFE-4B6F-896C-A23812F511F2}" type="sibTrans" cxnId="{8FBD95F2-44EB-4D24-A964-DD0DF6B797F7}">
      <dgm:prSet/>
      <dgm:spPr/>
      <dgm:t>
        <a:bodyPr/>
        <a:lstStyle/>
        <a:p>
          <a:endParaRPr lang="en-US"/>
        </a:p>
      </dgm:t>
    </dgm:pt>
    <dgm:pt modelId="{A81265CB-A0B8-4150-84C9-1C140CDDD26A}">
      <dgm:prSet phldrT="[Text]"/>
      <dgm:spPr>
        <a:solidFill>
          <a:srgbClr val="FF0000">
            <a:alpha val="90000"/>
          </a:srgbClr>
        </a:solidFill>
      </dgm:spPr>
      <dgm:t>
        <a:bodyPr/>
        <a:lstStyle/>
        <a:p>
          <a:pPr algn="l"/>
          <a:r>
            <a:rPr lang="da-DK" dirty="0" smtClean="0"/>
            <a:t>1. Requirements</a:t>
          </a:r>
          <a:endParaRPr lang="da-DK" dirty="0"/>
        </a:p>
      </dgm:t>
    </dgm:pt>
    <dgm:pt modelId="{34910E55-40D8-4F72-A1EE-49F934CC973E}" type="parTrans" cxnId="{4FD3E86B-B2C0-4C8C-BFBC-97DBB0AA19A5}">
      <dgm:prSet/>
      <dgm:spPr/>
      <dgm:t>
        <a:bodyPr/>
        <a:lstStyle/>
        <a:p>
          <a:endParaRPr lang="en-US"/>
        </a:p>
      </dgm:t>
    </dgm:pt>
    <dgm:pt modelId="{62062924-3676-462A-AE35-C433A7A39A0B}" type="sibTrans" cxnId="{4FD3E86B-B2C0-4C8C-BFBC-97DBB0AA19A5}">
      <dgm:prSet/>
      <dgm:spPr/>
      <dgm:t>
        <a:bodyPr/>
        <a:lstStyle/>
        <a:p>
          <a:endParaRPr lang="en-US"/>
        </a:p>
      </dgm:t>
    </dgm:pt>
    <dgm:pt modelId="{ADA3D6B3-C46D-48FC-A167-25366FF885C8}">
      <dgm:prSet/>
      <dgm:spPr/>
      <dgm:t>
        <a:bodyPr/>
        <a:lstStyle/>
        <a:p>
          <a:pPr algn="l"/>
          <a:r>
            <a:rPr lang="da-DK" dirty="0" smtClean="0"/>
            <a:t>5. Benchmark</a:t>
          </a:r>
          <a:endParaRPr lang="da-DK" dirty="0"/>
        </a:p>
      </dgm:t>
    </dgm:pt>
    <dgm:pt modelId="{A4659DF8-50A8-4E86-AF59-62B7790DCD5A}" type="parTrans" cxnId="{BE95931B-BA48-4037-9C13-8E92879482A5}">
      <dgm:prSet/>
      <dgm:spPr/>
      <dgm:t>
        <a:bodyPr/>
        <a:lstStyle/>
        <a:p>
          <a:endParaRPr lang="en-US"/>
        </a:p>
      </dgm:t>
    </dgm:pt>
    <dgm:pt modelId="{0D5437A4-BCE9-4992-9414-2819026D4304}" type="sibTrans" cxnId="{BE95931B-BA48-4037-9C13-8E92879482A5}">
      <dgm:prSet/>
      <dgm:spPr/>
      <dgm:t>
        <a:bodyPr/>
        <a:lstStyle/>
        <a:p>
          <a:endParaRPr lang="en-US"/>
        </a:p>
      </dgm:t>
    </dgm:pt>
    <dgm:pt modelId="{23322DD1-F9F6-4D9E-AB72-329953D16D7F}">
      <dgm:prSet/>
      <dgm:spPr/>
      <dgm:t>
        <a:bodyPr/>
        <a:lstStyle/>
        <a:p>
          <a:pPr algn="l"/>
          <a:r>
            <a:rPr lang="da-DK" dirty="0" smtClean="0"/>
            <a:t>2. Select VM</a:t>
          </a:r>
          <a:endParaRPr lang="da-DK" dirty="0"/>
        </a:p>
      </dgm:t>
    </dgm:pt>
    <dgm:pt modelId="{F97A06C9-9B25-44A9-A629-38903F94EE57}" type="parTrans" cxnId="{CE86CDFA-28F1-433E-BF80-3CF09A8A7E0B}">
      <dgm:prSet/>
      <dgm:spPr/>
      <dgm:t>
        <a:bodyPr/>
        <a:lstStyle/>
        <a:p>
          <a:endParaRPr lang="en-US"/>
        </a:p>
      </dgm:t>
    </dgm:pt>
    <dgm:pt modelId="{0CED2C6B-60B2-4DBC-9517-FE70EE7CD854}" type="sibTrans" cxnId="{CE86CDFA-28F1-433E-BF80-3CF09A8A7E0B}">
      <dgm:prSet/>
      <dgm:spPr/>
      <dgm:t>
        <a:bodyPr/>
        <a:lstStyle/>
        <a:p>
          <a:endParaRPr lang="en-US"/>
        </a:p>
      </dgm:t>
    </dgm:pt>
    <dgm:pt modelId="{EE788D08-5907-445A-9EAF-D2E9607C1CAC}" type="pres">
      <dgm:prSet presAssocID="{3159169F-3EA5-456E-9C64-C864B78275AB}" presName="compositeShape" presStyleCnt="0">
        <dgm:presLayoutVars>
          <dgm:dir/>
          <dgm:resizeHandles/>
        </dgm:presLayoutVars>
      </dgm:prSet>
      <dgm:spPr/>
    </dgm:pt>
    <dgm:pt modelId="{B0A54447-40B7-4BBB-B543-D2C0139A3879}" type="pres">
      <dgm:prSet presAssocID="{3159169F-3EA5-456E-9C64-C864B78275AB}" presName="pyramid" presStyleLbl="node1" presStyleIdx="0" presStyleCnt="1"/>
      <dgm:spPr/>
    </dgm:pt>
    <dgm:pt modelId="{53BD422C-3D3F-41A4-B631-180C4A280817}" type="pres">
      <dgm:prSet presAssocID="{3159169F-3EA5-456E-9C64-C864B78275AB}" presName="theList" presStyleCnt="0"/>
      <dgm:spPr/>
    </dgm:pt>
    <dgm:pt modelId="{7AFF2D71-8B09-48CD-9F58-757183C3134D}" type="pres">
      <dgm:prSet presAssocID="{ADA3D6B3-C46D-48FC-A167-25366FF885C8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27D25-C6A6-4723-A67E-6A9B4719AC1A}" type="pres">
      <dgm:prSet presAssocID="{ADA3D6B3-C46D-48FC-A167-25366FF885C8}" presName="aSpace" presStyleCnt="0"/>
      <dgm:spPr/>
    </dgm:pt>
    <dgm:pt modelId="{966900F0-9766-4DC4-A0FF-FB07DD50981C}" type="pres">
      <dgm:prSet presAssocID="{8BAC4784-2426-4A5A-B823-1BCA017DD7D3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FB6CB-02E0-42A5-B0BB-1B035B112F4B}" type="pres">
      <dgm:prSet presAssocID="{8BAC4784-2426-4A5A-B823-1BCA017DD7D3}" presName="aSpace" presStyleCnt="0"/>
      <dgm:spPr/>
    </dgm:pt>
    <dgm:pt modelId="{27D67CEA-52E1-415E-A286-9FA708564E9A}" type="pres">
      <dgm:prSet presAssocID="{7077EE83-F51B-4EC1-848F-1B6552C19A72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4136C-ED9B-42EC-9FCB-540BB0A57D7E}" type="pres">
      <dgm:prSet presAssocID="{7077EE83-F51B-4EC1-848F-1B6552C19A72}" presName="aSpace" presStyleCnt="0"/>
      <dgm:spPr/>
    </dgm:pt>
    <dgm:pt modelId="{4352CE50-B63C-49BA-9FF5-719C666288B8}" type="pres">
      <dgm:prSet presAssocID="{23322DD1-F9F6-4D9E-AB72-329953D16D7F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993D7-46E2-4204-9918-57D8C96B2541}" type="pres">
      <dgm:prSet presAssocID="{23322DD1-F9F6-4D9E-AB72-329953D16D7F}" presName="aSpace" presStyleCnt="0"/>
      <dgm:spPr/>
    </dgm:pt>
    <dgm:pt modelId="{D241771B-B1CC-4BFD-8D46-4BB477466F74}" type="pres">
      <dgm:prSet presAssocID="{A81265CB-A0B8-4150-84C9-1C140CDDD26A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0AE2F-5C66-41F5-B524-7F057BD5F8F3}" type="pres">
      <dgm:prSet presAssocID="{A81265CB-A0B8-4150-84C9-1C140CDDD26A}" presName="aSpace" presStyleCnt="0"/>
      <dgm:spPr/>
    </dgm:pt>
  </dgm:ptLst>
  <dgm:cxnLst>
    <dgm:cxn modelId="{4FD3E86B-B2C0-4C8C-BFBC-97DBB0AA19A5}" srcId="{3159169F-3EA5-456E-9C64-C864B78275AB}" destId="{A81265CB-A0B8-4150-84C9-1C140CDDD26A}" srcOrd="4" destOrd="0" parTransId="{34910E55-40D8-4F72-A1EE-49F934CC973E}" sibTransId="{62062924-3676-462A-AE35-C433A7A39A0B}"/>
    <dgm:cxn modelId="{BE95931B-BA48-4037-9C13-8E92879482A5}" srcId="{3159169F-3EA5-456E-9C64-C864B78275AB}" destId="{ADA3D6B3-C46D-48FC-A167-25366FF885C8}" srcOrd="0" destOrd="0" parTransId="{A4659DF8-50A8-4E86-AF59-62B7790DCD5A}" sibTransId="{0D5437A4-BCE9-4992-9414-2819026D4304}"/>
    <dgm:cxn modelId="{CF885517-A4DC-467B-A316-8E85BA9218FA}" type="presOf" srcId="{A81265CB-A0B8-4150-84C9-1C140CDDD26A}" destId="{D241771B-B1CC-4BFD-8D46-4BB477466F74}" srcOrd="0" destOrd="0" presId="urn:microsoft.com/office/officeart/2005/8/layout/pyramid2"/>
    <dgm:cxn modelId="{72D12AF9-0EA0-4DEA-8B55-3C47587DA495}" type="presOf" srcId="{8BAC4784-2426-4A5A-B823-1BCA017DD7D3}" destId="{966900F0-9766-4DC4-A0FF-FB07DD50981C}" srcOrd="0" destOrd="0" presId="urn:microsoft.com/office/officeart/2005/8/layout/pyramid2"/>
    <dgm:cxn modelId="{8FBD95F2-44EB-4D24-A964-DD0DF6B797F7}" srcId="{3159169F-3EA5-456E-9C64-C864B78275AB}" destId="{7077EE83-F51B-4EC1-848F-1B6552C19A72}" srcOrd="2" destOrd="0" parTransId="{E8AB2875-51F6-487C-9724-16F17B5A04CA}" sibTransId="{DCE54CEF-FDFE-4B6F-896C-A23812F511F2}"/>
    <dgm:cxn modelId="{E02A7F64-6640-4AE2-ABB1-17146FBC6C27}" type="presOf" srcId="{ADA3D6B3-C46D-48FC-A167-25366FF885C8}" destId="{7AFF2D71-8B09-48CD-9F58-757183C3134D}" srcOrd="0" destOrd="0" presId="urn:microsoft.com/office/officeart/2005/8/layout/pyramid2"/>
    <dgm:cxn modelId="{DEB28C71-CAB7-4868-B65B-680FE6DAAB4E}" srcId="{3159169F-3EA5-456E-9C64-C864B78275AB}" destId="{8BAC4784-2426-4A5A-B823-1BCA017DD7D3}" srcOrd="1" destOrd="0" parTransId="{8FCFFB37-0917-4991-9A7E-D5DDBCC378E7}" sibTransId="{50FC0EE3-5FCE-499E-AA87-E854F5B3A15F}"/>
    <dgm:cxn modelId="{667707C7-A23E-4347-9329-572F4EF8937B}" type="presOf" srcId="{23322DD1-F9F6-4D9E-AB72-329953D16D7F}" destId="{4352CE50-B63C-49BA-9FF5-719C666288B8}" srcOrd="0" destOrd="0" presId="urn:microsoft.com/office/officeart/2005/8/layout/pyramid2"/>
    <dgm:cxn modelId="{00E22439-6B57-4C85-A35E-9EAD6A2116EB}" type="presOf" srcId="{7077EE83-F51B-4EC1-848F-1B6552C19A72}" destId="{27D67CEA-52E1-415E-A286-9FA708564E9A}" srcOrd="0" destOrd="0" presId="urn:microsoft.com/office/officeart/2005/8/layout/pyramid2"/>
    <dgm:cxn modelId="{BBD1B5C3-088E-42CF-8D58-F998B0E8AE9C}" type="presOf" srcId="{3159169F-3EA5-456E-9C64-C864B78275AB}" destId="{EE788D08-5907-445A-9EAF-D2E9607C1CAC}" srcOrd="0" destOrd="0" presId="urn:microsoft.com/office/officeart/2005/8/layout/pyramid2"/>
    <dgm:cxn modelId="{CE86CDFA-28F1-433E-BF80-3CF09A8A7E0B}" srcId="{3159169F-3EA5-456E-9C64-C864B78275AB}" destId="{23322DD1-F9F6-4D9E-AB72-329953D16D7F}" srcOrd="3" destOrd="0" parTransId="{F97A06C9-9B25-44A9-A629-38903F94EE57}" sibTransId="{0CED2C6B-60B2-4DBC-9517-FE70EE7CD854}"/>
    <dgm:cxn modelId="{427D5EDF-DA90-46F0-B9FD-22CC8916BC34}" type="presParOf" srcId="{EE788D08-5907-445A-9EAF-D2E9607C1CAC}" destId="{B0A54447-40B7-4BBB-B543-D2C0139A3879}" srcOrd="0" destOrd="0" presId="urn:microsoft.com/office/officeart/2005/8/layout/pyramid2"/>
    <dgm:cxn modelId="{ACCF0AEF-E9CA-4765-B5BE-4D9CAF0DB667}" type="presParOf" srcId="{EE788D08-5907-445A-9EAF-D2E9607C1CAC}" destId="{53BD422C-3D3F-41A4-B631-180C4A280817}" srcOrd="1" destOrd="0" presId="urn:microsoft.com/office/officeart/2005/8/layout/pyramid2"/>
    <dgm:cxn modelId="{5A5AE186-B017-432D-A3D4-B4E9BEB51513}" type="presParOf" srcId="{53BD422C-3D3F-41A4-B631-180C4A280817}" destId="{7AFF2D71-8B09-48CD-9F58-757183C3134D}" srcOrd="0" destOrd="0" presId="urn:microsoft.com/office/officeart/2005/8/layout/pyramid2"/>
    <dgm:cxn modelId="{8F81CF95-27A1-4009-996C-BAC4C154E1D3}" type="presParOf" srcId="{53BD422C-3D3F-41A4-B631-180C4A280817}" destId="{DC027D25-C6A6-4723-A67E-6A9B4719AC1A}" srcOrd="1" destOrd="0" presId="urn:microsoft.com/office/officeart/2005/8/layout/pyramid2"/>
    <dgm:cxn modelId="{B4C186D9-6CCE-41BF-876F-030B26A612D6}" type="presParOf" srcId="{53BD422C-3D3F-41A4-B631-180C4A280817}" destId="{966900F0-9766-4DC4-A0FF-FB07DD50981C}" srcOrd="2" destOrd="0" presId="urn:microsoft.com/office/officeart/2005/8/layout/pyramid2"/>
    <dgm:cxn modelId="{80BE0EB8-8D2D-4EDE-A627-AA0A8C872504}" type="presParOf" srcId="{53BD422C-3D3F-41A4-B631-180C4A280817}" destId="{F22FB6CB-02E0-42A5-B0BB-1B035B112F4B}" srcOrd="3" destOrd="0" presId="urn:microsoft.com/office/officeart/2005/8/layout/pyramid2"/>
    <dgm:cxn modelId="{A630012C-084A-4A02-8401-06590D7740FA}" type="presParOf" srcId="{53BD422C-3D3F-41A4-B631-180C4A280817}" destId="{27D67CEA-52E1-415E-A286-9FA708564E9A}" srcOrd="4" destOrd="0" presId="urn:microsoft.com/office/officeart/2005/8/layout/pyramid2"/>
    <dgm:cxn modelId="{C4FEFF00-173F-4E73-9C4E-622A83AA3F6C}" type="presParOf" srcId="{53BD422C-3D3F-41A4-B631-180C4A280817}" destId="{7254136C-ED9B-42EC-9FCB-540BB0A57D7E}" srcOrd="5" destOrd="0" presId="urn:microsoft.com/office/officeart/2005/8/layout/pyramid2"/>
    <dgm:cxn modelId="{41D4688E-2C69-4940-B7BD-C3C87E46914D}" type="presParOf" srcId="{53BD422C-3D3F-41A4-B631-180C4A280817}" destId="{4352CE50-B63C-49BA-9FF5-719C666288B8}" srcOrd="6" destOrd="0" presId="urn:microsoft.com/office/officeart/2005/8/layout/pyramid2"/>
    <dgm:cxn modelId="{F2CA0E0B-D2C2-4D52-A0F3-1A720B33B0D9}" type="presParOf" srcId="{53BD422C-3D3F-41A4-B631-180C4A280817}" destId="{FD4993D7-46E2-4204-9918-57D8C96B2541}" srcOrd="7" destOrd="0" presId="urn:microsoft.com/office/officeart/2005/8/layout/pyramid2"/>
    <dgm:cxn modelId="{2FAFA5CA-601B-4E6E-9FD6-BF76B8A1ABFD}" type="presParOf" srcId="{53BD422C-3D3F-41A4-B631-180C4A280817}" destId="{D241771B-B1CC-4BFD-8D46-4BB477466F74}" srcOrd="8" destOrd="0" presId="urn:microsoft.com/office/officeart/2005/8/layout/pyramid2"/>
    <dgm:cxn modelId="{91EE82B4-6D84-43AF-8940-AAE5A6326C2A}" type="presParOf" srcId="{53BD422C-3D3F-41A4-B631-180C4A280817}" destId="{7FB0AE2F-5C66-41F5-B524-7F057BD5F8F3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59169F-3EA5-456E-9C64-C864B78275A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8BAC4784-2426-4A5A-B823-1BCA017DD7D3}">
      <dgm:prSet/>
      <dgm:spPr/>
      <dgm:t>
        <a:bodyPr/>
        <a:lstStyle/>
        <a:p>
          <a:pPr algn="l"/>
          <a:r>
            <a:rPr lang="da-DK" dirty="0" smtClean="0"/>
            <a:t>4. Configure Disks</a:t>
          </a:r>
          <a:endParaRPr lang="da-DK" dirty="0"/>
        </a:p>
      </dgm:t>
    </dgm:pt>
    <dgm:pt modelId="{8FCFFB37-0917-4991-9A7E-D5DDBCC378E7}" type="parTrans" cxnId="{DEB28C71-CAB7-4868-B65B-680FE6DAAB4E}">
      <dgm:prSet/>
      <dgm:spPr/>
      <dgm:t>
        <a:bodyPr/>
        <a:lstStyle/>
        <a:p>
          <a:endParaRPr lang="en-US"/>
        </a:p>
      </dgm:t>
    </dgm:pt>
    <dgm:pt modelId="{50FC0EE3-5FCE-499E-AA87-E854F5B3A15F}" type="sibTrans" cxnId="{DEB28C71-CAB7-4868-B65B-680FE6DAAB4E}">
      <dgm:prSet/>
      <dgm:spPr/>
      <dgm:t>
        <a:bodyPr/>
        <a:lstStyle/>
        <a:p>
          <a:endParaRPr lang="en-US"/>
        </a:p>
      </dgm:t>
    </dgm:pt>
    <dgm:pt modelId="{7077EE83-F51B-4EC1-848F-1B6552C19A72}">
      <dgm:prSet/>
      <dgm:spPr/>
      <dgm:t>
        <a:bodyPr/>
        <a:lstStyle/>
        <a:p>
          <a:pPr algn="l"/>
          <a:r>
            <a:rPr lang="da-DK" dirty="0" smtClean="0"/>
            <a:t>3. Select Disks</a:t>
          </a:r>
          <a:endParaRPr lang="da-DK" dirty="0"/>
        </a:p>
      </dgm:t>
    </dgm:pt>
    <dgm:pt modelId="{E8AB2875-51F6-487C-9724-16F17B5A04CA}" type="parTrans" cxnId="{8FBD95F2-44EB-4D24-A964-DD0DF6B797F7}">
      <dgm:prSet/>
      <dgm:spPr/>
      <dgm:t>
        <a:bodyPr/>
        <a:lstStyle/>
        <a:p>
          <a:endParaRPr lang="en-US"/>
        </a:p>
      </dgm:t>
    </dgm:pt>
    <dgm:pt modelId="{DCE54CEF-FDFE-4B6F-896C-A23812F511F2}" type="sibTrans" cxnId="{8FBD95F2-44EB-4D24-A964-DD0DF6B797F7}">
      <dgm:prSet/>
      <dgm:spPr/>
      <dgm:t>
        <a:bodyPr/>
        <a:lstStyle/>
        <a:p>
          <a:endParaRPr lang="en-US"/>
        </a:p>
      </dgm:t>
    </dgm:pt>
    <dgm:pt modelId="{A81265CB-A0B8-4150-84C9-1C140CDDD26A}">
      <dgm:prSet phldrT="[Text]"/>
      <dgm:spPr/>
      <dgm:t>
        <a:bodyPr/>
        <a:lstStyle/>
        <a:p>
          <a:pPr algn="l"/>
          <a:r>
            <a:rPr lang="da-DK" dirty="0" smtClean="0"/>
            <a:t>1. Requirements</a:t>
          </a:r>
          <a:endParaRPr lang="da-DK" dirty="0"/>
        </a:p>
      </dgm:t>
    </dgm:pt>
    <dgm:pt modelId="{34910E55-40D8-4F72-A1EE-49F934CC973E}" type="parTrans" cxnId="{4FD3E86B-B2C0-4C8C-BFBC-97DBB0AA19A5}">
      <dgm:prSet/>
      <dgm:spPr/>
      <dgm:t>
        <a:bodyPr/>
        <a:lstStyle/>
        <a:p>
          <a:endParaRPr lang="en-US"/>
        </a:p>
      </dgm:t>
    </dgm:pt>
    <dgm:pt modelId="{62062924-3676-462A-AE35-C433A7A39A0B}" type="sibTrans" cxnId="{4FD3E86B-B2C0-4C8C-BFBC-97DBB0AA19A5}">
      <dgm:prSet/>
      <dgm:spPr/>
      <dgm:t>
        <a:bodyPr/>
        <a:lstStyle/>
        <a:p>
          <a:endParaRPr lang="en-US"/>
        </a:p>
      </dgm:t>
    </dgm:pt>
    <dgm:pt modelId="{ADA3D6B3-C46D-48FC-A167-25366FF885C8}">
      <dgm:prSet/>
      <dgm:spPr/>
      <dgm:t>
        <a:bodyPr/>
        <a:lstStyle/>
        <a:p>
          <a:pPr algn="l"/>
          <a:r>
            <a:rPr lang="da-DK" dirty="0" smtClean="0"/>
            <a:t>5. Benchmark</a:t>
          </a:r>
          <a:endParaRPr lang="da-DK" dirty="0"/>
        </a:p>
      </dgm:t>
    </dgm:pt>
    <dgm:pt modelId="{A4659DF8-50A8-4E86-AF59-62B7790DCD5A}" type="parTrans" cxnId="{BE95931B-BA48-4037-9C13-8E92879482A5}">
      <dgm:prSet/>
      <dgm:spPr/>
      <dgm:t>
        <a:bodyPr/>
        <a:lstStyle/>
        <a:p>
          <a:endParaRPr lang="en-US"/>
        </a:p>
      </dgm:t>
    </dgm:pt>
    <dgm:pt modelId="{0D5437A4-BCE9-4992-9414-2819026D4304}" type="sibTrans" cxnId="{BE95931B-BA48-4037-9C13-8E92879482A5}">
      <dgm:prSet/>
      <dgm:spPr/>
      <dgm:t>
        <a:bodyPr/>
        <a:lstStyle/>
        <a:p>
          <a:endParaRPr lang="en-US"/>
        </a:p>
      </dgm:t>
    </dgm:pt>
    <dgm:pt modelId="{23322DD1-F9F6-4D9E-AB72-329953D16D7F}">
      <dgm:prSet/>
      <dgm:spPr>
        <a:solidFill>
          <a:srgbClr val="FF0000">
            <a:alpha val="90000"/>
          </a:srgbClr>
        </a:solidFill>
      </dgm:spPr>
      <dgm:t>
        <a:bodyPr/>
        <a:lstStyle/>
        <a:p>
          <a:pPr algn="l"/>
          <a:r>
            <a:rPr lang="da-DK" dirty="0" smtClean="0"/>
            <a:t>2. Select VM</a:t>
          </a:r>
          <a:endParaRPr lang="da-DK" dirty="0"/>
        </a:p>
      </dgm:t>
    </dgm:pt>
    <dgm:pt modelId="{F97A06C9-9B25-44A9-A629-38903F94EE57}" type="parTrans" cxnId="{CE86CDFA-28F1-433E-BF80-3CF09A8A7E0B}">
      <dgm:prSet/>
      <dgm:spPr/>
      <dgm:t>
        <a:bodyPr/>
        <a:lstStyle/>
        <a:p>
          <a:endParaRPr lang="en-US"/>
        </a:p>
      </dgm:t>
    </dgm:pt>
    <dgm:pt modelId="{0CED2C6B-60B2-4DBC-9517-FE70EE7CD854}" type="sibTrans" cxnId="{CE86CDFA-28F1-433E-BF80-3CF09A8A7E0B}">
      <dgm:prSet/>
      <dgm:spPr/>
      <dgm:t>
        <a:bodyPr/>
        <a:lstStyle/>
        <a:p>
          <a:endParaRPr lang="en-US"/>
        </a:p>
      </dgm:t>
    </dgm:pt>
    <dgm:pt modelId="{EE788D08-5907-445A-9EAF-D2E9607C1CAC}" type="pres">
      <dgm:prSet presAssocID="{3159169F-3EA5-456E-9C64-C864B78275AB}" presName="compositeShape" presStyleCnt="0">
        <dgm:presLayoutVars>
          <dgm:dir/>
          <dgm:resizeHandles/>
        </dgm:presLayoutVars>
      </dgm:prSet>
      <dgm:spPr/>
    </dgm:pt>
    <dgm:pt modelId="{B0A54447-40B7-4BBB-B543-D2C0139A3879}" type="pres">
      <dgm:prSet presAssocID="{3159169F-3EA5-456E-9C64-C864B78275AB}" presName="pyramid" presStyleLbl="node1" presStyleIdx="0" presStyleCnt="1"/>
      <dgm:spPr/>
    </dgm:pt>
    <dgm:pt modelId="{53BD422C-3D3F-41A4-B631-180C4A280817}" type="pres">
      <dgm:prSet presAssocID="{3159169F-3EA5-456E-9C64-C864B78275AB}" presName="theList" presStyleCnt="0"/>
      <dgm:spPr/>
    </dgm:pt>
    <dgm:pt modelId="{7AFF2D71-8B09-48CD-9F58-757183C3134D}" type="pres">
      <dgm:prSet presAssocID="{ADA3D6B3-C46D-48FC-A167-25366FF885C8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27D25-C6A6-4723-A67E-6A9B4719AC1A}" type="pres">
      <dgm:prSet presAssocID="{ADA3D6B3-C46D-48FC-A167-25366FF885C8}" presName="aSpace" presStyleCnt="0"/>
      <dgm:spPr/>
    </dgm:pt>
    <dgm:pt modelId="{966900F0-9766-4DC4-A0FF-FB07DD50981C}" type="pres">
      <dgm:prSet presAssocID="{8BAC4784-2426-4A5A-B823-1BCA017DD7D3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FB6CB-02E0-42A5-B0BB-1B035B112F4B}" type="pres">
      <dgm:prSet presAssocID="{8BAC4784-2426-4A5A-B823-1BCA017DD7D3}" presName="aSpace" presStyleCnt="0"/>
      <dgm:spPr/>
    </dgm:pt>
    <dgm:pt modelId="{27D67CEA-52E1-415E-A286-9FA708564E9A}" type="pres">
      <dgm:prSet presAssocID="{7077EE83-F51B-4EC1-848F-1B6552C19A72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4136C-ED9B-42EC-9FCB-540BB0A57D7E}" type="pres">
      <dgm:prSet presAssocID="{7077EE83-F51B-4EC1-848F-1B6552C19A72}" presName="aSpace" presStyleCnt="0"/>
      <dgm:spPr/>
    </dgm:pt>
    <dgm:pt modelId="{4352CE50-B63C-49BA-9FF5-719C666288B8}" type="pres">
      <dgm:prSet presAssocID="{23322DD1-F9F6-4D9E-AB72-329953D16D7F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993D7-46E2-4204-9918-57D8C96B2541}" type="pres">
      <dgm:prSet presAssocID="{23322DD1-F9F6-4D9E-AB72-329953D16D7F}" presName="aSpace" presStyleCnt="0"/>
      <dgm:spPr/>
    </dgm:pt>
    <dgm:pt modelId="{D241771B-B1CC-4BFD-8D46-4BB477466F74}" type="pres">
      <dgm:prSet presAssocID="{A81265CB-A0B8-4150-84C9-1C140CDDD26A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0AE2F-5C66-41F5-B524-7F057BD5F8F3}" type="pres">
      <dgm:prSet presAssocID="{A81265CB-A0B8-4150-84C9-1C140CDDD26A}" presName="aSpace" presStyleCnt="0"/>
      <dgm:spPr/>
    </dgm:pt>
  </dgm:ptLst>
  <dgm:cxnLst>
    <dgm:cxn modelId="{4FD3E86B-B2C0-4C8C-BFBC-97DBB0AA19A5}" srcId="{3159169F-3EA5-456E-9C64-C864B78275AB}" destId="{A81265CB-A0B8-4150-84C9-1C140CDDD26A}" srcOrd="4" destOrd="0" parTransId="{34910E55-40D8-4F72-A1EE-49F934CC973E}" sibTransId="{62062924-3676-462A-AE35-C433A7A39A0B}"/>
    <dgm:cxn modelId="{BE95931B-BA48-4037-9C13-8E92879482A5}" srcId="{3159169F-3EA5-456E-9C64-C864B78275AB}" destId="{ADA3D6B3-C46D-48FC-A167-25366FF885C8}" srcOrd="0" destOrd="0" parTransId="{A4659DF8-50A8-4E86-AF59-62B7790DCD5A}" sibTransId="{0D5437A4-BCE9-4992-9414-2819026D4304}"/>
    <dgm:cxn modelId="{CF885517-A4DC-467B-A316-8E85BA9218FA}" type="presOf" srcId="{A81265CB-A0B8-4150-84C9-1C140CDDD26A}" destId="{D241771B-B1CC-4BFD-8D46-4BB477466F74}" srcOrd="0" destOrd="0" presId="urn:microsoft.com/office/officeart/2005/8/layout/pyramid2"/>
    <dgm:cxn modelId="{72D12AF9-0EA0-4DEA-8B55-3C47587DA495}" type="presOf" srcId="{8BAC4784-2426-4A5A-B823-1BCA017DD7D3}" destId="{966900F0-9766-4DC4-A0FF-FB07DD50981C}" srcOrd="0" destOrd="0" presId="urn:microsoft.com/office/officeart/2005/8/layout/pyramid2"/>
    <dgm:cxn modelId="{8FBD95F2-44EB-4D24-A964-DD0DF6B797F7}" srcId="{3159169F-3EA5-456E-9C64-C864B78275AB}" destId="{7077EE83-F51B-4EC1-848F-1B6552C19A72}" srcOrd="2" destOrd="0" parTransId="{E8AB2875-51F6-487C-9724-16F17B5A04CA}" sibTransId="{DCE54CEF-FDFE-4B6F-896C-A23812F511F2}"/>
    <dgm:cxn modelId="{E02A7F64-6640-4AE2-ABB1-17146FBC6C27}" type="presOf" srcId="{ADA3D6B3-C46D-48FC-A167-25366FF885C8}" destId="{7AFF2D71-8B09-48CD-9F58-757183C3134D}" srcOrd="0" destOrd="0" presId="urn:microsoft.com/office/officeart/2005/8/layout/pyramid2"/>
    <dgm:cxn modelId="{DEB28C71-CAB7-4868-B65B-680FE6DAAB4E}" srcId="{3159169F-3EA5-456E-9C64-C864B78275AB}" destId="{8BAC4784-2426-4A5A-B823-1BCA017DD7D3}" srcOrd="1" destOrd="0" parTransId="{8FCFFB37-0917-4991-9A7E-D5DDBCC378E7}" sibTransId="{50FC0EE3-5FCE-499E-AA87-E854F5B3A15F}"/>
    <dgm:cxn modelId="{667707C7-A23E-4347-9329-572F4EF8937B}" type="presOf" srcId="{23322DD1-F9F6-4D9E-AB72-329953D16D7F}" destId="{4352CE50-B63C-49BA-9FF5-719C666288B8}" srcOrd="0" destOrd="0" presId="urn:microsoft.com/office/officeart/2005/8/layout/pyramid2"/>
    <dgm:cxn modelId="{00E22439-6B57-4C85-A35E-9EAD6A2116EB}" type="presOf" srcId="{7077EE83-F51B-4EC1-848F-1B6552C19A72}" destId="{27D67CEA-52E1-415E-A286-9FA708564E9A}" srcOrd="0" destOrd="0" presId="urn:microsoft.com/office/officeart/2005/8/layout/pyramid2"/>
    <dgm:cxn modelId="{BBD1B5C3-088E-42CF-8D58-F998B0E8AE9C}" type="presOf" srcId="{3159169F-3EA5-456E-9C64-C864B78275AB}" destId="{EE788D08-5907-445A-9EAF-D2E9607C1CAC}" srcOrd="0" destOrd="0" presId="urn:microsoft.com/office/officeart/2005/8/layout/pyramid2"/>
    <dgm:cxn modelId="{CE86CDFA-28F1-433E-BF80-3CF09A8A7E0B}" srcId="{3159169F-3EA5-456E-9C64-C864B78275AB}" destId="{23322DD1-F9F6-4D9E-AB72-329953D16D7F}" srcOrd="3" destOrd="0" parTransId="{F97A06C9-9B25-44A9-A629-38903F94EE57}" sibTransId="{0CED2C6B-60B2-4DBC-9517-FE70EE7CD854}"/>
    <dgm:cxn modelId="{427D5EDF-DA90-46F0-B9FD-22CC8916BC34}" type="presParOf" srcId="{EE788D08-5907-445A-9EAF-D2E9607C1CAC}" destId="{B0A54447-40B7-4BBB-B543-D2C0139A3879}" srcOrd="0" destOrd="0" presId="urn:microsoft.com/office/officeart/2005/8/layout/pyramid2"/>
    <dgm:cxn modelId="{ACCF0AEF-E9CA-4765-B5BE-4D9CAF0DB667}" type="presParOf" srcId="{EE788D08-5907-445A-9EAF-D2E9607C1CAC}" destId="{53BD422C-3D3F-41A4-B631-180C4A280817}" srcOrd="1" destOrd="0" presId="urn:microsoft.com/office/officeart/2005/8/layout/pyramid2"/>
    <dgm:cxn modelId="{5A5AE186-B017-432D-A3D4-B4E9BEB51513}" type="presParOf" srcId="{53BD422C-3D3F-41A4-B631-180C4A280817}" destId="{7AFF2D71-8B09-48CD-9F58-757183C3134D}" srcOrd="0" destOrd="0" presId="urn:microsoft.com/office/officeart/2005/8/layout/pyramid2"/>
    <dgm:cxn modelId="{8F81CF95-27A1-4009-996C-BAC4C154E1D3}" type="presParOf" srcId="{53BD422C-3D3F-41A4-B631-180C4A280817}" destId="{DC027D25-C6A6-4723-A67E-6A9B4719AC1A}" srcOrd="1" destOrd="0" presId="urn:microsoft.com/office/officeart/2005/8/layout/pyramid2"/>
    <dgm:cxn modelId="{B4C186D9-6CCE-41BF-876F-030B26A612D6}" type="presParOf" srcId="{53BD422C-3D3F-41A4-B631-180C4A280817}" destId="{966900F0-9766-4DC4-A0FF-FB07DD50981C}" srcOrd="2" destOrd="0" presId="urn:microsoft.com/office/officeart/2005/8/layout/pyramid2"/>
    <dgm:cxn modelId="{80BE0EB8-8D2D-4EDE-A627-AA0A8C872504}" type="presParOf" srcId="{53BD422C-3D3F-41A4-B631-180C4A280817}" destId="{F22FB6CB-02E0-42A5-B0BB-1B035B112F4B}" srcOrd="3" destOrd="0" presId="urn:microsoft.com/office/officeart/2005/8/layout/pyramid2"/>
    <dgm:cxn modelId="{A630012C-084A-4A02-8401-06590D7740FA}" type="presParOf" srcId="{53BD422C-3D3F-41A4-B631-180C4A280817}" destId="{27D67CEA-52E1-415E-A286-9FA708564E9A}" srcOrd="4" destOrd="0" presId="urn:microsoft.com/office/officeart/2005/8/layout/pyramid2"/>
    <dgm:cxn modelId="{C4FEFF00-173F-4E73-9C4E-622A83AA3F6C}" type="presParOf" srcId="{53BD422C-3D3F-41A4-B631-180C4A280817}" destId="{7254136C-ED9B-42EC-9FCB-540BB0A57D7E}" srcOrd="5" destOrd="0" presId="urn:microsoft.com/office/officeart/2005/8/layout/pyramid2"/>
    <dgm:cxn modelId="{41D4688E-2C69-4940-B7BD-C3C87E46914D}" type="presParOf" srcId="{53BD422C-3D3F-41A4-B631-180C4A280817}" destId="{4352CE50-B63C-49BA-9FF5-719C666288B8}" srcOrd="6" destOrd="0" presId="urn:microsoft.com/office/officeart/2005/8/layout/pyramid2"/>
    <dgm:cxn modelId="{F2CA0E0B-D2C2-4D52-A0F3-1A720B33B0D9}" type="presParOf" srcId="{53BD422C-3D3F-41A4-B631-180C4A280817}" destId="{FD4993D7-46E2-4204-9918-57D8C96B2541}" srcOrd="7" destOrd="0" presId="urn:microsoft.com/office/officeart/2005/8/layout/pyramid2"/>
    <dgm:cxn modelId="{2FAFA5CA-601B-4E6E-9FD6-BF76B8A1ABFD}" type="presParOf" srcId="{53BD422C-3D3F-41A4-B631-180C4A280817}" destId="{D241771B-B1CC-4BFD-8D46-4BB477466F74}" srcOrd="8" destOrd="0" presId="urn:microsoft.com/office/officeart/2005/8/layout/pyramid2"/>
    <dgm:cxn modelId="{91EE82B4-6D84-43AF-8940-AAE5A6326C2A}" type="presParOf" srcId="{53BD422C-3D3F-41A4-B631-180C4A280817}" destId="{7FB0AE2F-5C66-41F5-B524-7F057BD5F8F3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59169F-3EA5-456E-9C64-C864B78275A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8BAC4784-2426-4A5A-B823-1BCA017DD7D3}">
      <dgm:prSet/>
      <dgm:spPr/>
      <dgm:t>
        <a:bodyPr/>
        <a:lstStyle/>
        <a:p>
          <a:pPr algn="l"/>
          <a:r>
            <a:rPr lang="da-DK" dirty="0" smtClean="0"/>
            <a:t>4. Configure Disks</a:t>
          </a:r>
          <a:endParaRPr lang="da-DK" dirty="0"/>
        </a:p>
      </dgm:t>
    </dgm:pt>
    <dgm:pt modelId="{8FCFFB37-0917-4991-9A7E-D5DDBCC378E7}" type="parTrans" cxnId="{DEB28C71-CAB7-4868-B65B-680FE6DAAB4E}">
      <dgm:prSet/>
      <dgm:spPr/>
      <dgm:t>
        <a:bodyPr/>
        <a:lstStyle/>
        <a:p>
          <a:endParaRPr lang="en-US"/>
        </a:p>
      </dgm:t>
    </dgm:pt>
    <dgm:pt modelId="{50FC0EE3-5FCE-499E-AA87-E854F5B3A15F}" type="sibTrans" cxnId="{DEB28C71-CAB7-4868-B65B-680FE6DAAB4E}">
      <dgm:prSet/>
      <dgm:spPr/>
      <dgm:t>
        <a:bodyPr/>
        <a:lstStyle/>
        <a:p>
          <a:endParaRPr lang="en-US"/>
        </a:p>
      </dgm:t>
    </dgm:pt>
    <dgm:pt modelId="{7077EE83-F51B-4EC1-848F-1B6552C19A72}">
      <dgm:prSet/>
      <dgm:spPr>
        <a:solidFill>
          <a:srgbClr val="FF0000">
            <a:alpha val="90000"/>
          </a:srgbClr>
        </a:solidFill>
      </dgm:spPr>
      <dgm:t>
        <a:bodyPr/>
        <a:lstStyle/>
        <a:p>
          <a:pPr algn="l"/>
          <a:r>
            <a:rPr lang="da-DK" dirty="0" smtClean="0"/>
            <a:t>3. Select Disks</a:t>
          </a:r>
          <a:endParaRPr lang="da-DK" dirty="0"/>
        </a:p>
      </dgm:t>
    </dgm:pt>
    <dgm:pt modelId="{E8AB2875-51F6-487C-9724-16F17B5A04CA}" type="parTrans" cxnId="{8FBD95F2-44EB-4D24-A964-DD0DF6B797F7}">
      <dgm:prSet/>
      <dgm:spPr/>
      <dgm:t>
        <a:bodyPr/>
        <a:lstStyle/>
        <a:p>
          <a:endParaRPr lang="en-US"/>
        </a:p>
      </dgm:t>
    </dgm:pt>
    <dgm:pt modelId="{DCE54CEF-FDFE-4B6F-896C-A23812F511F2}" type="sibTrans" cxnId="{8FBD95F2-44EB-4D24-A964-DD0DF6B797F7}">
      <dgm:prSet/>
      <dgm:spPr/>
      <dgm:t>
        <a:bodyPr/>
        <a:lstStyle/>
        <a:p>
          <a:endParaRPr lang="en-US"/>
        </a:p>
      </dgm:t>
    </dgm:pt>
    <dgm:pt modelId="{A81265CB-A0B8-4150-84C9-1C140CDDD26A}">
      <dgm:prSet phldrT="[Text]"/>
      <dgm:spPr/>
      <dgm:t>
        <a:bodyPr/>
        <a:lstStyle/>
        <a:p>
          <a:pPr algn="l"/>
          <a:r>
            <a:rPr lang="da-DK" dirty="0" smtClean="0"/>
            <a:t>1. Requirements</a:t>
          </a:r>
          <a:endParaRPr lang="da-DK" dirty="0"/>
        </a:p>
      </dgm:t>
    </dgm:pt>
    <dgm:pt modelId="{34910E55-40D8-4F72-A1EE-49F934CC973E}" type="parTrans" cxnId="{4FD3E86B-B2C0-4C8C-BFBC-97DBB0AA19A5}">
      <dgm:prSet/>
      <dgm:spPr/>
      <dgm:t>
        <a:bodyPr/>
        <a:lstStyle/>
        <a:p>
          <a:endParaRPr lang="en-US"/>
        </a:p>
      </dgm:t>
    </dgm:pt>
    <dgm:pt modelId="{62062924-3676-462A-AE35-C433A7A39A0B}" type="sibTrans" cxnId="{4FD3E86B-B2C0-4C8C-BFBC-97DBB0AA19A5}">
      <dgm:prSet/>
      <dgm:spPr/>
      <dgm:t>
        <a:bodyPr/>
        <a:lstStyle/>
        <a:p>
          <a:endParaRPr lang="en-US"/>
        </a:p>
      </dgm:t>
    </dgm:pt>
    <dgm:pt modelId="{ADA3D6B3-C46D-48FC-A167-25366FF885C8}">
      <dgm:prSet/>
      <dgm:spPr/>
      <dgm:t>
        <a:bodyPr/>
        <a:lstStyle/>
        <a:p>
          <a:pPr algn="l"/>
          <a:r>
            <a:rPr lang="da-DK" dirty="0" smtClean="0"/>
            <a:t>5. Benchmark</a:t>
          </a:r>
          <a:endParaRPr lang="da-DK" dirty="0"/>
        </a:p>
      </dgm:t>
    </dgm:pt>
    <dgm:pt modelId="{A4659DF8-50A8-4E86-AF59-62B7790DCD5A}" type="parTrans" cxnId="{BE95931B-BA48-4037-9C13-8E92879482A5}">
      <dgm:prSet/>
      <dgm:spPr/>
      <dgm:t>
        <a:bodyPr/>
        <a:lstStyle/>
        <a:p>
          <a:endParaRPr lang="en-US"/>
        </a:p>
      </dgm:t>
    </dgm:pt>
    <dgm:pt modelId="{0D5437A4-BCE9-4992-9414-2819026D4304}" type="sibTrans" cxnId="{BE95931B-BA48-4037-9C13-8E92879482A5}">
      <dgm:prSet/>
      <dgm:spPr/>
      <dgm:t>
        <a:bodyPr/>
        <a:lstStyle/>
        <a:p>
          <a:endParaRPr lang="en-US"/>
        </a:p>
      </dgm:t>
    </dgm:pt>
    <dgm:pt modelId="{23322DD1-F9F6-4D9E-AB72-329953D16D7F}">
      <dgm:prSet/>
      <dgm:spPr/>
      <dgm:t>
        <a:bodyPr/>
        <a:lstStyle/>
        <a:p>
          <a:pPr algn="l"/>
          <a:r>
            <a:rPr lang="da-DK" dirty="0" smtClean="0"/>
            <a:t>2. Select VM</a:t>
          </a:r>
          <a:endParaRPr lang="da-DK" dirty="0"/>
        </a:p>
      </dgm:t>
    </dgm:pt>
    <dgm:pt modelId="{F97A06C9-9B25-44A9-A629-38903F94EE57}" type="parTrans" cxnId="{CE86CDFA-28F1-433E-BF80-3CF09A8A7E0B}">
      <dgm:prSet/>
      <dgm:spPr/>
      <dgm:t>
        <a:bodyPr/>
        <a:lstStyle/>
        <a:p>
          <a:endParaRPr lang="en-US"/>
        </a:p>
      </dgm:t>
    </dgm:pt>
    <dgm:pt modelId="{0CED2C6B-60B2-4DBC-9517-FE70EE7CD854}" type="sibTrans" cxnId="{CE86CDFA-28F1-433E-BF80-3CF09A8A7E0B}">
      <dgm:prSet/>
      <dgm:spPr/>
      <dgm:t>
        <a:bodyPr/>
        <a:lstStyle/>
        <a:p>
          <a:endParaRPr lang="en-US"/>
        </a:p>
      </dgm:t>
    </dgm:pt>
    <dgm:pt modelId="{EE788D08-5907-445A-9EAF-D2E9607C1CAC}" type="pres">
      <dgm:prSet presAssocID="{3159169F-3EA5-456E-9C64-C864B78275AB}" presName="compositeShape" presStyleCnt="0">
        <dgm:presLayoutVars>
          <dgm:dir/>
          <dgm:resizeHandles/>
        </dgm:presLayoutVars>
      </dgm:prSet>
      <dgm:spPr/>
    </dgm:pt>
    <dgm:pt modelId="{B0A54447-40B7-4BBB-B543-D2C0139A3879}" type="pres">
      <dgm:prSet presAssocID="{3159169F-3EA5-456E-9C64-C864B78275AB}" presName="pyramid" presStyleLbl="node1" presStyleIdx="0" presStyleCnt="1"/>
      <dgm:spPr/>
    </dgm:pt>
    <dgm:pt modelId="{53BD422C-3D3F-41A4-B631-180C4A280817}" type="pres">
      <dgm:prSet presAssocID="{3159169F-3EA5-456E-9C64-C864B78275AB}" presName="theList" presStyleCnt="0"/>
      <dgm:spPr/>
    </dgm:pt>
    <dgm:pt modelId="{7AFF2D71-8B09-48CD-9F58-757183C3134D}" type="pres">
      <dgm:prSet presAssocID="{ADA3D6B3-C46D-48FC-A167-25366FF885C8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27D25-C6A6-4723-A67E-6A9B4719AC1A}" type="pres">
      <dgm:prSet presAssocID="{ADA3D6B3-C46D-48FC-A167-25366FF885C8}" presName="aSpace" presStyleCnt="0"/>
      <dgm:spPr/>
    </dgm:pt>
    <dgm:pt modelId="{966900F0-9766-4DC4-A0FF-FB07DD50981C}" type="pres">
      <dgm:prSet presAssocID="{8BAC4784-2426-4A5A-B823-1BCA017DD7D3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FB6CB-02E0-42A5-B0BB-1B035B112F4B}" type="pres">
      <dgm:prSet presAssocID="{8BAC4784-2426-4A5A-B823-1BCA017DD7D3}" presName="aSpace" presStyleCnt="0"/>
      <dgm:spPr/>
    </dgm:pt>
    <dgm:pt modelId="{27D67CEA-52E1-415E-A286-9FA708564E9A}" type="pres">
      <dgm:prSet presAssocID="{7077EE83-F51B-4EC1-848F-1B6552C19A72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4136C-ED9B-42EC-9FCB-540BB0A57D7E}" type="pres">
      <dgm:prSet presAssocID="{7077EE83-F51B-4EC1-848F-1B6552C19A72}" presName="aSpace" presStyleCnt="0"/>
      <dgm:spPr/>
    </dgm:pt>
    <dgm:pt modelId="{4352CE50-B63C-49BA-9FF5-719C666288B8}" type="pres">
      <dgm:prSet presAssocID="{23322DD1-F9F6-4D9E-AB72-329953D16D7F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993D7-46E2-4204-9918-57D8C96B2541}" type="pres">
      <dgm:prSet presAssocID="{23322DD1-F9F6-4D9E-AB72-329953D16D7F}" presName="aSpace" presStyleCnt="0"/>
      <dgm:spPr/>
    </dgm:pt>
    <dgm:pt modelId="{D241771B-B1CC-4BFD-8D46-4BB477466F74}" type="pres">
      <dgm:prSet presAssocID="{A81265CB-A0B8-4150-84C9-1C140CDDD26A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0AE2F-5C66-41F5-B524-7F057BD5F8F3}" type="pres">
      <dgm:prSet presAssocID="{A81265CB-A0B8-4150-84C9-1C140CDDD26A}" presName="aSpace" presStyleCnt="0"/>
      <dgm:spPr/>
    </dgm:pt>
  </dgm:ptLst>
  <dgm:cxnLst>
    <dgm:cxn modelId="{4FD3E86B-B2C0-4C8C-BFBC-97DBB0AA19A5}" srcId="{3159169F-3EA5-456E-9C64-C864B78275AB}" destId="{A81265CB-A0B8-4150-84C9-1C140CDDD26A}" srcOrd="4" destOrd="0" parTransId="{34910E55-40D8-4F72-A1EE-49F934CC973E}" sibTransId="{62062924-3676-462A-AE35-C433A7A39A0B}"/>
    <dgm:cxn modelId="{BE95931B-BA48-4037-9C13-8E92879482A5}" srcId="{3159169F-3EA5-456E-9C64-C864B78275AB}" destId="{ADA3D6B3-C46D-48FC-A167-25366FF885C8}" srcOrd="0" destOrd="0" parTransId="{A4659DF8-50A8-4E86-AF59-62B7790DCD5A}" sibTransId="{0D5437A4-BCE9-4992-9414-2819026D4304}"/>
    <dgm:cxn modelId="{CF885517-A4DC-467B-A316-8E85BA9218FA}" type="presOf" srcId="{A81265CB-A0B8-4150-84C9-1C140CDDD26A}" destId="{D241771B-B1CC-4BFD-8D46-4BB477466F74}" srcOrd="0" destOrd="0" presId="urn:microsoft.com/office/officeart/2005/8/layout/pyramid2"/>
    <dgm:cxn modelId="{72D12AF9-0EA0-4DEA-8B55-3C47587DA495}" type="presOf" srcId="{8BAC4784-2426-4A5A-B823-1BCA017DD7D3}" destId="{966900F0-9766-4DC4-A0FF-FB07DD50981C}" srcOrd="0" destOrd="0" presId="urn:microsoft.com/office/officeart/2005/8/layout/pyramid2"/>
    <dgm:cxn modelId="{8FBD95F2-44EB-4D24-A964-DD0DF6B797F7}" srcId="{3159169F-3EA5-456E-9C64-C864B78275AB}" destId="{7077EE83-F51B-4EC1-848F-1B6552C19A72}" srcOrd="2" destOrd="0" parTransId="{E8AB2875-51F6-487C-9724-16F17B5A04CA}" sibTransId="{DCE54CEF-FDFE-4B6F-896C-A23812F511F2}"/>
    <dgm:cxn modelId="{E02A7F64-6640-4AE2-ABB1-17146FBC6C27}" type="presOf" srcId="{ADA3D6B3-C46D-48FC-A167-25366FF885C8}" destId="{7AFF2D71-8B09-48CD-9F58-757183C3134D}" srcOrd="0" destOrd="0" presId="urn:microsoft.com/office/officeart/2005/8/layout/pyramid2"/>
    <dgm:cxn modelId="{DEB28C71-CAB7-4868-B65B-680FE6DAAB4E}" srcId="{3159169F-3EA5-456E-9C64-C864B78275AB}" destId="{8BAC4784-2426-4A5A-B823-1BCA017DD7D3}" srcOrd="1" destOrd="0" parTransId="{8FCFFB37-0917-4991-9A7E-D5DDBCC378E7}" sibTransId="{50FC0EE3-5FCE-499E-AA87-E854F5B3A15F}"/>
    <dgm:cxn modelId="{667707C7-A23E-4347-9329-572F4EF8937B}" type="presOf" srcId="{23322DD1-F9F6-4D9E-AB72-329953D16D7F}" destId="{4352CE50-B63C-49BA-9FF5-719C666288B8}" srcOrd="0" destOrd="0" presId="urn:microsoft.com/office/officeart/2005/8/layout/pyramid2"/>
    <dgm:cxn modelId="{00E22439-6B57-4C85-A35E-9EAD6A2116EB}" type="presOf" srcId="{7077EE83-F51B-4EC1-848F-1B6552C19A72}" destId="{27D67CEA-52E1-415E-A286-9FA708564E9A}" srcOrd="0" destOrd="0" presId="urn:microsoft.com/office/officeart/2005/8/layout/pyramid2"/>
    <dgm:cxn modelId="{BBD1B5C3-088E-42CF-8D58-F998B0E8AE9C}" type="presOf" srcId="{3159169F-3EA5-456E-9C64-C864B78275AB}" destId="{EE788D08-5907-445A-9EAF-D2E9607C1CAC}" srcOrd="0" destOrd="0" presId="urn:microsoft.com/office/officeart/2005/8/layout/pyramid2"/>
    <dgm:cxn modelId="{CE86CDFA-28F1-433E-BF80-3CF09A8A7E0B}" srcId="{3159169F-3EA5-456E-9C64-C864B78275AB}" destId="{23322DD1-F9F6-4D9E-AB72-329953D16D7F}" srcOrd="3" destOrd="0" parTransId="{F97A06C9-9B25-44A9-A629-38903F94EE57}" sibTransId="{0CED2C6B-60B2-4DBC-9517-FE70EE7CD854}"/>
    <dgm:cxn modelId="{427D5EDF-DA90-46F0-B9FD-22CC8916BC34}" type="presParOf" srcId="{EE788D08-5907-445A-9EAF-D2E9607C1CAC}" destId="{B0A54447-40B7-4BBB-B543-D2C0139A3879}" srcOrd="0" destOrd="0" presId="urn:microsoft.com/office/officeart/2005/8/layout/pyramid2"/>
    <dgm:cxn modelId="{ACCF0AEF-E9CA-4765-B5BE-4D9CAF0DB667}" type="presParOf" srcId="{EE788D08-5907-445A-9EAF-D2E9607C1CAC}" destId="{53BD422C-3D3F-41A4-B631-180C4A280817}" srcOrd="1" destOrd="0" presId="urn:microsoft.com/office/officeart/2005/8/layout/pyramid2"/>
    <dgm:cxn modelId="{5A5AE186-B017-432D-A3D4-B4E9BEB51513}" type="presParOf" srcId="{53BD422C-3D3F-41A4-B631-180C4A280817}" destId="{7AFF2D71-8B09-48CD-9F58-757183C3134D}" srcOrd="0" destOrd="0" presId="urn:microsoft.com/office/officeart/2005/8/layout/pyramid2"/>
    <dgm:cxn modelId="{8F81CF95-27A1-4009-996C-BAC4C154E1D3}" type="presParOf" srcId="{53BD422C-3D3F-41A4-B631-180C4A280817}" destId="{DC027D25-C6A6-4723-A67E-6A9B4719AC1A}" srcOrd="1" destOrd="0" presId="urn:microsoft.com/office/officeart/2005/8/layout/pyramid2"/>
    <dgm:cxn modelId="{B4C186D9-6CCE-41BF-876F-030B26A612D6}" type="presParOf" srcId="{53BD422C-3D3F-41A4-B631-180C4A280817}" destId="{966900F0-9766-4DC4-A0FF-FB07DD50981C}" srcOrd="2" destOrd="0" presId="urn:microsoft.com/office/officeart/2005/8/layout/pyramid2"/>
    <dgm:cxn modelId="{80BE0EB8-8D2D-4EDE-A627-AA0A8C872504}" type="presParOf" srcId="{53BD422C-3D3F-41A4-B631-180C4A280817}" destId="{F22FB6CB-02E0-42A5-B0BB-1B035B112F4B}" srcOrd="3" destOrd="0" presId="urn:microsoft.com/office/officeart/2005/8/layout/pyramid2"/>
    <dgm:cxn modelId="{A630012C-084A-4A02-8401-06590D7740FA}" type="presParOf" srcId="{53BD422C-3D3F-41A4-B631-180C4A280817}" destId="{27D67CEA-52E1-415E-A286-9FA708564E9A}" srcOrd="4" destOrd="0" presId="urn:microsoft.com/office/officeart/2005/8/layout/pyramid2"/>
    <dgm:cxn modelId="{C4FEFF00-173F-4E73-9C4E-622A83AA3F6C}" type="presParOf" srcId="{53BD422C-3D3F-41A4-B631-180C4A280817}" destId="{7254136C-ED9B-42EC-9FCB-540BB0A57D7E}" srcOrd="5" destOrd="0" presId="urn:microsoft.com/office/officeart/2005/8/layout/pyramid2"/>
    <dgm:cxn modelId="{41D4688E-2C69-4940-B7BD-C3C87E46914D}" type="presParOf" srcId="{53BD422C-3D3F-41A4-B631-180C4A280817}" destId="{4352CE50-B63C-49BA-9FF5-719C666288B8}" srcOrd="6" destOrd="0" presId="urn:microsoft.com/office/officeart/2005/8/layout/pyramid2"/>
    <dgm:cxn modelId="{F2CA0E0B-D2C2-4D52-A0F3-1A720B33B0D9}" type="presParOf" srcId="{53BD422C-3D3F-41A4-B631-180C4A280817}" destId="{FD4993D7-46E2-4204-9918-57D8C96B2541}" srcOrd="7" destOrd="0" presId="urn:microsoft.com/office/officeart/2005/8/layout/pyramid2"/>
    <dgm:cxn modelId="{2FAFA5CA-601B-4E6E-9FD6-BF76B8A1ABFD}" type="presParOf" srcId="{53BD422C-3D3F-41A4-B631-180C4A280817}" destId="{D241771B-B1CC-4BFD-8D46-4BB477466F74}" srcOrd="8" destOrd="0" presId="urn:microsoft.com/office/officeart/2005/8/layout/pyramid2"/>
    <dgm:cxn modelId="{91EE82B4-6D84-43AF-8940-AAE5A6326C2A}" type="presParOf" srcId="{53BD422C-3D3F-41A4-B631-180C4A280817}" destId="{7FB0AE2F-5C66-41F5-B524-7F057BD5F8F3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59169F-3EA5-456E-9C64-C864B78275A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8BAC4784-2426-4A5A-B823-1BCA017DD7D3}">
      <dgm:prSet/>
      <dgm:spPr>
        <a:solidFill>
          <a:srgbClr val="FF0000">
            <a:alpha val="90000"/>
          </a:srgbClr>
        </a:solidFill>
      </dgm:spPr>
      <dgm:t>
        <a:bodyPr/>
        <a:lstStyle/>
        <a:p>
          <a:pPr algn="l"/>
          <a:r>
            <a:rPr lang="da-DK" dirty="0" smtClean="0"/>
            <a:t>4. Configure Disks</a:t>
          </a:r>
          <a:endParaRPr lang="da-DK" dirty="0"/>
        </a:p>
      </dgm:t>
    </dgm:pt>
    <dgm:pt modelId="{8FCFFB37-0917-4991-9A7E-D5DDBCC378E7}" type="parTrans" cxnId="{DEB28C71-CAB7-4868-B65B-680FE6DAAB4E}">
      <dgm:prSet/>
      <dgm:spPr/>
      <dgm:t>
        <a:bodyPr/>
        <a:lstStyle/>
        <a:p>
          <a:endParaRPr lang="en-US"/>
        </a:p>
      </dgm:t>
    </dgm:pt>
    <dgm:pt modelId="{50FC0EE3-5FCE-499E-AA87-E854F5B3A15F}" type="sibTrans" cxnId="{DEB28C71-CAB7-4868-B65B-680FE6DAAB4E}">
      <dgm:prSet/>
      <dgm:spPr/>
      <dgm:t>
        <a:bodyPr/>
        <a:lstStyle/>
        <a:p>
          <a:endParaRPr lang="en-US"/>
        </a:p>
      </dgm:t>
    </dgm:pt>
    <dgm:pt modelId="{7077EE83-F51B-4EC1-848F-1B6552C19A72}">
      <dgm:prSet/>
      <dgm:spPr/>
      <dgm:t>
        <a:bodyPr/>
        <a:lstStyle/>
        <a:p>
          <a:pPr algn="l"/>
          <a:r>
            <a:rPr lang="da-DK" dirty="0" smtClean="0"/>
            <a:t>3. Select Disks</a:t>
          </a:r>
          <a:endParaRPr lang="da-DK" dirty="0"/>
        </a:p>
      </dgm:t>
    </dgm:pt>
    <dgm:pt modelId="{E8AB2875-51F6-487C-9724-16F17B5A04CA}" type="parTrans" cxnId="{8FBD95F2-44EB-4D24-A964-DD0DF6B797F7}">
      <dgm:prSet/>
      <dgm:spPr/>
      <dgm:t>
        <a:bodyPr/>
        <a:lstStyle/>
        <a:p>
          <a:endParaRPr lang="en-US"/>
        </a:p>
      </dgm:t>
    </dgm:pt>
    <dgm:pt modelId="{DCE54CEF-FDFE-4B6F-896C-A23812F511F2}" type="sibTrans" cxnId="{8FBD95F2-44EB-4D24-A964-DD0DF6B797F7}">
      <dgm:prSet/>
      <dgm:spPr/>
      <dgm:t>
        <a:bodyPr/>
        <a:lstStyle/>
        <a:p>
          <a:endParaRPr lang="en-US"/>
        </a:p>
      </dgm:t>
    </dgm:pt>
    <dgm:pt modelId="{A81265CB-A0B8-4150-84C9-1C140CDDD26A}">
      <dgm:prSet phldrT="[Text]"/>
      <dgm:spPr/>
      <dgm:t>
        <a:bodyPr/>
        <a:lstStyle/>
        <a:p>
          <a:pPr algn="l"/>
          <a:r>
            <a:rPr lang="da-DK" dirty="0" smtClean="0"/>
            <a:t>1. Requirements</a:t>
          </a:r>
          <a:endParaRPr lang="da-DK" dirty="0"/>
        </a:p>
      </dgm:t>
    </dgm:pt>
    <dgm:pt modelId="{34910E55-40D8-4F72-A1EE-49F934CC973E}" type="parTrans" cxnId="{4FD3E86B-B2C0-4C8C-BFBC-97DBB0AA19A5}">
      <dgm:prSet/>
      <dgm:spPr/>
      <dgm:t>
        <a:bodyPr/>
        <a:lstStyle/>
        <a:p>
          <a:endParaRPr lang="en-US"/>
        </a:p>
      </dgm:t>
    </dgm:pt>
    <dgm:pt modelId="{62062924-3676-462A-AE35-C433A7A39A0B}" type="sibTrans" cxnId="{4FD3E86B-B2C0-4C8C-BFBC-97DBB0AA19A5}">
      <dgm:prSet/>
      <dgm:spPr/>
      <dgm:t>
        <a:bodyPr/>
        <a:lstStyle/>
        <a:p>
          <a:endParaRPr lang="en-US"/>
        </a:p>
      </dgm:t>
    </dgm:pt>
    <dgm:pt modelId="{ADA3D6B3-C46D-48FC-A167-25366FF885C8}">
      <dgm:prSet/>
      <dgm:spPr/>
      <dgm:t>
        <a:bodyPr/>
        <a:lstStyle/>
        <a:p>
          <a:pPr algn="l"/>
          <a:r>
            <a:rPr lang="da-DK" dirty="0" smtClean="0"/>
            <a:t>5. Benchmark</a:t>
          </a:r>
          <a:endParaRPr lang="da-DK" dirty="0"/>
        </a:p>
      </dgm:t>
    </dgm:pt>
    <dgm:pt modelId="{A4659DF8-50A8-4E86-AF59-62B7790DCD5A}" type="parTrans" cxnId="{BE95931B-BA48-4037-9C13-8E92879482A5}">
      <dgm:prSet/>
      <dgm:spPr/>
      <dgm:t>
        <a:bodyPr/>
        <a:lstStyle/>
        <a:p>
          <a:endParaRPr lang="en-US"/>
        </a:p>
      </dgm:t>
    </dgm:pt>
    <dgm:pt modelId="{0D5437A4-BCE9-4992-9414-2819026D4304}" type="sibTrans" cxnId="{BE95931B-BA48-4037-9C13-8E92879482A5}">
      <dgm:prSet/>
      <dgm:spPr/>
      <dgm:t>
        <a:bodyPr/>
        <a:lstStyle/>
        <a:p>
          <a:endParaRPr lang="en-US"/>
        </a:p>
      </dgm:t>
    </dgm:pt>
    <dgm:pt modelId="{23322DD1-F9F6-4D9E-AB72-329953D16D7F}">
      <dgm:prSet/>
      <dgm:spPr/>
      <dgm:t>
        <a:bodyPr/>
        <a:lstStyle/>
        <a:p>
          <a:pPr algn="l"/>
          <a:r>
            <a:rPr lang="da-DK" dirty="0" smtClean="0"/>
            <a:t>2. Select VM</a:t>
          </a:r>
          <a:endParaRPr lang="da-DK" dirty="0"/>
        </a:p>
      </dgm:t>
    </dgm:pt>
    <dgm:pt modelId="{F97A06C9-9B25-44A9-A629-38903F94EE57}" type="parTrans" cxnId="{CE86CDFA-28F1-433E-BF80-3CF09A8A7E0B}">
      <dgm:prSet/>
      <dgm:spPr/>
      <dgm:t>
        <a:bodyPr/>
        <a:lstStyle/>
        <a:p>
          <a:endParaRPr lang="en-US"/>
        </a:p>
      </dgm:t>
    </dgm:pt>
    <dgm:pt modelId="{0CED2C6B-60B2-4DBC-9517-FE70EE7CD854}" type="sibTrans" cxnId="{CE86CDFA-28F1-433E-BF80-3CF09A8A7E0B}">
      <dgm:prSet/>
      <dgm:spPr/>
      <dgm:t>
        <a:bodyPr/>
        <a:lstStyle/>
        <a:p>
          <a:endParaRPr lang="en-US"/>
        </a:p>
      </dgm:t>
    </dgm:pt>
    <dgm:pt modelId="{EE788D08-5907-445A-9EAF-D2E9607C1CAC}" type="pres">
      <dgm:prSet presAssocID="{3159169F-3EA5-456E-9C64-C864B78275AB}" presName="compositeShape" presStyleCnt="0">
        <dgm:presLayoutVars>
          <dgm:dir/>
          <dgm:resizeHandles/>
        </dgm:presLayoutVars>
      </dgm:prSet>
      <dgm:spPr/>
    </dgm:pt>
    <dgm:pt modelId="{B0A54447-40B7-4BBB-B543-D2C0139A3879}" type="pres">
      <dgm:prSet presAssocID="{3159169F-3EA5-456E-9C64-C864B78275AB}" presName="pyramid" presStyleLbl="node1" presStyleIdx="0" presStyleCnt="1"/>
      <dgm:spPr/>
    </dgm:pt>
    <dgm:pt modelId="{53BD422C-3D3F-41A4-B631-180C4A280817}" type="pres">
      <dgm:prSet presAssocID="{3159169F-3EA5-456E-9C64-C864B78275AB}" presName="theList" presStyleCnt="0"/>
      <dgm:spPr/>
    </dgm:pt>
    <dgm:pt modelId="{7AFF2D71-8B09-48CD-9F58-757183C3134D}" type="pres">
      <dgm:prSet presAssocID="{ADA3D6B3-C46D-48FC-A167-25366FF885C8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27D25-C6A6-4723-A67E-6A9B4719AC1A}" type="pres">
      <dgm:prSet presAssocID="{ADA3D6B3-C46D-48FC-A167-25366FF885C8}" presName="aSpace" presStyleCnt="0"/>
      <dgm:spPr/>
    </dgm:pt>
    <dgm:pt modelId="{966900F0-9766-4DC4-A0FF-FB07DD50981C}" type="pres">
      <dgm:prSet presAssocID="{8BAC4784-2426-4A5A-B823-1BCA017DD7D3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FB6CB-02E0-42A5-B0BB-1B035B112F4B}" type="pres">
      <dgm:prSet presAssocID="{8BAC4784-2426-4A5A-B823-1BCA017DD7D3}" presName="aSpace" presStyleCnt="0"/>
      <dgm:spPr/>
    </dgm:pt>
    <dgm:pt modelId="{27D67CEA-52E1-415E-A286-9FA708564E9A}" type="pres">
      <dgm:prSet presAssocID="{7077EE83-F51B-4EC1-848F-1B6552C19A72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4136C-ED9B-42EC-9FCB-540BB0A57D7E}" type="pres">
      <dgm:prSet presAssocID="{7077EE83-F51B-4EC1-848F-1B6552C19A72}" presName="aSpace" presStyleCnt="0"/>
      <dgm:spPr/>
    </dgm:pt>
    <dgm:pt modelId="{4352CE50-B63C-49BA-9FF5-719C666288B8}" type="pres">
      <dgm:prSet presAssocID="{23322DD1-F9F6-4D9E-AB72-329953D16D7F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993D7-46E2-4204-9918-57D8C96B2541}" type="pres">
      <dgm:prSet presAssocID="{23322DD1-F9F6-4D9E-AB72-329953D16D7F}" presName="aSpace" presStyleCnt="0"/>
      <dgm:spPr/>
    </dgm:pt>
    <dgm:pt modelId="{D241771B-B1CC-4BFD-8D46-4BB477466F74}" type="pres">
      <dgm:prSet presAssocID="{A81265CB-A0B8-4150-84C9-1C140CDDD26A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0AE2F-5C66-41F5-B524-7F057BD5F8F3}" type="pres">
      <dgm:prSet presAssocID="{A81265CB-A0B8-4150-84C9-1C140CDDD26A}" presName="aSpace" presStyleCnt="0"/>
      <dgm:spPr/>
    </dgm:pt>
  </dgm:ptLst>
  <dgm:cxnLst>
    <dgm:cxn modelId="{4FD3E86B-B2C0-4C8C-BFBC-97DBB0AA19A5}" srcId="{3159169F-3EA5-456E-9C64-C864B78275AB}" destId="{A81265CB-A0B8-4150-84C9-1C140CDDD26A}" srcOrd="4" destOrd="0" parTransId="{34910E55-40D8-4F72-A1EE-49F934CC973E}" sibTransId="{62062924-3676-462A-AE35-C433A7A39A0B}"/>
    <dgm:cxn modelId="{BE95931B-BA48-4037-9C13-8E92879482A5}" srcId="{3159169F-3EA5-456E-9C64-C864B78275AB}" destId="{ADA3D6B3-C46D-48FC-A167-25366FF885C8}" srcOrd="0" destOrd="0" parTransId="{A4659DF8-50A8-4E86-AF59-62B7790DCD5A}" sibTransId="{0D5437A4-BCE9-4992-9414-2819026D4304}"/>
    <dgm:cxn modelId="{CF885517-A4DC-467B-A316-8E85BA9218FA}" type="presOf" srcId="{A81265CB-A0B8-4150-84C9-1C140CDDD26A}" destId="{D241771B-B1CC-4BFD-8D46-4BB477466F74}" srcOrd="0" destOrd="0" presId="urn:microsoft.com/office/officeart/2005/8/layout/pyramid2"/>
    <dgm:cxn modelId="{72D12AF9-0EA0-4DEA-8B55-3C47587DA495}" type="presOf" srcId="{8BAC4784-2426-4A5A-B823-1BCA017DD7D3}" destId="{966900F0-9766-4DC4-A0FF-FB07DD50981C}" srcOrd="0" destOrd="0" presId="urn:microsoft.com/office/officeart/2005/8/layout/pyramid2"/>
    <dgm:cxn modelId="{8FBD95F2-44EB-4D24-A964-DD0DF6B797F7}" srcId="{3159169F-3EA5-456E-9C64-C864B78275AB}" destId="{7077EE83-F51B-4EC1-848F-1B6552C19A72}" srcOrd="2" destOrd="0" parTransId="{E8AB2875-51F6-487C-9724-16F17B5A04CA}" sibTransId="{DCE54CEF-FDFE-4B6F-896C-A23812F511F2}"/>
    <dgm:cxn modelId="{E02A7F64-6640-4AE2-ABB1-17146FBC6C27}" type="presOf" srcId="{ADA3D6B3-C46D-48FC-A167-25366FF885C8}" destId="{7AFF2D71-8B09-48CD-9F58-757183C3134D}" srcOrd="0" destOrd="0" presId="urn:microsoft.com/office/officeart/2005/8/layout/pyramid2"/>
    <dgm:cxn modelId="{DEB28C71-CAB7-4868-B65B-680FE6DAAB4E}" srcId="{3159169F-3EA5-456E-9C64-C864B78275AB}" destId="{8BAC4784-2426-4A5A-B823-1BCA017DD7D3}" srcOrd="1" destOrd="0" parTransId="{8FCFFB37-0917-4991-9A7E-D5DDBCC378E7}" sibTransId="{50FC0EE3-5FCE-499E-AA87-E854F5B3A15F}"/>
    <dgm:cxn modelId="{667707C7-A23E-4347-9329-572F4EF8937B}" type="presOf" srcId="{23322DD1-F9F6-4D9E-AB72-329953D16D7F}" destId="{4352CE50-B63C-49BA-9FF5-719C666288B8}" srcOrd="0" destOrd="0" presId="urn:microsoft.com/office/officeart/2005/8/layout/pyramid2"/>
    <dgm:cxn modelId="{00E22439-6B57-4C85-A35E-9EAD6A2116EB}" type="presOf" srcId="{7077EE83-F51B-4EC1-848F-1B6552C19A72}" destId="{27D67CEA-52E1-415E-A286-9FA708564E9A}" srcOrd="0" destOrd="0" presId="urn:microsoft.com/office/officeart/2005/8/layout/pyramid2"/>
    <dgm:cxn modelId="{BBD1B5C3-088E-42CF-8D58-F998B0E8AE9C}" type="presOf" srcId="{3159169F-3EA5-456E-9C64-C864B78275AB}" destId="{EE788D08-5907-445A-9EAF-D2E9607C1CAC}" srcOrd="0" destOrd="0" presId="urn:microsoft.com/office/officeart/2005/8/layout/pyramid2"/>
    <dgm:cxn modelId="{CE86CDFA-28F1-433E-BF80-3CF09A8A7E0B}" srcId="{3159169F-3EA5-456E-9C64-C864B78275AB}" destId="{23322DD1-F9F6-4D9E-AB72-329953D16D7F}" srcOrd="3" destOrd="0" parTransId="{F97A06C9-9B25-44A9-A629-38903F94EE57}" sibTransId="{0CED2C6B-60B2-4DBC-9517-FE70EE7CD854}"/>
    <dgm:cxn modelId="{427D5EDF-DA90-46F0-B9FD-22CC8916BC34}" type="presParOf" srcId="{EE788D08-5907-445A-9EAF-D2E9607C1CAC}" destId="{B0A54447-40B7-4BBB-B543-D2C0139A3879}" srcOrd="0" destOrd="0" presId="urn:microsoft.com/office/officeart/2005/8/layout/pyramid2"/>
    <dgm:cxn modelId="{ACCF0AEF-E9CA-4765-B5BE-4D9CAF0DB667}" type="presParOf" srcId="{EE788D08-5907-445A-9EAF-D2E9607C1CAC}" destId="{53BD422C-3D3F-41A4-B631-180C4A280817}" srcOrd="1" destOrd="0" presId="urn:microsoft.com/office/officeart/2005/8/layout/pyramid2"/>
    <dgm:cxn modelId="{5A5AE186-B017-432D-A3D4-B4E9BEB51513}" type="presParOf" srcId="{53BD422C-3D3F-41A4-B631-180C4A280817}" destId="{7AFF2D71-8B09-48CD-9F58-757183C3134D}" srcOrd="0" destOrd="0" presId="urn:microsoft.com/office/officeart/2005/8/layout/pyramid2"/>
    <dgm:cxn modelId="{8F81CF95-27A1-4009-996C-BAC4C154E1D3}" type="presParOf" srcId="{53BD422C-3D3F-41A4-B631-180C4A280817}" destId="{DC027D25-C6A6-4723-A67E-6A9B4719AC1A}" srcOrd="1" destOrd="0" presId="urn:microsoft.com/office/officeart/2005/8/layout/pyramid2"/>
    <dgm:cxn modelId="{B4C186D9-6CCE-41BF-876F-030B26A612D6}" type="presParOf" srcId="{53BD422C-3D3F-41A4-B631-180C4A280817}" destId="{966900F0-9766-4DC4-A0FF-FB07DD50981C}" srcOrd="2" destOrd="0" presId="urn:microsoft.com/office/officeart/2005/8/layout/pyramid2"/>
    <dgm:cxn modelId="{80BE0EB8-8D2D-4EDE-A627-AA0A8C872504}" type="presParOf" srcId="{53BD422C-3D3F-41A4-B631-180C4A280817}" destId="{F22FB6CB-02E0-42A5-B0BB-1B035B112F4B}" srcOrd="3" destOrd="0" presId="urn:microsoft.com/office/officeart/2005/8/layout/pyramid2"/>
    <dgm:cxn modelId="{A630012C-084A-4A02-8401-06590D7740FA}" type="presParOf" srcId="{53BD422C-3D3F-41A4-B631-180C4A280817}" destId="{27D67CEA-52E1-415E-A286-9FA708564E9A}" srcOrd="4" destOrd="0" presId="urn:microsoft.com/office/officeart/2005/8/layout/pyramid2"/>
    <dgm:cxn modelId="{C4FEFF00-173F-4E73-9C4E-622A83AA3F6C}" type="presParOf" srcId="{53BD422C-3D3F-41A4-B631-180C4A280817}" destId="{7254136C-ED9B-42EC-9FCB-540BB0A57D7E}" srcOrd="5" destOrd="0" presId="urn:microsoft.com/office/officeart/2005/8/layout/pyramid2"/>
    <dgm:cxn modelId="{41D4688E-2C69-4940-B7BD-C3C87E46914D}" type="presParOf" srcId="{53BD422C-3D3F-41A4-B631-180C4A280817}" destId="{4352CE50-B63C-49BA-9FF5-719C666288B8}" srcOrd="6" destOrd="0" presId="urn:microsoft.com/office/officeart/2005/8/layout/pyramid2"/>
    <dgm:cxn modelId="{F2CA0E0B-D2C2-4D52-A0F3-1A720B33B0D9}" type="presParOf" srcId="{53BD422C-3D3F-41A4-B631-180C4A280817}" destId="{FD4993D7-46E2-4204-9918-57D8C96B2541}" srcOrd="7" destOrd="0" presId="urn:microsoft.com/office/officeart/2005/8/layout/pyramid2"/>
    <dgm:cxn modelId="{2FAFA5CA-601B-4E6E-9FD6-BF76B8A1ABFD}" type="presParOf" srcId="{53BD422C-3D3F-41A4-B631-180C4A280817}" destId="{D241771B-B1CC-4BFD-8D46-4BB477466F74}" srcOrd="8" destOrd="0" presId="urn:microsoft.com/office/officeart/2005/8/layout/pyramid2"/>
    <dgm:cxn modelId="{91EE82B4-6D84-43AF-8940-AAE5A6326C2A}" type="presParOf" srcId="{53BD422C-3D3F-41A4-B631-180C4A280817}" destId="{7FB0AE2F-5C66-41F5-B524-7F057BD5F8F3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59169F-3EA5-456E-9C64-C864B78275A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8BAC4784-2426-4A5A-B823-1BCA017DD7D3}">
      <dgm:prSet/>
      <dgm:spPr/>
      <dgm:t>
        <a:bodyPr/>
        <a:lstStyle/>
        <a:p>
          <a:pPr algn="l"/>
          <a:r>
            <a:rPr lang="da-DK" dirty="0" smtClean="0"/>
            <a:t>4. Configure Disks</a:t>
          </a:r>
          <a:endParaRPr lang="da-DK" dirty="0"/>
        </a:p>
      </dgm:t>
    </dgm:pt>
    <dgm:pt modelId="{8FCFFB37-0917-4991-9A7E-D5DDBCC378E7}" type="parTrans" cxnId="{DEB28C71-CAB7-4868-B65B-680FE6DAAB4E}">
      <dgm:prSet/>
      <dgm:spPr/>
      <dgm:t>
        <a:bodyPr/>
        <a:lstStyle/>
        <a:p>
          <a:endParaRPr lang="en-US"/>
        </a:p>
      </dgm:t>
    </dgm:pt>
    <dgm:pt modelId="{50FC0EE3-5FCE-499E-AA87-E854F5B3A15F}" type="sibTrans" cxnId="{DEB28C71-CAB7-4868-B65B-680FE6DAAB4E}">
      <dgm:prSet/>
      <dgm:spPr/>
      <dgm:t>
        <a:bodyPr/>
        <a:lstStyle/>
        <a:p>
          <a:endParaRPr lang="en-US"/>
        </a:p>
      </dgm:t>
    </dgm:pt>
    <dgm:pt modelId="{7077EE83-F51B-4EC1-848F-1B6552C19A72}">
      <dgm:prSet/>
      <dgm:spPr/>
      <dgm:t>
        <a:bodyPr/>
        <a:lstStyle/>
        <a:p>
          <a:pPr algn="l"/>
          <a:r>
            <a:rPr lang="da-DK" dirty="0" smtClean="0"/>
            <a:t>3. Select Disks</a:t>
          </a:r>
          <a:endParaRPr lang="da-DK" dirty="0"/>
        </a:p>
      </dgm:t>
    </dgm:pt>
    <dgm:pt modelId="{E8AB2875-51F6-487C-9724-16F17B5A04CA}" type="parTrans" cxnId="{8FBD95F2-44EB-4D24-A964-DD0DF6B797F7}">
      <dgm:prSet/>
      <dgm:spPr/>
      <dgm:t>
        <a:bodyPr/>
        <a:lstStyle/>
        <a:p>
          <a:endParaRPr lang="en-US"/>
        </a:p>
      </dgm:t>
    </dgm:pt>
    <dgm:pt modelId="{DCE54CEF-FDFE-4B6F-896C-A23812F511F2}" type="sibTrans" cxnId="{8FBD95F2-44EB-4D24-A964-DD0DF6B797F7}">
      <dgm:prSet/>
      <dgm:spPr/>
      <dgm:t>
        <a:bodyPr/>
        <a:lstStyle/>
        <a:p>
          <a:endParaRPr lang="en-US"/>
        </a:p>
      </dgm:t>
    </dgm:pt>
    <dgm:pt modelId="{A81265CB-A0B8-4150-84C9-1C140CDDD26A}">
      <dgm:prSet phldrT="[Text]"/>
      <dgm:spPr/>
      <dgm:t>
        <a:bodyPr/>
        <a:lstStyle/>
        <a:p>
          <a:pPr algn="l"/>
          <a:r>
            <a:rPr lang="da-DK" dirty="0" smtClean="0"/>
            <a:t>1. Requirements</a:t>
          </a:r>
          <a:endParaRPr lang="da-DK" dirty="0"/>
        </a:p>
      </dgm:t>
    </dgm:pt>
    <dgm:pt modelId="{34910E55-40D8-4F72-A1EE-49F934CC973E}" type="parTrans" cxnId="{4FD3E86B-B2C0-4C8C-BFBC-97DBB0AA19A5}">
      <dgm:prSet/>
      <dgm:spPr/>
      <dgm:t>
        <a:bodyPr/>
        <a:lstStyle/>
        <a:p>
          <a:endParaRPr lang="en-US"/>
        </a:p>
      </dgm:t>
    </dgm:pt>
    <dgm:pt modelId="{62062924-3676-462A-AE35-C433A7A39A0B}" type="sibTrans" cxnId="{4FD3E86B-B2C0-4C8C-BFBC-97DBB0AA19A5}">
      <dgm:prSet/>
      <dgm:spPr/>
      <dgm:t>
        <a:bodyPr/>
        <a:lstStyle/>
        <a:p>
          <a:endParaRPr lang="en-US"/>
        </a:p>
      </dgm:t>
    </dgm:pt>
    <dgm:pt modelId="{ADA3D6B3-C46D-48FC-A167-25366FF885C8}">
      <dgm:prSet/>
      <dgm:spPr>
        <a:solidFill>
          <a:srgbClr val="FF0000">
            <a:alpha val="90000"/>
          </a:srgbClr>
        </a:solidFill>
      </dgm:spPr>
      <dgm:t>
        <a:bodyPr/>
        <a:lstStyle/>
        <a:p>
          <a:pPr algn="l"/>
          <a:r>
            <a:rPr lang="da-DK" dirty="0" smtClean="0"/>
            <a:t>5. Benchmark</a:t>
          </a:r>
          <a:endParaRPr lang="da-DK" dirty="0"/>
        </a:p>
      </dgm:t>
    </dgm:pt>
    <dgm:pt modelId="{A4659DF8-50A8-4E86-AF59-62B7790DCD5A}" type="parTrans" cxnId="{BE95931B-BA48-4037-9C13-8E92879482A5}">
      <dgm:prSet/>
      <dgm:spPr/>
      <dgm:t>
        <a:bodyPr/>
        <a:lstStyle/>
        <a:p>
          <a:endParaRPr lang="en-US"/>
        </a:p>
      </dgm:t>
    </dgm:pt>
    <dgm:pt modelId="{0D5437A4-BCE9-4992-9414-2819026D4304}" type="sibTrans" cxnId="{BE95931B-BA48-4037-9C13-8E92879482A5}">
      <dgm:prSet/>
      <dgm:spPr/>
      <dgm:t>
        <a:bodyPr/>
        <a:lstStyle/>
        <a:p>
          <a:endParaRPr lang="en-US"/>
        </a:p>
      </dgm:t>
    </dgm:pt>
    <dgm:pt modelId="{23322DD1-F9F6-4D9E-AB72-329953D16D7F}">
      <dgm:prSet/>
      <dgm:spPr/>
      <dgm:t>
        <a:bodyPr/>
        <a:lstStyle/>
        <a:p>
          <a:pPr algn="l"/>
          <a:r>
            <a:rPr lang="da-DK" dirty="0" smtClean="0"/>
            <a:t>2. Select VM</a:t>
          </a:r>
          <a:endParaRPr lang="da-DK" dirty="0"/>
        </a:p>
      </dgm:t>
    </dgm:pt>
    <dgm:pt modelId="{F97A06C9-9B25-44A9-A629-38903F94EE57}" type="parTrans" cxnId="{CE86CDFA-28F1-433E-BF80-3CF09A8A7E0B}">
      <dgm:prSet/>
      <dgm:spPr/>
      <dgm:t>
        <a:bodyPr/>
        <a:lstStyle/>
        <a:p>
          <a:endParaRPr lang="en-US"/>
        </a:p>
      </dgm:t>
    </dgm:pt>
    <dgm:pt modelId="{0CED2C6B-60B2-4DBC-9517-FE70EE7CD854}" type="sibTrans" cxnId="{CE86CDFA-28F1-433E-BF80-3CF09A8A7E0B}">
      <dgm:prSet/>
      <dgm:spPr/>
      <dgm:t>
        <a:bodyPr/>
        <a:lstStyle/>
        <a:p>
          <a:endParaRPr lang="en-US"/>
        </a:p>
      </dgm:t>
    </dgm:pt>
    <dgm:pt modelId="{EE788D08-5907-445A-9EAF-D2E9607C1CAC}" type="pres">
      <dgm:prSet presAssocID="{3159169F-3EA5-456E-9C64-C864B78275AB}" presName="compositeShape" presStyleCnt="0">
        <dgm:presLayoutVars>
          <dgm:dir/>
          <dgm:resizeHandles/>
        </dgm:presLayoutVars>
      </dgm:prSet>
      <dgm:spPr/>
    </dgm:pt>
    <dgm:pt modelId="{B0A54447-40B7-4BBB-B543-D2C0139A3879}" type="pres">
      <dgm:prSet presAssocID="{3159169F-3EA5-456E-9C64-C864B78275AB}" presName="pyramid" presStyleLbl="node1" presStyleIdx="0" presStyleCnt="1"/>
      <dgm:spPr/>
    </dgm:pt>
    <dgm:pt modelId="{53BD422C-3D3F-41A4-B631-180C4A280817}" type="pres">
      <dgm:prSet presAssocID="{3159169F-3EA5-456E-9C64-C864B78275AB}" presName="theList" presStyleCnt="0"/>
      <dgm:spPr/>
    </dgm:pt>
    <dgm:pt modelId="{7AFF2D71-8B09-48CD-9F58-757183C3134D}" type="pres">
      <dgm:prSet presAssocID="{ADA3D6B3-C46D-48FC-A167-25366FF885C8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027D25-C6A6-4723-A67E-6A9B4719AC1A}" type="pres">
      <dgm:prSet presAssocID="{ADA3D6B3-C46D-48FC-A167-25366FF885C8}" presName="aSpace" presStyleCnt="0"/>
      <dgm:spPr/>
    </dgm:pt>
    <dgm:pt modelId="{966900F0-9766-4DC4-A0FF-FB07DD50981C}" type="pres">
      <dgm:prSet presAssocID="{8BAC4784-2426-4A5A-B823-1BCA017DD7D3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FB6CB-02E0-42A5-B0BB-1B035B112F4B}" type="pres">
      <dgm:prSet presAssocID="{8BAC4784-2426-4A5A-B823-1BCA017DD7D3}" presName="aSpace" presStyleCnt="0"/>
      <dgm:spPr/>
    </dgm:pt>
    <dgm:pt modelId="{27D67CEA-52E1-415E-A286-9FA708564E9A}" type="pres">
      <dgm:prSet presAssocID="{7077EE83-F51B-4EC1-848F-1B6552C19A72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4136C-ED9B-42EC-9FCB-540BB0A57D7E}" type="pres">
      <dgm:prSet presAssocID="{7077EE83-F51B-4EC1-848F-1B6552C19A72}" presName="aSpace" presStyleCnt="0"/>
      <dgm:spPr/>
    </dgm:pt>
    <dgm:pt modelId="{4352CE50-B63C-49BA-9FF5-719C666288B8}" type="pres">
      <dgm:prSet presAssocID="{23322DD1-F9F6-4D9E-AB72-329953D16D7F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993D7-46E2-4204-9918-57D8C96B2541}" type="pres">
      <dgm:prSet presAssocID="{23322DD1-F9F6-4D9E-AB72-329953D16D7F}" presName="aSpace" presStyleCnt="0"/>
      <dgm:spPr/>
    </dgm:pt>
    <dgm:pt modelId="{D241771B-B1CC-4BFD-8D46-4BB477466F74}" type="pres">
      <dgm:prSet presAssocID="{A81265CB-A0B8-4150-84C9-1C140CDDD26A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0AE2F-5C66-41F5-B524-7F057BD5F8F3}" type="pres">
      <dgm:prSet presAssocID="{A81265CB-A0B8-4150-84C9-1C140CDDD26A}" presName="aSpace" presStyleCnt="0"/>
      <dgm:spPr/>
    </dgm:pt>
  </dgm:ptLst>
  <dgm:cxnLst>
    <dgm:cxn modelId="{4FD3E86B-B2C0-4C8C-BFBC-97DBB0AA19A5}" srcId="{3159169F-3EA5-456E-9C64-C864B78275AB}" destId="{A81265CB-A0B8-4150-84C9-1C140CDDD26A}" srcOrd="4" destOrd="0" parTransId="{34910E55-40D8-4F72-A1EE-49F934CC973E}" sibTransId="{62062924-3676-462A-AE35-C433A7A39A0B}"/>
    <dgm:cxn modelId="{BE95931B-BA48-4037-9C13-8E92879482A5}" srcId="{3159169F-3EA5-456E-9C64-C864B78275AB}" destId="{ADA3D6B3-C46D-48FC-A167-25366FF885C8}" srcOrd="0" destOrd="0" parTransId="{A4659DF8-50A8-4E86-AF59-62B7790DCD5A}" sibTransId="{0D5437A4-BCE9-4992-9414-2819026D4304}"/>
    <dgm:cxn modelId="{CF885517-A4DC-467B-A316-8E85BA9218FA}" type="presOf" srcId="{A81265CB-A0B8-4150-84C9-1C140CDDD26A}" destId="{D241771B-B1CC-4BFD-8D46-4BB477466F74}" srcOrd="0" destOrd="0" presId="urn:microsoft.com/office/officeart/2005/8/layout/pyramid2"/>
    <dgm:cxn modelId="{72D12AF9-0EA0-4DEA-8B55-3C47587DA495}" type="presOf" srcId="{8BAC4784-2426-4A5A-B823-1BCA017DD7D3}" destId="{966900F0-9766-4DC4-A0FF-FB07DD50981C}" srcOrd="0" destOrd="0" presId="urn:microsoft.com/office/officeart/2005/8/layout/pyramid2"/>
    <dgm:cxn modelId="{8FBD95F2-44EB-4D24-A964-DD0DF6B797F7}" srcId="{3159169F-3EA5-456E-9C64-C864B78275AB}" destId="{7077EE83-F51B-4EC1-848F-1B6552C19A72}" srcOrd="2" destOrd="0" parTransId="{E8AB2875-51F6-487C-9724-16F17B5A04CA}" sibTransId="{DCE54CEF-FDFE-4B6F-896C-A23812F511F2}"/>
    <dgm:cxn modelId="{E02A7F64-6640-4AE2-ABB1-17146FBC6C27}" type="presOf" srcId="{ADA3D6B3-C46D-48FC-A167-25366FF885C8}" destId="{7AFF2D71-8B09-48CD-9F58-757183C3134D}" srcOrd="0" destOrd="0" presId="urn:microsoft.com/office/officeart/2005/8/layout/pyramid2"/>
    <dgm:cxn modelId="{DEB28C71-CAB7-4868-B65B-680FE6DAAB4E}" srcId="{3159169F-3EA5-456E-9C64-C864B78275AB}" destId="{8BAC4784-2426-4A5A-B823-1BCA017DD7D3}" srcOrd="1" destOrd="0" parTransId="{8FCFFB37-0917-4991-9A7E-D5DDBCC378E7}" sibTransId="{50FC0EE3-5FCE-499E-AA87-E854F5B3A15F}"/>
    <dgm:cxn modelId="{667707C7-A23E-4347-9329-572F4EF8937B}" type="presOf" srcId="{23322DD1-F9F6-4D9E-AB72-329953D16D7F}" destId="{4352CE50-B63C-49BA-9FF5-719C666288B8}" srcOrd="0" destOrd="0" presId="urn:microsoft.com/office/officeart/2005/8/layout/pyramid2"/>
    <dgm:cxn modelId="{00E22439-6B57-4C85-A35E-9EAD6A2116EB}" type="presOf" srcId="{7077EE83-F51B-4EC1-848F-1B6552C19A72}" destId="{27D67CEA-52E1-415E-A286-9FA708564E9A}" srcOrd="0" destOrd="0" presId="urn:microsoft.com/office/officeart/2005/8/layout/pyramid2"/>
    <dgm:cxn modelId="{BBD1B5C3-088E-42CF-8D58-F998B0E8AE9C}" type="presOf" srcId="{3159169F-3EA5-456E-9C64-C864B78275AB}" destId="{EE788D08-5907-445A-9EAF-D2E9607C1CAC}" srcOrd="0" destOrd="0" presId="urn:microsoft.com/office/officeart/2005/8/layout/pyramid2"/>
    <dgm:cxn modelId="{CE86CDFA-28F1-433E-BF80-3CF09A8A7E0B}" srcId="{3159169F-3EA5-456E-9C64-C864B78275AB}" destId="{23322DD1-F9F6-4D9E-AB72-329953D16D7F}" srcOrd="3" destOrd="0" parTransId="{F97A06C9-9B25-44A9-A629-38903F94EE57}" sibTransId="{0CED2C6B-60B2-4DBC-9517-FE70EE7CD854}"/>
    <dgm:cxn modelId="{427D5EDF-DA90-46F0-B9FD-22CC8916BC34}" type="presParOf" srcId="{EE788D08-5907-445A-9EAF-D2E9607C1CAC}" destId="{B0A54447-40B7-4BBB-B543-D2C0139A3879}" srcOrd="0" destOrd="0" presId="urn:microsoft.com/office/officeart/2005/8/layout/pyramid2"/>
    <dgm:cxn modelId="{ACCF0AEF-E9CA-4765-B5BE-4D9CAF0DB667}" type="presParOf" srcId="{EE788D08-5907-445A-9EAF-D2E9607C1CAC}" destId="{53BD422C-3D3F-41A4-B631-180C4A280817}" srcOrd="1" destOrd="0" presId="urn:microsoft.com/office/officeart/2005/8/layout/pyramid2"/>
    <dgm:cxn modelId="{5A5AE186-B017-432D-A3D4-B4E9BEB51513}" type="presParOf" srcId="{53BD422C-3D3F-41A4-B631-180C4A280817}" destId="{7AFF2D71-8B09-48CD-9F58-757183C3134D}" srcOrd="0" destOrd="0" presId="urn:microsoft.com/office/officeart/2005/8/layout/pyramid2"/>
    <dgm:cxn modelId="{8F81CF95-27A1-4009-996C-BAC4C154E1D3}" type="presParOf" srcId="{53BD422C-3D3F-41A4-B631-180C4A280817}" destId="{DC027D25-C6A6-4723-A67E-6A9B4719AC1A}" srcOrd="1" destOrd="0" presId="urn:microsoft.com/office/officeart/2005/8/layout/pyramid2"/>
    <dgm:cxn modelId="{B4C186D9-6CCE-41BF-876F-030B26A612D6}" type="presParOf" srcId="{53BD422C-3D3F-41A4-B631-180C4A280817}" destId="{966900F0-9766-4DC4-A0FF-FB07DD50981C}" srcOrd="2" destOrd="0" presId="urn:microsoft.com/office/officeart/2005/8/layout/pyramid2"/>
    <dgm:cxn modelId="{80BE0EB8-8D2D-4EDE-A627-AA0A8C872504}" type="presParOf" srcId="{53BD422C-3D3F-41A4-B631-180C4A280817}" destId="{F22FB6CB-02E0-42A5-B0BB-1B035B112F4B}" srcOrd="3" destOrd="0" presId="urn:microsoft.com/office/officeart/2005/8/layout/pyramid2"/>
    <dgm:cxn modelId="{A630012C-084A-4A02-8401-06590D7740FA}" type="presParOf" srcId="{53BD422C-3D3F-41A4-B631-180C4A280817}" destId="{27D67CEA-52E1-415E-A286-9FA708564E9A}" srcOrd="4" destOrd="0" presId="urn:microsoft.com/office/officeart/2005/8/layout/pyramid2"/>
    <dgm:cxn modelId="{C4FEFF00-173F-4E73-9C4E-622A83AA3F6C}" type="presParOf" srcId="{53BD422C-3D3F-41A4-B631-180C4A280817}" destId="{7254136C-ED9B-42EC-9FCB-540BB0A57D7E}" srcOrd="5" destOrd="0" presId="urn:microsoft.com/office/officeart/2005/8/layout/pyramid2"/>
    <dgm:cxn modelId="{41D4688E-2C69-4940-B7BD-C3C87E46914D}" type="presParOf" srcId="{53BD422C-3D3F-41A4-B631-180C4A280817}" destId="{4352CE50-B63C-49BA-9FF5-719C666288B8}" srcOrd="6" destOrd="0" presId="urn:microsoft.com/office/officeart/2005/8/layout/pyramid2"/>
    <dgm:cxn modelId="{F2CA0E0B-D2C2-4D52-A0F3-1A720B33B0D9}" type="presParOf" srcId="{53BD422C-3D3F-41A4-B631-180C4A280817}" destId="{FD4993D7-46E2-4204-9918-57D8C96B2541}" srcOrd="7" destOrd="0" presId="urn:microsoft.com/office/officeart/2005/8/layout/pyramid2"/>
    <dgm:cxn modelId="{2FAFA5CA-601B-4E6E-9FD6-BF76B8A1ABFD}" type="presParOf" srcId="{53BD422C-3D3F-41A4-B631-180C4A280817}" destId="{D241771B-B1CC-4BFD-8D46-4BB477466F74}" srcOrd="8" destOrd="0" presId="urn:microsoft.com/office/officeart/2005/8/layout/pyramid2"/>
    <dgm:cxn modelId="{91EE82B4-6D84-43AF-8940-AAE5A6326C2A}" type="presParOf" srcId="{53BD422C-3D3F-41A4-B631-180C4A280817}" destId="{7FB0AE2F-5C66-41F5-B524-7F057BD5F8F3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54447-40B7-4BBB-B543-D2C0139A3879}">
      <dsp:nvSpPr>
        <dsp:cNvPr id="0" name=""/>
        <dsp:cNvSpPr/>
      </dsp:nvSpPr>
      <dsp:spPr>
        <a:xfrm>
          <a:off x="1525032" y="0"/>
          <a:ext cx="6448400" cy="64484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F2D71-8B09-48CD-9F58-757183C3134D}">
      <dsp:nvSpPr>
        <dsp:cNvPr id="0" name=""/>
        <dsp:cNvSpPr/>
      </dsp:nvSpPr>
      <dsp:spPr>
        <a:xfrm>
          <a:off x="4749233" y="645469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5. Benchmark</a:t>
          </a:r>
          <a:endParaRPr lang="da-DK" sz="3600" kern="1200" dirty="0"/>
        </a:p>
      </dsp:txBody>
      <dsp:txXfrm>
        <a:off x="4793991" y="690227"/>
        <a:ext cx="4101944" cy="827365"/>
      </dsp:txXfrm>
    </dsp:sp>
    <dsp:sp modelId="{966900F0-9766-4DC4-A0FF-FB07DD50981C}">
      <dsp:nvSpPr>
        <dsp:cNvPr id="0" name=""/>
        <dsp:cNvSpPr/>
      </dsp:nvSpPr>
      <dsp:spPr>
        <a:xfrm>
          <a:off x="4749233" y="1676961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4. Configure Disks</a:t>
          </a:r>
          <a:endParaRPr lang="da-DK" sz="3600" kern="1200" dirty="0"/>
        </a:p>
      </dsp:txBody>
      <dsp:txXfrm>
        <a:off x="4793991" y="1721719"/>
        <a:ext cx="4101944" cy="827365"/>
      </dsp:txXfrm>
    </dsp:sp>
    <dsp:sp modelId="{27D67CEA-52E1-415E-A286-9FA708564E9A}">
      <dsp:nvSpPr>
        <dsp:cNvPr id="0" name=""/>
        <dsp:cNvSpPr/>
      </dsp:nvSpPr>
      <dsp:spPr>
        <a:xfrm>
          <a:off x="4749233" y="2708453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3. Select Disks</a:t>
          </a:r>
          <a:endParaRPr lang="da-DK" sz="3600" kern="1200" dirty="0"/>
        </a:p>
      </dsp:txBody>
      <dsp:txXfrm>
        <a:off x="4793991" y="2753211"/>
        <a:ext cx="4101944" cy="827365"/>
      </dsp:txXfrm>
    </dsp:sp>
    <dsp:sp modelId="{4352CE50-B63C-49BA-9FF5-719C666288B8}">
      <dsp:nvSpPr>
        <dsp:cNvPr id="0" name=""/>
        <dsp:cNvSpPr/>
      </dsp:nvSpPr>
      <dsp:spPr>
        <a:xfrm>
          <a:off x="4749233" y="3739946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2. Select VM</a:t>
          </a:r>
          <a:endParaRPr lang="da-DK" sz="3600" kern="1200" dirty="0"/>
        </a:p>
      </dsp:txBody>
      <dsp:txXfrm>
        <a:off x="4793991" y="3784704"/>
        <a:ext cx="4101944" cy="827365"/>
      </dsp:txXfrm>
    </dsp:sp>
    <dsp:sp modelId="{D241771B-B1CC-4BFD-8D46-4BB477466F74}">
      <dsp:nvSpPr>
        <dsp:cNvPr id="0" name=""/>
        <dsp:cNvSpPr/>
      </dsp:nvSpPr>
      <dsp:spPr>
        <a:xfrm>
          <a:off x="4749233" y="4771438"/>
          <a:ext cx="4191460" cy="916881"/>
        </a:xfrm>
        <a:prstGeom prst="roundRect">
          <a:avLst/>
        </a:prstGeom>
        <a:solidFill>
          <a:srgbClr val="FF0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1. Requirements</a:t>
          </a:r>
          <a:endParaRPr lang="da-DK" sz="3600" kern="1200" dirty="0"/>
        </a:p>
      </dsp:txBody>
      <dsp:txXfrm>
        <a:off x="4793991" y="4816196"/>
        <a:ext cx="4101944" cy="827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54447-40B7-4BBB-B543-D2C0139A3879}">
      <dsp:nvSpPr>
        <dsp:cNvPr id="0" name=""/>
        <dsp:cNvSpPr/>
      </dsp:nvSpPr>
      <dsp:spPr>
        <a:xfrm>
          <a:off x="1525032" y="0"/>
          <a:ext cx="6448400" cy="64484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F2D71-8B09-48CD-9F58-757183C3134D}">
      <dsp:nvSpPr>
        <dsp:cNvPr id="0" name=""/>
        <dsp:cNvSpPr/>
      </dsp:nvSpPr>
      <dsp:spPr>
        <a:xfrm>
          <a:off x="4749233" y="645469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5. Benchmark</a:t>
          </a:r>
          <a:endParaRPr lang="da-DK" sz="3600" kern="1200" dirty="0"/>
        </a:p>
      </dsp:txBody>
      <dsp:txXfrm>
        <a:off x="4793991" y="690227"/>
        <a:ext cx="4101944" cy="827365"/>
      </dsp:txXfrm>
    </dsp:sp>
    <dsp:sp modelId="{966900F0-9766-4DC4-A0FF-FB07DD50981C}">
      <dsp:nvSpPr>
        <dsp:cNvPr id="0" name=""/>
        <dsp:cNvSpPr/>
      </dsp:nvSpPr>
      <dsp:spPr>
        <a:xfrm>
          <a:off x="4749233" y="1676961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4. Configure Disks</a:t>
          </a:r>
          <a:endParaRPr lang="da-DK" sz="3600" kern="1200" dirty="0"/>
        </a:p>
      </dsp:txBody>
      <dsp:txXfrm>
        <a:off x="4793991" y="1721719"/>
        <a:ext cx="4101944" cy="827365"/>
      </dsp:txXfrm>
    </dsp:sp>
    <dsp:sp modelId="{27D67CEA-52E1-415E-A286-9FA708564E9A}">
      <dsp:nvSpPr>
        <dsp:cNvPr id="0" name=""/>
        <dsp:cNvSpPr/>
      </dsp:nvSpPr>
      <dsp:spPr>
        <a:xfrm>
          <a:off x="4749233" y="2708453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3. Select Disks</a:t>
          </a:r>
          <a:endParaRPr lang="da-DK" sz="3600" kern="1200" dirty="0"/>
        </a:p>
      </dsp:txBody>
      <dsp:txXfrm>
        <a:off x="4793991" y="2753211"/>
        <a:ext cx="4101944" cy="827365"/>
      </dsp:txXfrm>
    </dsp:sp>
    <dsp:sp modelId="{4352CE50-B63C-49BA-9FF5-719C666288B8}">
      <dsp:nvSpPr>
        <dsp:cNvPr id="0" name=""/>
        <dsp:cNvSpPr/>
      </dsp:nvSpPr>
      <dsp:spPr>
        <a:xfrm>
          <a:off x="4749233" y="3739946"/>
          <a:ext cx="4191460" cy="916881"/>
        </a:xfrm>
        <a:prstGeom prst="roundRect">
          <a:avLst/>
        </a:prstGeom>
        <a:solidFill>
          <a:srgbClr val="FF0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2. Select VM</a:t>
          </a:r>
          <a:endParaRPr lang="da-DK" sz="3600" kern="1200" dirty="0"/>
        </a:p>
      </dsp:txBody>
      <dsp:txXfrm>
        <a:off x="4793991" y="3784704"/>
        <a:ext cx="4101944" cy="827365"/>
      </dsp:txXfrm>
    </dsp:sp>
    <dsp:sp modelId="{D241771B-B1CC-4BFD-8D46-4BB477466F74}">
      <dsp:nvSpPr>
        <dsp:cNvPr id="0" name=""/>
        <dsp:cNvSpPr/>
      </dsp:nvSpPr>
      <dsp:spPr>
        <a:xfrm>
          <a:off x="4749233" y="4771438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1. Requirements</a:t>
          </a:r>
          <a:endParaRPr lang="da-DK" sz="3600" kern="1200" dirty="0"/>
        </a:p>
      </dsp:txBody>
      <dsp:txXfrm>
        <a:off x="4793991" y="4816196"/>
        <a:ext cx="4101944" cy="8273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54447-40B7-4BBB-B543-D2C0139A3879}">
      <dsp:nvSpPr>
        <dsp:cNvPr id="0" name=""/>
        <dsp:cNvSpPr/>
      </dsp:nvSpPr>
      <dsp:spPr>
        <a:xfrm>
          <a:off x="1525032" y="0"/>
          <a:ext cx="6448400" cy="64484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F2D71-8B09-48CD-9F58-757183C3134D}">
      <dsp:nvSpPr>
        <dsp:cNvPr id="0" name=""/>
        <dsp:cNvSpPr/>
      </dsp:nvSpPr>
      <dsp:spPr>
        <a:xfrm>
          <a:off x="4749233" y="645469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5. Benchmark</a:t>
          </a:r>
          <a:endParaRPr lang="da-DK" sz="3600" kern="1200" dirty="0"/>
        </a:p>
      </dsp:txBody>
      <dsp:txXfrm>
        <a:off x="4793991" y="690227"/>
        <a:ext cx="4101944" cy="827365"/>
      </dsp:txXfrm>
    </dsp:sp>
    <dsp:sp modelId="{966900F0-9766-4DC4-A0FF-FB07DD50981C}">
      <dsp:nvSpPr>
        <dsp:cNvPr id="0" name=""/>
        <dsp:cNvSpPr/>
      </dsp:nvSpPr>
      <dsp:spPr>
        <a:xfrm>
          <a:off x="4749233" y="1676961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4. Configure Disks</a:t>
          </a:r>
          <a:endParaRPr lang="da-DK" sz="3600" kern="1200" dirty="0"/>
        </a:p>
      </dsp:txBody>
      <dsp:txXfrm>
        <a:off x="4793991" y="1721719"/>
        <a:ext cx="4101944" cy="827365"/>
      </dsp:txXfrm>
    </dsp:sp>
    <dsp:sp modelId="{27D67CEA-52E1-415E-A286-9FA708564E9A}">
      <dsp:nvSpPr>
        <dsp:cNvPr id="0" name=""/>
        <dsp:cNvSpPr/>
      </dsp:nvSpPr>
      <dsp:spPr>
        <a:xfrm>
          <a:off x="4749233" y="2708453"/>
          <a:ext cx="4191460" cy="916881"/>
        </a:xfrm>
        <a:prstGeom prst="roundRect">
          <a:avLst/>
        </a:prstGeom>
        <a:solidFill>
          <a:srgbClr val="FF0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3. Select Disks</a:t>
          </a:r>
          <a:endParaRPr lang="da-DK" sz="3600" kern="1200" dirty="0"/>
        </a:p>
      </dsp:txBody>
      <dsp:txXfrm>
        <a:off x="4793991" y="2753211"/>
        <a:ext cx="4101944" cy="827365"/>
      </dsp:txXfrm>
    </dsp:sp>
    <dsp:sp modelId="{4352CE50-B63C-49BA-9FF5-719C666288B8}">
      <dsp:nvSpPr>
        <dsp:cNvPr id="0" name=""/>
        <dsp:cNvSpPr/>
      </dsp:nvSpPr>
      <dsp:spPr>
        <a:xfrm>
          <a:off x="4749233" y="3739946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2. Select VM</a:t>
          </a:r>
          <a:endParaRPr lang="da-DK" sz="3600" kern="1200" dirty="0"/>
        </a:p>
      </dsp:txBody>
      <dsp:txXfrm>
        <a:off x="4793991" y="3784704"/>
        <a:ext cx="4101944" cy="827365"/>
      </dsp:txXfrm>
    </dsp:sp>
    <dsp:sp modelId="{D241771B-B1CC-4BFD-8D46-4BB477466F74}">
      <dsp:nvSpPr>
        <dsp:cNvPr id="0" name=""/>
        <dsp:cNvSpPr/>
      </dsp:nvSpPr>
      <dsp:spPr>
        <a:xfrm>
          <a:off x="4749233" y="4771438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1. Requirements</a:t>
          </a:r>
          <a:endParaRPr lang="da-DK" sz="3600" kern="1200" dirty="0"/>
        </a:p>
      </dsp:txBody>
      <dsp:txXfrm>
        <a:off x="4793991" y="4816196"/>
        <a:ext cx="4101944" cy="8273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54447-40B7-4BBB-B543-D2C0139A3879}">
      <dsp:nvSpPr>
        <dsp:cNvPr id="0" name=""/>
        <dsp:cNvSpPr/>
      </dsp:nvSpPr>
      <dsp:spPr>
        <a:xfrm>
          <a:off x="1525032" y="0"/>
          <a:ext cx="6448400" cy="64484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F2D71-8B09-48CD-9F58-757183C3134D}">
      <dsp:nvSpPr>
        <dsp:cNvPr id="0" name=""/>
        <dsp:cNvSpPr/>
      </dsp:nvSpPr>
      <dsp:spPr>
        <a:xfrm>
          <a:off x="4749233" y="645469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5. Benchmark</a:t>
          </a:r>
          <a:endParaRPr lang="da-DK" sz="3600" kern="1200" dirty="0"/>
        </a:p>
      </dsp:txBody>
      <dsp:txXfrm>
        <a:off x="4793991" y="690227"/>
        <a:ext cx="4101944" cy="827365"/>
      </dsp:txXfrm>
    </dsp:sp>
    <dsp:sp modelId="{966900F0-9766-4DC4-A0FF-FB07DD50981C}">
      <dsp:nvSpPr>
        <dsp:cNvPr id="0" name=""/>
        <dsp:cNvSpPr/>
      </dsp:nvSpPr>
      <dsp:spPr>
        <a:xfrm>
          <a:off x="4749233" y="1676961"/>
          <a:ext cx="4191460" cy="916881"/>
        </a:xfrm>
        <a:prstGeom prst="roundRect">
          <a:avLst/>
        </a:prstGeom>
        <a:solidFill>
          <a:srgbClr val="FF0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4. Configure Disks</a:t>
          </a:r>
          <a:endParaRPr lang="da-DK" sz="3600" kern="1200" dirty="0"/>
        </a:p>
      </dsp:txBody>
      <dsp:txXfrm>
        <a:off x="4793991" y="1721719"/>
        <a:ext cx="4101944" cy="827365"/>
      </dsp:txXfrm>
    </dsp:sp>
    <dsp:sp modelId="{27D67CEA-52E1-415E-A286-9FA708564E9A}">
      <dsp:nvSpPr>
        <dsp:cNvPr id="0" name=""/>
        <dsp:cNvSpPr/>
      </dsp:nvSpPr>
      <dsp:spPr>
        <a:xfrm>
          <a:off x="4749233" y="2708453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3. Select Disks</a:t>
          </a:r>
          <a:endParaRPr lang="da-DK" sz="3600" kern="1200" dirty="0"/>
        </a:p>
      </dsp:txBody>
      <dsp:txXfrm>
        <a:off x="4793991" y="2753211"/>
        <a:ext cx="4101944" cy="827365"/>
      </dsp:txXfrm>
    </dsp:sp>
    <dsp:sp modelId="{4352CE50-B63C-49BA-9FF5-719C666288B8}">
      <dsp:nvSpPr>
        <dsp:cNvPr id="0" name=""/>
        <dsp:cNvSpPr/>
      </dsp:nvSpPr>
      <dsp:spPr>
        <a:xfrm>
          <a:off x="4749233" y="3739946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2. Select VM</a:t>
          </a:r>
          <a:endParaRPr lang="da-DK" sz="3600" kern="1200" dirty="0"/>
        </a:p>
      </dsp:txBody>
      <dsp:txXfrm>
        <a:off x="4793991" y="3784704"/>
        <a:ext cx="4101944" cy="827365"/>
      </dsp:txXfrm>
    </dsp:sp>
    <dsp:sp modelId="{D241771B-B1CC-4BFD-8D46-4BB477466F74}">
      <dsp:nvSpPr>
        <dsp:cNvPr id="0" name=""/>
        <dsp:cNvSpPr/>
      </dsp:nvSpPr>
      <dsp:spPr>
        <a:xfrm>
          <a:off x="4749233" y="4771438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1. Requirements</a:t>
          </a:r>
          <a:endParaRPr lang="da-DK" sz="3600" kern="1200" dirty="0"/>
        </a:p>
      </dsp:txBody>
      <dsp:txXfrm>
        <a:off x="4793991" y="4816196"/>
        <a:ext cx="4101944" cy="8273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54447-40B7-4BBB-B543-D2C0139A3879}">
      <dsp:nvSpPr>
        <dsp:cNvPr id="0" name=""/>
        <dsp:cNvSpPr/>
      </dsp:nvSpPr>
      <dsp:spPr>
        <a:xfrm>
          <a:off x="1525032" y="0"/>
          <a:ext cx="6448400" cy="64484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F2D71-8B09-48CD-9F58-757183C3134D}">
      <dsp:nvSpPr>
        <dsp:cNvPr id="0" name=""/>
        <dsp:cNvSpPr/>
      </dsp:nvSpPr>
      <dsp:spPr>
        <a:xfrm>
          <a:off x="4749233" y="645469"/>
          <a:ext cx="4191460" cy="916881"/>
        </a:xfrm>
        <a:prstGeom prst="roundRect">
          <a:avLst/>
        </a:prstGeom>
        <a:solidFill>
          <a:srgbClr val="FF0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5. Benchmark</a:t>
          </a:r>
          <a:endParaRPr lang="da-DK" sz="3600" kern="1200" dirty="0"/>
        </a:p>
      </dsp:txBody>
      <dsp:txXfrm>
        <a:off x="4793991" y="690227"/>
        <a:ext cx="4101944" cy="827365"/>
      </dsp:txXfrm>
    </dsp:sp>
    <dsp:sp modelId="{966900F0-9766-4DC4-A0FF-FB07DD50981C}">
      <dsp:nvSpPr>
        <dsp:cNvPr id="0" name=""/>
        <dsp:cNvSpPr/>
      </dsp:nvSpPr>
      <dsp:spPr>
        <a:xfrm>
          <a:off x="4749233" y="1676961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4. Configure Disks</a:t>
          </a:r>
          <a:endParaRPr lang="da-DK" sz="3600" kern="1200" dirty="0"/>
        </a:p>
      </dsp:txBody>
      <dsp:txXfrm>
        <a:off x="4793991" y="1721719"/>
        <a:ext cx="4101944" cy="827365"/>
      </dsp:txXfrm>
    </dsp:sp>
    <dsp:sp modelId="{27D67CEA-52E1-415E-A286-9FA708564E9A}">
      <dsp:nvSpPr>
        <dsp:cNvPr id="0" name=""/>
        <dsp:cNvSpPr/>
      </dsp:nvSpPr>
      <dsp:spPr>
        <a:xfrm>
          <a:off x="4749233" y="2708453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3. Select Disks</a:t>
          </a:r>
          <a:endParaRPr lang="da-DK" sz="3600" kern="1200" dirty="0"/>
        </a:p>
      </dsp:txBody>
      <dsp:txXfrm>
        <a:off x="4793991" y="2753211"/>
        <a:ext cx="4101944" cy="827365"/>
      </dsp:txXfrm>
    </dsp:sp>
    <dsp:sp modelId="{4352CE50-B63C-49BA-9FF5-719C666288B8}">
      <dsp:nvSpPr>
        <dsp:cNvPr id="0" name=""/>
        <dsp:cNvSpPr/>
      </dsp:nvSpPr>
      <dsp:spPr>
        <a:xfrm>
          <a:off x="4749233" y="3739946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2. Select VM</a:t>
          </a:r>
          <a:endParaRPr lang="da-DK" sz="3600" kern="1200" dirty="0"/>
        </a:p>
      </dsp:txBody>
      <dsp:txXfrm>
        <a:off x="4793991" y="3784704"/>
        <a:ext cx="4101944" cy="827365"/>
      </dsp:txXfrm>
    </dsp:sp>
    <dsp:sp modelId="{D241771B-B1CC-4BFD-8D46-4BB477466F74}">
      <dsp:nvSpPr>
        <dsp:cNvPr id="0" name=""/>
        <dsp:cNvSpPr/>
      </dsp:nvSpPr>
      <dsp:spPr>
        <a:xfrm>
          <a:off x="4749233" y="4771438"/>
          <a:ext cx="4191460" cy="9168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3600" kern="1200" dirty="0" smtClean="0"/>
            <a:t>1. Requirements</a:t>
          </a:r>
          <a:endParaRPr lang="da-DK" sz="3600" kern="1200" dirty="0"/>
        </a:p>
      </dsp:txBody>
      <dsp:txXfrm>
        <a:off x="4793991" y="4816196"/>
        <a:ext cx="4101944" cy="827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60172-8957-456A-86A3-574936CF274E}" type="datetimeFigureOut">
              <a:rPr lang="en-IE" smtClean="0"/>
              <a:t>21/04/2018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78939-0330-40BF-B873-8FD683A3A7C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488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5DBAF-322D-4050-9741-D0DEF818C2DF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5645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P10 is only 8 MB/Sec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9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612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5723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601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0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030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2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€1.23 euro per MB/Sec</a:t>
            </a:r>
          </a:p>
          <a:p>
            <a:endParaRPr lang="en-GB" baseline="0" dirty="0" smtClean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1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488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kern="1200" dirty="0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CREATE DATABASE </a:t>
            </a:r>
            <a:r>
              <a:rPr lang="en-IE" sz="900" kern="1200" dirty="0" err="1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MyAzureDB</a:t>
            </a:r>
            <a:endParaRPr lang="en-IE" sz="900" kern="1200" dirty="0" smtClean="0">
              <a:solidFill>
                <a:schemeClr val="tx1"/>
              </a:solidFill>
              <a:latin typeface="Segoe UI"/>
              <a:ea typeface="+mn-ea"/>
              <a:cs typeface="+mn-cs"/>
            </a:endParaRPr>
          </a:p>
          <a:p>
            <a:r>
              <a:rPr lang="en-IE" sz="900" kern="1200" dirty="0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ON</a:t>
            </a:r>
          </a:p>
          <a:p>
            <a:r>
              <a:rPr lang="en-IE" sz="900" kern="1200" dirty="0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( NAME = </a:t>
            </a:r>
            <a:r>
              <a:rPr lang="en-IE" sz="900" kern="1200" dirty="0" err="1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MyAzureDBData</a:t>
            </a:r>
            <a:r>
              <a:rPr lang="en-IE" sz="900" kern="1200" dirty="0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,</a:t>
            </a:r>
          </a:p>
          <a:p>
            <a:r>
              <a:rPr lang="en-IE" sz="900" kern="1200" dirty="0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    FILENAME = 'https://[url]/</a:t>
            </a:r>
            <a:r>
              <a:rPr lang="en-IE" sz="900" kern="1200" dirty="0" err="1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sqldata</a:t>
            </a:r>
            <a:r>
              <a:rPr lang="en-IE" sz="900" kern="1200" dirty="0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/</a:t>
            </a:r>
            <a:r>
              <a:rPr lang="en-IE" sz="900" kern="1200" dirty="0" err="1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azureData.mdf</a:t>
            </a:r>
            <a:r>
              <a:rPr lang="en-IE" sz="900" kern="1200" dirty="0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' )</a:t>
            </a:r>
          </a:p>
          <a:p>
            <a:r>
              <a:rPr lang="en-IE" sz="900" kern="1200" dirty="0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LOG ON</a:t>
            </a:r>
          </a:p>
          <a:p>
            <a:r>
              <a:rPr lang="en-IE" sz="900" kern="1200" dirty="0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( NAME = </a:t>
            </a:r>
            <a:r>
              <a:rPr lang="en-IE" sz="900" kern="1200" dirty="0" err="1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MyAzureLog</a:t>
            </a:r>
            <a:r>
              <a:rPr lang="en-IE" sz="900" kern="1200" dirty="0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,</a:t>
            </a:r>
          </a:p>
          <a:p>
            <a:r>
              <a:rPr lang="en-IE" sz="900" kern="1200" dirty="0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    FILENAME =  'https://[url]/</a:t>
            </a:r>
            <a:r>
              <a:rPr lang="en-IE" sz="900" kern="1200" dirty="0" err="1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sqldata</a:t>
            </a:r>
            <a:r>
              <a:rPr lang="en-IE" sz="900" kern="1200" dirty="0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/</a:t>
            </a:r>
            <a:r>
              <a:rPr lang="en-IE" sz="900" kern="1200" dirty="0" err="1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azureLog.ldf</a:t>
            </a:r>
            <a:r>
              <a:rPr lang="en-IE" sz="900" kern="1200" dirty="0" smtClean="0">
                <a:solidFill>
                  <a:schemeClr val="tx1"/>
                </a:solidFill>
                <a:latin typeface="Segoe UI"/>
                <a:ea typeface="+mn-ea"/>
                <a:cs typeface="+mn-cs"/>
              </a:rPr>
              <a:t>')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84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P10 is only 8 MB/Sec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79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P10 is only 8 MB/Sec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Bob Duffy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306" y="1884784"/>
            <a:ext cx="3219820" cy="14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Bob Duffy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921" y="2844775"/>
            <a:ext cx="5052274" cy="7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8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02077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127474"/>
            <a:ext cx="10800000" cy="468000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47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240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93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1706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043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13" y="294816"/>
            <a:ext cx="10593538" cy="426537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da-DK" dirty="0"/>
              <a:t>Klik for at redigere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72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09" y="147120"/>
            <a:ext cx="10537691" cy="426537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da-DK" dirty="0"/>
              <a:t>Klik for at redigere i masteren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8609" y="695596"/>
            <a:ext cx="6703006" cy="3705376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7293981" y="2542569"/>
            <a:ext cx="3748619" cy="3716806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  <a:lvl2pPr marL="0" indent="0">
              <a:lnSpc>
                <a:spcPct val="90000"/>
              </a:lnSpc>
              <a:buNone/>
              <a:defRPr/>
            </a:lvl2pPr>
            <a:lvl3pPr marL="339006" indent="0">
              <a:lnSpc>
                <a:spcPct val="90000"/>
              </a:lnSpc>
              <a:buNone/>
              <a:defRPr/>
            </a:lvl3pPr>
            <a:lvl4pPr marL="513010" indent="0">
              <a:lnSpc>
                <a:spcPct val="90000"/>
              </a:lnSpc>
              <a:buNone/>
              <a:defRPr/>
            </a:lvl4pPr>
            <a:lvl5pPr marL="595512" indent="0"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</p:spTree>
    <p:extLst>
      <p:ext uri="{BB962C8B-B14F-4D97-AF65-F5344CB8AC3E}">
        <p14:creationId xmlns:p14="http://schemas.microsoft.com/office/powerpoint/2010/main" val="3508280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Sober blue">
    <p:bg>
      <p:bgPr>
        <a:solidFill>
          <a:srgbClr val="0A7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692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580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46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127474"/>
            <a:ext cx="10800000" cy="468000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09" y="147120"/>
            <a:ext cx="10537691" cy="426537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da-DK" dirty="0"/>
              <a:t>Klik for at redigere i masteren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8609" y="695596"/>
            <a:ext cx="6703006" cy="3705376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7293981" y="2542569"/>
            <a:ext cx="3748619" cy="3716806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  <a:lvl2pPr marL="0" indent="0">
              <a:lnSpc>
                <a:spcPct val="90000"/>
              </a:lnSpc>
              <a:buNone/>
              <a:defRPr/>
            </a:lvl2pPr>
            <a:lvl3pPr marL="339006" indent="0">
              <a:lnSpc>
                <a:spcPct val="90000"/>
              </a:lnSpc>
              <a:buNone/>
              <a:defRPr/>
            </a:lvl3pPr>
            <a:lvl4pPr marL="513010" indent="0">
              <a:lnSpc>
                <a:spcPct val="90000"/>
              </a:lnSpc>
              <a:buNone/>
              <a:defRPr/>
            </a:lvl4pPr>
            <a:lvl5pPr marL="595512" indent="0">
              <a:lnSpc>
                <a:spcPct val="90000"/>
              </a:lnSpc>
              <a:buNone/>
              <a:defRPr/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</p:txBody>
      </p:sp>
    </p:spTree>
    <p:extLst>
      <p:ext uri="{BB962C8B-B14F-4D97-AF65-F5344CB8AC3E}">
        <p14:creationId xmlns:p14="http://schemas.microsoft.com/office/powerpoint/2010/main" val="185523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13" y="294816"/>
            <a:ext cx="10593538" cy="426537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da-DK" dirty="0"/>
              <a:t>Klik for at redigere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66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5.w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8" name="Picture 2" descr="https://global.azurebootcamp.net/wp-content/uploads/2014/11/logo-2018-762x677-2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702" y="6119813"/>
            <a:ext cx="404580" cy="3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8" r:id="rId8"/>
    <p:sldLayoutId id="2147483681" r:id="rId9"/>
  </p:sldLayoutIdLst>
  <p:timing>
    <p:tnLst>
      <p:par>
        <p:cTn id="1" dur="indefinite" restart="never" nodeType="tmRoot"/>
      </p:par>
    </p:tnLst>
  </p:timing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/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Image" r:id="rId12" imgW="2279520" imgH="1310400" progId="Photoshop.Image.18">
                  <p:embed/>
                </p:oleObj>
              </mc:Choice>
              <mc:Fallback>
                <p:oleObj name="Image" r:id="rId12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97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iming>
    <p:tnLst>
      <p:par>
        <p:cTn id="1" dur="indefinite" restart="never" nodeType="tmRoot"/>
      </p:par>
    </p:tnLst>
  </p:timing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"/>
            <a:ext cx="11520488" cy="6480174"/>
          </a:xfrm>
          <a:prstGeom prst="rect">
            <a:avLst/>
          </a:prstGeom>
        </p:spPr>
        <p:txBody>
          <a:bodyPr vert="horz" lIns="252000" tIns="252000" rIns="252000" bIns="252000" rtlCol="0" anchor="ctr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1520488" cy="662418"/>
          </a:xfrm>
          <a:prstGeom prst="rect">
            <a:avLst/>
          </a:prstGeom>
        </p:spPr>
        <p:txBody>
          <a:bodyPr vert="horz" lIns="252000" tIns="90000" rIns="252000" bIns="9000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85348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ransition>
    <p:fade/>
  </p:transition>
  <p:txStyles>
    <p:titleStyle>
      <a:lvl1pPr algn="l" defTabSz="863820" rtl="0" eaLnBrk="1" latinLnBrk="0" hangingPunct="1">
        <a:lnSpc>
          <a:spcPct val="90000"/>
        </a:lnSpc>
        <a:spcBef>
          <a:spcPct val="0"/>
        </a:spcBef>
        <a:buNone/>
        <a:defRPr lang="en-US" sz="2646" b="0" kern="1200" cap="none" spc="-94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863820" rtl="0" eaLnBrk="1" fontAlgn="auto" latinLnBrk="0" hangingPunct="1">
        <a:lnSpc>
          <a:spcPct val="100000"/>
        </a:lnSpc>
        <a:spcBef>
          <a:spcPts val="0"/>
        </a:spcBef>
        <a:spcAft>
          <a:spcPts val="2268"/>
        </a:spcAft>
        <a:buClrTx/>
        <a:buSzPct val="90000"/>
        <a:buFont typeface="Arial" pitchFamily="34" charset="0"/>
        <a:buNone/>
        <a:tabLst/>
        <a:defRPr sz="378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41032" marR="0" indent="-223469" algn="l" defTabSz="86382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2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40978" marR="0" indent="-211709" algn="l" defTabSz="86382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22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52687" marR="0" indent="-211709" algn="l" defTabSz="86382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64395" marR="0" indent="-211709" algn="l" defTabSz="86382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375503" indent="-215955" algn="l" defTabSz="863820" rtl="0" eaLnBrk="1" latinLnBrk="0" hangingPunct="1">
        <a:spcBef>
          <a:spcPct val="20000"/>
        </a:spcBef>
        <a:buFont typeface="Arial" pitchFamily="34" charset="0"/>
        <a:buChar char="•"/>
        <a:defRPr sz="1853" kern="1200">
          <a:solidFill>
            <a:schemeClr val="tx1"/>
          </a:solidFill>
          <a:latin typeface="+mn-lt"/>
          <a:ea typeface="+mn-ea"/>
          <a:cs typeface="+mn-cs"/>
        </a:defRPr>
      </a:lvl6pPr>
      <a:lvl7pPr marL="2807414" indent="-215955" algn="l" defTabSz="863820" rtl="0" eaLnBrk="1" latinLnBrk="0" hangingPunct="1">
        <a:spcBef>
          <a:spcPct val="20000"/>
        </a:spcBef>
        <a:buFont typeface="Arial" pitchFamily="34" charset="0"/>
        <a:buChar char="•"/>
        <a:defRPr sz="1853" kern="1200">
          <a:solidFill>
            <a:schemeClr val="tx1"/>
          </a:solidFill>
          <a:latin typeface="+mn-lt"/>
          <a:ea typeface="+mn-ea"/>
          <a:cs typeface="+mn-cs"/>
        </a:defRPr>
      </a:lvl7pPr>
      <a:lvl8pPr marL="3239324" indent="-215955" algn="l" defTabSz="863820" rtl="0" eaLnBrk="1" latinLnBrk="0" hangingPunct="1">
        <a:spcBef>
          <a:spcPct val="20000"/>
        </a:spcBef>
        <a:buFont typeface="Arial" pitchFamily="34" charset="0"/>
        <a:buChar char="•"/>
        <a:defRPr sz="1853" kern="1200">
          <a:solidFill>
            <a:schemeClr val="tx1"/>
          </a:solidFill>
          <a:latin typeface="+mn-lt"/>
          <a:ea typeface="+mn-ea"/>
          <a:cs typeface="+mn-cs"/>
        </a:defRPr>
      </a:lvl8pPr>
      <a:lvl9pPr marL="3671234" indent="-215955" algn="l" defTabSz="863820" rtl="0" eaLnBrk="1" latinLnBrk="0" hangingPunct="1">
        <a:spcBef>
          <a:spcPct val="20000"/>
        </a:spcBef>
        <a:buFont typeface="Arial" pitchFamily="34" charset="0"/>
        <a:buChar char="•"/>
        <a:defRPr sz="18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82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1pPr>
      <a:lvl2pPr marL="431909" algn="l" defTabSz="86382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2pPr>
      <a:lvl3pPr marL="863820" algn="l" defTabSz="86382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3pPr>
      <a:lvl4pPr marL="1295729" algn="l" defTabSz="86382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4pPr>
      <a:lvl5pPr marL="1727639" algn="l" defTabSz="86382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5pPr>
      <a:lvl6pPr marL="2159549" algn="l" defTabSz="86382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6pPr>
      <a:lvl7pPr marL="2591459" algn="l" defTabSz="86382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7pPr>
      <a:lvl8pPr marL="3023368" algn="l" defTabSz="86382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8pPr>
      <a:lvl9pPr marL="3455279" algn="l" defTabSz="86382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prodata.ie/post/Using-MAP-Tool-and-Excel-to-Analyse-IO-for-SQL-Consolidation-Part-I-e28093-basic-distribution.aspx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machines/windows/sql/virtual-machines-windows-sql-performa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hyperlink" Target="https://blogs.technet.microsoft.com/xiangwu/2017/05/14/azure-vm-storage-performance-and-throttling-demystify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storage-scalability-targe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docs.microsoft.com/en-us/azure/virtual-machines/windows/sizes-genera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microsoft.com/en-us/azure/virtual-machines/windows/constrained-vcpu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jpg"/><Relationship Id="rId4" Type="http://schemas.openxmlformats.org/officeDocument/2006/relationships/hyperlink" Target="https://azure.microsoft.com/en-us/support/legal/sla/virtual-machines/v1_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prodata.ie/author/bob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mailto:bob@Prodata.i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managed-disk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managed-disks/" TargetMode="External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managed-disk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blogs.prodata.ie/post/IOPS-Planning-for-SQL-Server-in-Azure-IaaS.aspx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9.jp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qlperformance.com/2013/10/t-sql-queries/io-latency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959" y="958065"/>
            <a:ext cx="1158416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64017"/>
            <a:r>
              <a:rPr lang="en-US" sz="2268" b="1" dirty="0">
                <a:solidFill>
                  <a:srgbClr val="000000">
                    <a:lumMod val="50000"/>
                    <a:lumOff val="50000"/>
                  </a:srgbClr>
                </a:solidFill>
                <a:latin typeface="Segoe UI Light"/>
                <a:cs typeface="Segoe UI Light" panose="020B0502040204020203" pitchFamily="34" charset="0"/>
              </a:rPr>
              <a:t>DUBLIN</a:t>
            </a:r>
          </a:p>
        </p:txBody>
      </p:sp>
      <p:pic>
        <p:nvPicPr>
          <p:cNvPr id="1026" name="Picture 2" descr="https://global.azurebootcamp.net/wp-content/uploads/2014/11/logo-2018-762x677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28" y="-1"/>
            <a:ext cx="1158416" cy="102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8BB673-1A82-434B-9F0D-C7D868D1D045}"/>
              </a:ext>
            </a:extLst>
          </p:cNvPr>
          <p:cNvSpPr txBox="1"/>
          <p:nvPr/>
        </p:nvSpPr>
        <p:spPr>
          <a:xfrm>
            <a:off x="2481910" y="1793303"/>
            <a:ext cx="5476864" cy="855051"/>
          </a:xfrm>
          <a:prstGeom prst="rect">
            <a:avLst/>
          </a:prstGeom>
          <a:noFill/>
        </p:spPr>
        <p:txBody>
          <a:bodyPr wrap="none" lIns="172805" tIns="138244" rIns="172805" bIns="138244" rtlCol="0">
            <a:spAutoFit/>
          </a:bodyPr>
          <a:lstStyle/>
          <a:p>
            <a:pPr defTabSz="864017">
              <a:lnSpc>
                <a:spcPct val="90000"/>
              </a:lnSpc>
              <a:spcAft>
                <a:spcPts val="567"/>
              </a:spcAft>
            </a:pPr>
            <a:r>
              <a:rPr lang="en-GB" sz="4158" dirty="0" smtClean="0">
                <a:solidFill>
                  <a:srgbClr val="000000"/>
                </a:solidFill>
                <a:latin typeface="Segoe UI Light"/>
              </a:rPr>
              <a:t>Bob Duffy @</a:t>
            </a:r>
            <a:r>
              <a:rPr lang="en-GB" sz="4158" dirty="0" err="1" smtClean="0">
                <a:solidFill>
                  <a:srgbClr val="000000"/>
                </a:solidFill>
                <a:latin typeface="Segoe UI Light"/>
              </a:rPr>
              <a:t>bob_duffy</a:t>
            </a:r>
            <a:endParaRPr lang="en-GB" sz="4158" dirty="0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B60DE-A9AC-4F1C-B9C2-53A40669C74C}"/>
              </a:ext>
            </a:extLst>
          </p:cNvPr>
          <p:cNvSpPr txBox="1"/>
          <p:nvPr/>
        </p:nvSpPr>
        <p:spPr>
          <a:xfrm>
            <a:off x="2787913" y="4630407"/>
            <a:ext cx="6183167" cy="1614041"/>
          </a:xfrm>
          <a:prstGeom prst="rect">
            <a:avLst/>
          </a:prstGeom>
          <a:noFill/>
        </p:spPr>
        <p:txBody>
          <a:bodyPr wrap="square" lIns="172805" tIns="138244" rIns="172805" bIns="138244" rtlCol="0">
            <a:spAutoFit/>
          </a:bodyPr>
          <a:lstStyle/>
          <a:p>
            <a:pPr algn="ctr" defTabSz="864017">
              <a:lnSpc>
                <a:spcPct val="90000"/>
              </a:lnSpc>
              <a:spcAft>
                <a:spcPts val="567"/>
              </a:spcAft>
            </a:pPr>
            <a:r>
              <a:rPr lang="en-GB" sz="4536" b="1" dirty="0">
                <a:solidFill>
                  <a:srgbClr val="000000"/>
                </a:solidFill>
                <a:latin typeface="Segoe UI Light"/>
              </a:rPr>
              <a:t>   </a:t>
            </a:r>
            <a:r>
              <a:rPr lang="en-GB" sz="4536" b="1" dirty="0">
                <a:solidFill>
                  <a:srgbClr val="000000">
                    <a:lumMod val="50000"/>
                    <a:lumOff val="50000"/>
                  </a:srgbClr>
                </a:solidFill>
                <a:latin typeface="Segoe UI Light"/>
              </a:rPr>
              <a:t>Lets trend! … </a:t>
            </a:r>
            <a:r>
              <a:rPr lang="en-GB" sz="4536" b="1" dirty="0">
                <a:solidFill>
                  <a:srgbClr val="000000"/>
                </a:solidFill>
                <a:latin typeface="Segoe UI Light"/>
              </a:rPr>
              <a:t/>
            </a:r>
            <a:br>
              <a:rPr lang="en-GB" sz="4536" b="1" dirty="0">
                <a:solidFill>
                  <a:srgbClr val="000000"/>
                </a:solidFill>
                <a:latin typeface="Segoe UI Light"/>
              </a:rPr>
            </a:br>
            <a:r>
              <a:rPr lang="en-GB" sz="4536" b="1" dirty="0">
                <a:solidFill>
                  <a:srgbClr val="000000"/>
                </a:solidFill>
                <a:latin typeface="Segoe UI Light"/>
              </a:rPr>
              <a:t>      </a:t>
            </a:r>
            <a:r>
              <a:rPr lang="en-GB" sz="5102" b="1" dirty="0">
                <a:solidFill>
                  <a:srgbClr val="000000"/>
                </a:solidFill>
                <a:latin typeface="Segoe UI Light"/>
              </a:rPr>
              <a:t>#</a:t>
            </a:r>
            <a:r>
              <a:rPr lang="en-GB" sz="5102" b="1" dirty="0" err="1">
                <a:solidFill>
                  <a:srgbClr val="000000"/>
                </a:solidFill>
                <a:latin typeface="Segoe UI Light"/>
              </a:rPr>
              <a:t>GlobalAzure</a:t>
            </a:r>
            <a:endParaRPr lang="en-GB" sz="4536" b="1" dirty="0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52856F84-565C-404C-A3AB-1A4A77D4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0" y="4692261"/>
            <a:ext cx="1647044" cy="13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B0FE86-D20B-4908-95E7-5F703B6E6DEA}"/>
              </a:ext>
            </a:extLst>
          </p:cNvPr>
          <p:cNvCxnSpPr/>
          <p:nvPr/>
        </p:nvCxnSpPr>
        <p:spPr>
          <a:xfrm>
            <a:off x="1293244" y="4259365"/>
            <a:ext cx="8933999" cy="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482325-F5F6-42F8-8EE1-9A211990584A}"/>
              </a:ext>
            </a:extLst>
          </p:cNvPr>
          <p:cNvSpPr txBox="1"/>
          <p:nvPr/>
        </p:nvSpPr>
        <p:spPr>
          <a:xfrm>
            <a:off x="1574870" y="2895559"/>
            <a:ext cx="8398433" cy="1574927"/>
          </a:xfrm>
          <a:prstGeom prst="rect">
            <a:avLst/>
          </a:prstGeom>
          <a:noFill/>
        </p:spPr>
        <p:txBody>
          <a:bodyPr wrap="none" lIns="172805" tIns="138244" rIns="172805" bIns="138244" rtlCol="0">
            <a:spAutoFit/>
          </a:bodyPr>
          <a:lstStyle/>
          <a:p>
            <a:pPr defTabSz="864017">
              <a:lnSpc>
                <a:spcPct val="90000"/>
              </a:lnSpc>
              <a:spcAft>
                <a:spcPts val="567"/>
              </a:spcAft>
            </a:pPr>
            <a:r>
              <a:rPr lang="en-GB" sz="4400" dirty="0">
                <a:solidFill>
                  <a:schemeClr val="bg1"/>
                </a:solidFill>
              </a:rPr>
              <a:t>Secrets of Azure storage and SQL </a:t>
            </a:r>
            <a:endParaRPr lang="en-GB" sz="4400" dirty="0" smtClean="0">
              <a:solidFill>
                <a:schemeClr val="bg1"/>
              </a:solidFill>
            </a:endParaRPr>
          </a:p>
          <a:p>
            <a:pPr algn="ctr" defTabSz="864017">
              <a:lnSpc>
                <a:spcPct val="90000"/>
              </a:lnSpc>
              <a:spcAft>
                <a:spcPts val="567"/>
              </a:spcAft>
            </a:pPr>
            <a:r>
              <a:rPr lang="en-GB" sz="4400" dirty="0" smtClean="0">
                <a:solidFill>
                  <a:schemeClr val="bg1"/>
                </a:solidFill>
              </a:rPr>
              <a:t>(I</a:t>
            </a:r>
            <a:r>
              <a:rPr lang="en-IE" sz="4400" dirty="0" err="1" smtClean="0">
                <a:solidFill>
                  <a:schemeClr val="bg1"/>
                </a:solidFill>
              </a:rPr>
              <a:t>aaS</a:t>
            </a:r>
            <a:r>
              <a:rPr lang="en-IE" sz="4400" dirty="0" smtClean="0">
                <a:solidFill>
                  <a:schemeClr val="bg1"/>
                </a:solidFill>
              </a:rPr>
              <a:t>)</a:t>
            </a:r>
            <a:endParaRPr lang="en-GB" sz="4158" dirty="0">
              <a:solidFill>
                <a:schemeClr val="bg1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85419125"/>
      </p:ext>
    </p:extLst>
  </p:cSld>
  <p:clrMapOvr>
    <a:masterClrMapping/>
  </p:clrMapOvr>
  <p:transition advTm="5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14" y="-155979"/>
            <a:ext cx="10800000" cy="720000"/>
          </a:xfrm>
        </p:spPr>
        <p:txBody>
          <a:bodyPr/>
          <a:lstStyle/>
          <a:p>
            <a:r>
              <a:rPr lang="en-IE" dirty="0" smtClean="0"/>
              <a:t>Analysing IOP </a:t>
            </a:r>
            <a:r>
              <a:rPr lang="en-IE" dirty="0"/>
              <a:t>D</a:t>
            </a:r>
            <a:r>
              <a:rPr lang="en-IE" dirty="0" smtClean="0"/>
              <a:t>istribution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109" y="564021"/>
            <a:ext cx="7926214" cy="962615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861777" lvl="1" indent="-285750">
              <a:buFont typeface="Arial" panose="020B0604020202020204" pitchFamily="34" charset="0"/>
              <a:buChar char="•"/>
            </a:pPr>
            <a:r>
              <a:rPr lang="en-IE" sz="1200" dirty="0"/>
              <a:t>Group IOPS to nearest 50, 100 or 500 step</a:t>
            </a:r>
          </a:p>
          <a:p>
            <a:pPr marL="861777" lvl="1" indent="-285750">
              <a:buFont typeface="Arial" panose="020B0604020202020204" pitchFamily="34" charset="0"/>
              <a:buChar char="•"/>
            </a:pPr>
            <a:r>
              <a:rPr lang="en-IE" sz="1200" dirty="0"/>
              <a:t>Plot out all data for 15 min to 60 min intervals</a:t>
            </a:r>
          </a:p>
          <a:p>
            <a:pPr marL="861777" lvl="1" indent="-285750">
              <a:buFont typeface="Arial" panose="020B0604020202020204" pitchFamily="34" charset="0"/>
              <a:buChar char="•"/>
            </a:pPr>
            <a:r>
              <a:rPr lang="en-IE" sz="1200" dirty="0"/>
              <a:t>Count occurrences of each range</a:t>
            </a:r>
          </a:p>
          <a:p>
            <a:pPr marL="861777" lvl="1" indent="-285750">
              <a:buFont typeface="Arial" panose="020B0604020202020204" pitchFamily="34" charset="0"/>
              <a:buChar char="•"/>
            </a:pPr>
            <a:r>
              <a:rPr lang="en-IE" sz="1200" dirty="0"/>
              <a:t>Don’t </a:t>
            </a:r>
            <a:r>
              <a:rPr lang="en-IE" sz="1200" dirty="0" smtClean="0"/>
              <a:t>forget </a:t>
            </a:r>
            <a:r>
              <a:rPr lang="en-IE" sz="1200" dirty="0"/>
              <a:t>about SLA hours</a:t>
            </a:r>
            <a:endParaRPr lang="en-IE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4021"/>
            <a:ext cx="7892083" cy="466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5148" y="6008453"/>
            <a:ext cx="8626079" cy="441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34" dirty="0">
                <a:hlinkClick r:id="rId3"/>
              </a:rPr>
              <a:t>http://blogs.prodata.ie/post/Using-MAP-Tool-and-Excel-to-Analyse-IO-for-SQL-Consolidation-Part-I-e28093-basic-distribution.aspx</a:t>
            </a:r>
            <a:endParaRPr lang="en-IE" sz="1134" dirty="0"/>
          </a:p>
          <a:p>
            <a:endParaRPr lang="en-IE" sz="1134" dirty="0"/>
          </a:p>
        </p:txBody>
      </p:sp>
    </p:spTree>
    <p:extLst>
      <p:ext uri="{BB962C8B-B14F-4D97-AF65-F5344CB8AC3E}">
        <p14:creationId xmlns:p14="http://schemas.microsoft.com/office/powerpoint/2010/main" val="73628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Storage Requirements End Result</a:t>
            </a: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19237"/>
              </p:ext>
            </p:extLst>
          </p:nvPr>
        </p:nvGraphicFramePr>
        <p:xfrm>
          <a:off x="320959" y="1056494"/>
          <a:ext cx="10392641" cy="2899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347">
                  <a:extLst>
                    <a:ext uri="{9D8B030D-6E8A-4147-A177-3AD203B41FA5}">
                      <a16:colId xmlns:a16="http://schemas.microsoft.com/office/drawing/2014/main" val="2733252275"/>
                    </a:ext>
                  </a:extLst>
                </a:gridCol>
                <a:gridCol w="1541929">
                  <a:extLst>
                    <a:ext uri="{9D8B030D-6E8A-4147-A177-3AD203B41FA5}">
                      <a16:colId xmlns:a16="http://schemas.microsoft.com/office/drawing/2014/main" val="3184518410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4238323450"/>
                    </a:ext>
                  </a:extLst>
                </a:gridCol>
                <a:gridCol w="1362636">
                  <a:extLst>
                    <a:ext uri="{9D8B030D-6E8A-4147-A177-3AD203B41FA5}">
                      <a16:colId xmlns:a16="http://schemas.microsoft.com/office/drawing/2014/main" val="154341351"/>
                    </a:ext>
                  </a:extLst>
                </a:gridCol>
                <a:gridCol w="1900517">
                  <a:extLst>
                    <a:ext uri="{9D8B030D-6E8A-4147-A177-3AD203B41FA5}">
                      <a16:colId xmlns:a16="http://schemas.microsoft.com/office/drawing/2014/main" val="30105338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06464656"/>
                    </a:ext>
                  </a:extLst>
                </a:gridCol>
                <a:gridCol w="1605459">
                  <a:extLst>
                    <a:ext uri="{9D8B030D-6E8A-4147-A177-3AD203B41FA5}">
                      <a16:colId xmlns:a16="http://schemas.microsoft.com/office/drawing/2014/main" val="3679816287"/>
                    </a:ext>
                  </a:extLst>
                </a:gridCol>
              </a:tblGrid>
              <a:tr h="529141">
                <a:tc>
                  <a:txBody>
                    <a:bodyPr/>
                    <a:lstStyle/>
                    <a:p>
                      <a:r>
                        <a:rPr lang="en-IE" dirty="0" smtClean="0"/>
                        <a:t>Workload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Size (GB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IOPS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IO Size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Throughput</a:t>
                      </a:r>
                      <a:br>
                        <a:rPr lang="en-IE" dirty="0" smtClean="0"/>
                      </a:br>
                      <a:r>
                        <a:rPr lang="en-IE" dirty="0" smtClean="0"/>
                        <a:t>(MB/Sec)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Read%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Latency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02821"/>
                  </a:ext>
                </a:extLst>
              </a:tr>
              <a:tr h="529141">
                <a:tc>
                  <a:txBody>
                    <a:bodyPr/>
                    <a:lstStyle/>
                    <a:p>
                      <a:r>
                        <a:rPr lang="en-IE" dirty="0" smtClean="0"/>
                        <a:t>Data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2,000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2,400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256k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600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70%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100ms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53288"/>
                  </a:ext>
                </a:extLst>
              </a:tr>
              <a:tr h="529141">
                <a:tc>
                  <a:txBody>
                    <a:bodyPr/>
                    <a:lstStyle/>
                    <a:p>
                      <a:r>
                        <a:rPr lang="en-IE" dirty="0" smtClean="0"/>
                        <a:t>Log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512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2,500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64k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156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4%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3ms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649033"/>
                  </a:ext>
                </a:extLst>
              </a:tr>
              <a:tr h="529141">
                <a:tc>
                  <a:txBody>
                    <a:bodyPr/>
                    <a:lstStyle/>
                    <a:p>
                      <a:r>
                        <a:rPr lang="en-IE" dirty="0" smtClean="0"/>
                        <a:t>TempDB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512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5,000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64k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312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50%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50ms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184001"/>
                  </a:ext>
                </a:extLst>
              </a:tr>
              <a:tr h="529141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1465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0958" y="3909455"/>
            <a:ext cx="81417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Notes:</a:t>
            </a:r>
          </a:p>
          <a:p>
            <a:r>
              <a:rPr lang="en-GB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We also need required vCPUs. </a:t>
            </a:r>
            <a:r>
              <a:rPr lang="en-GB" sz="2800" b="1" dirty="0" smtClean="0">
                <a:solidFill>
                  <a:srgbClr val="FF0000"/>
                </a:solidFill>
                <a:latin typeface="Segoe UI Light" pitchFamily="34" charset="0"/>
              </a:rPr>
              <a:t>Lets Assume 4</a:t>
            </a:r>
            <a:endParaRPr lang="en-GB" sz="2800" b="1" dirty="0">
              <a:solidFill>
                <a:srgbClr val="FF0000"/>
              </a:solidFill>
              <a:latin typeface="Segoe UI Light" pitchFamily="34" charset="0"/>
            </a:endParaRPr>
          </a:p>
          <a:p>
            <a:r>
              <a:rPr lang="en-GB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- May need to store “current” v “planned”</a:t>
            </a:r>
          </a:p>
          <a:p>
            <a:endParaRPr lang="en-GB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95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74410001"/>
              </p:ext>
            </p:extLst>
          </p:nvPr>
        </p:nvGraphicFramePr>
        <p:xfrm>
          <a:off x="2062606" y="0"/>
          <a:ext cx="10465726" cy="64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2. Select your VM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2882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09" y="474924"/>
            <a:ext cx="10537691" cy="426537"/>
          </a:xfrm>
        </p:spPr>
        <p:txBody>
          <a:bodyPr/>
          <a:lstStyle/>
          <a:p>
            <a:r>
              <a:rPr lang="en-GB" sz="4000" dirty="0" smtClean="0"/>
              <a:t>Cached v Uncached Storage</a:t>
            </a:r>
            <a:br>
              <a:rPr lang="en-GB" sz="4000" dirty="0" smtClean="0"/>
            </a:br>
            <a:r>
              <a:rPr lang="en-GB" sz="4000" dirty="0" smtClean="0"/>
              <a:t>(And Throttling)</a:t>
            </a:r>
            <a:endParaRPr lang="en-IE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>
          <a:xfrm>
            <a:off x="156798" y="5991344"/>
            <a:ext cx="10556802" cy="183217"/>
          </a:xfrm>
        </p:spPr>
        <p:txBody>
          <a:bodyPr>
            <a:noAutofit/>
          </a:bodyPr>
          <a:lstStyle/>
          <a:p>
            <a:r>
              <a:rPr lang="en-GB" sz="1200" dirty="0"/>
              <a:t>Best Practise </a:t>
            </a:r>
            <a:r>
              <a:rPr lang="en-GB" sz="1200" dirty="0">
                <a:hlinkClick r:id="rId3"/>
              </a:rPr>
              <a:t>https://</a:t>
            </a:r>
            <a:r>
              <a:rPr lang="en-GB" sz="1200" dirty="0" smtClean="0">
                <a:hlinkClick r:id="rId3"/>
              </a:rPr>
              <a:t>docs.microsoft.com/en-us/azure/virtual-machines/windows/sql/virtual-machines-windows-sql-performance</a:t>
            </a:r>
            <a:endParaRPr lang="en-GB" sz="1200" dirty="0" smtClean="0"/>
          </a:p>
          <a:p>
            <a:r>
              <a:rPr lang="en-IE" sz="1200" dirty="0">
                <a:hlinkClick r:id="rId4"/>
              </a:rPr>
              <a:t>https://blogs.technet.microsoft.com/xiangwu/2017/05/14/azure-vm-storage-performance-and-throttling-demystify</a:t>
            </a:r>
            <a:r>
              <a:rPr lang="en-IE" sz="1200" dirty="0" smtClean="0">
                <a:hlinkClick r:id="rId4"/>
              </a:rPr>
              <a:t>/</a:t>
            </a:r>
            <a:r>
              <a:rPr lang="en-IE" sz="1200" dirty="0" smtClean="0"/>
              <a:t> </a:t>
            </a:r>
            <a:endParaRPr lang="en-IE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60" y="60237"/>
            <a:ext cx="4858428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7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303" y="344116"/>
            <a:ext cx="10537691" cy="426537"/>
          </a:xfrm>
        </p:spPr>
        <p:txBody>
          <a:bodyPr/>
          <a:lstStyle/>
          <a:p>
            <a:r>
              <a:rPr lang="en-GB" dirty="0" smtClean="0"/>
              <a:t>VM IOP Limits</a:t>
            </a:r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7" y="3544088"/>
            <a:ext cx="1643854" cy="28487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381" y="3568594"/>
            <a:ext cx="1631637" cy="28685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140" y="3568595"/>
            <a:ext cx="1691263" cy="29393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361" y="3568595"/>
            <a:ext cx="1614791" cy="28434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818" y="247134"/>
            <a:ext cx="54864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45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15" y="36283"/>
            <a:ext cx="10534785" cy="426537"/>
          </a:xfrm>
        </p:spPr>
        <p:txBody>
          <a:bodyPr/>
          <a:lstStyle/>
          <a:p>
            <a:r>
              <a:rPr lang="en-GB" sz="3600" dirty="0" smtClean="0"/>
              <a:t>How VM Type and Size affects Storage</a:t>
            </a:r>
            <a:endParaRPr lang="en-IE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53299"/>
              </p:ext>
            </p:extLst>
          </p:nvPr>
        </p:nvGraphicFramePr>
        <p:xfrm>
          <a:off x="178817" y="837798"/>
          <a:ext cx="9017969" cy="2694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14">
                  <a:extLst>
                    <a:ext uri="{9D8B030D-6E8A-4147-A177-3AD203B41FA5}">
                      <a16:colId xmlns:a16="http://schemas.microsoft.com/office/drawing/2014/main" val="325044660"/>
                    </a:ext>
                  </a:extLst>
                </a:gridCol>
                <a:gridCol w="1118148">
                  <a:extLst>
                    <a:ext uri="{9D8B030D-6E8A-4147-A177-3AD203B41FA5}">
                      <a16:colId xmlns:a16="http://schemas.microsoft.com/office/drawing/2014/main" val="436592712"/>
                    </a:ext>
                  </a:extLst>
                </a:gridCol>
                <a:gridCol w="1321447">
                  <a:extLst>
                    <a:ext uri="{9D8B030D-6E8A-4147-A177-3AD203B41FA5}">
                      <a16:colId xmlns:a16="http://schemas.microsoft.com/office/drawing/2014/main" val="94425760"/>
                    </a:ext>
                  </a:extLst>
                </a:gridCol>
                <a:gridCol w="894518">
                  <a:extLst>
                    <a:ext uri="{9D8B030D-6E8A-4147-A177-3AD203B41FA5}">
                      <a16:colId xmlns:a16="http://schemas.microsoft.com/office/drawing/2014/main" val="1815128515"/>
                    </a:ext>
                  </a:extLst>
                </a:gridCol>
                <a:gridCol w="1229963">
                  <a:extLst>
                    <a:ext uri="{9D8B030D-6E8A-4147-A177-3AD203B41FA5}">
                      <a16:colId xmlns:a16="http://schemas.microsoft.com/office/drawing/2014/main" val="2458161669"/>
                    </a:ext>
                  </a:extLst>
                </a:gridCol>
                <a:gridCol w="3140979">
                  <a:extLst>
                    <a:ext uri="{9D8B030D-6E8A-4147-A177-3AD203B41FA5}">
                      <a16:colId xmlns:a16="http://schemas.microsoft.com/office/drawing/2014/main" val="68441858"/>
                    </a:ext>
                  </a:extLst>
                </a:gridCol>
              </a:tblGrid>
              <a:tr h="629906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Cores</a:t>
                      </a:r>
                      <a:endParaRPr lang="en-IE" sz="16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RAM</a:t>
                      </a:r>
                      <a:endParaRPr lang="en-IE" sz="16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VM</a:t>
                      </a:r>
                      <a:r>
                        <a:rPr lang="en-GB" sz="1600" baseline="0" dirty="0" smtClean="0"/>
                        <a:t> “IOPS”</a:t>
                      </a:r>
                      <a:endParaRPr lang="en-IE" sz="16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r>
                        <a:rPr lang="en-GB" sz="1600" baseline="0" dirty="0" smtClean="0">
                          <a:solidFill>
                            <a:schemeClr val="tx1"/>
                          </a:solidFill>
                        </a:rPr>
                        <a:t>  MB/sec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solidFill>
                            <a:schemeClr val="tx1"/>
                          </a:solidFill>
                        </a:rPr>
                        <a:t>Effective IOPS@64k</a:t>
                      </a:r>
                      <a:endParaRPr lang="en-IE" sz="1600" dirty="0">
                        <a:solidFill>
                          <a:schemeClr val="tx1"/>
                        </a:solidFill>
                      </a:endParaRP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VM Cost €/Month</a:t>
                      </a:r>
                      <a:endParaRPr lang="en-IE" sz="16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2938635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14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6,400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96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pPr marL="0" algn="ctr" defTabSz="914363" rtl="0" eaLnBrk="1" latinLnBrk="0" hangingPunct="1"/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1,536</a:t>
                      </a:r>
                      <a:endParaRPr lang="en-I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119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extLst>
                  <a:ext uri="{0D108BD9-81ED-4DB2-BD59-A6C34878D82A}">
                    <a16:rowId xmlns:a16="http://schemas.microsoft.com/office/drawing/2014/main" val="107046513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28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12,800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192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pPr marL="0" algn="ctr" defTabSz="914363" rtl="0" eaLnBrk="1" fontAlgn="b" latinLnBrk="0" hangingPunct="1"/>
                      <a:r>
                        <a:rPr lang="en-I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3,072</a:t>
                      </a:r>
                      <a:endParaRPr lang="en-I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" marR="9000" marT="9000" marB="0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237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extLst>
                  <a:ext uri="{0D108BD9-81ED-4DB2-BD59-A6C34878D82A}">
                    <a16:rowId xmlns:a16="http://schemas.microsoft.com/office/drawing/2014/main" val="198019375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8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56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25,600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384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pPr marL="0" algn="ctr" defTabSz="914363" rtl="0" eaLnBrk="1" fontAlgn="b" latinLnBrk="0" hangingPunct="1"/>
                      <a:r>
                        <a:rPr lang="en-I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6,144</a:t>
                      </a:r>
                      <a:endParaRPr lang="en-I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" marR="9000" marT="9000" marB="0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476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extLst>
                  <a:ext uri="{0D108BD9-81ED-4DB2-BD59-A6C34878D82A}">
                    <a16:rowId xmlns:a16="http://schemas.microsoft.com/office/drawing/2014/main" val="413652801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16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112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50,000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768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pPr marL="0" algn="ctr" defTabSz="914363" rtl="0" eaLnBrk="1" fontAlgn="b" latinLnBrk="0" hangingPunct="1"/>
                      <a:r>
                        <a:rPr lang="en-I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12,288</a:t>
                      </a:r>
                      <a:endParaRPr lang="en-I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" marR="9000" marT="9000" marB="0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954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extLst>
                  <a:ext uri="{0D108BD9-81ED-4DB2-BD59-A6C34878D82A}">
                    <a16:rowId xmlns:a16="http://schemas.microsoft.com/office/drawing/2014/main" val="329536242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140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64,000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960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pPr marL="0" algn="ctr" defTabSz="914363" rtl="0" eaLnBrk="1" fontAlgn="b" latinLnBrk="0" hangingPunct="1"/>
                      <a:r>
                        <a:rPr lang="en-I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15,360</a:t>
                      </a:r>
                      <a:endParaRPr lang="en-I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" marR="9000" marT="9000" marB="0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1,190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extLst>
                  <a:ext uri="{0D108BD9-81ED-4DB2-BD59-A6C34878D82A}">
                    <a16:rowId xmlns:a16="http://schemas.microsoft.com/office/drawing/2014/main" val="352947599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8821" y="3497134"/>
          <a:ext cx="9017969" cy="247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411">
                  <a:extLst>
                    <a:ext uri="{9D8B030D-6E8A-4147-A177-3AD203B41FA5}">
                      <a16:colId xmlns:a16="http://schemas.microsoft.com/office/drawing/2014/main" val="1265704282"/>
                    </a:ext>
                  </a:extLst>
                </a:gridCol>
                <a:gridCol w="1122989">
                  <a:extLst>
                    <a:ext uri="{9D8B030D-6E8A-4147-A177-3AD203B41FA5}">
                      <a16:colId xmlns:a16="http://schemas.microsoft.com/office/drawing/2014/main" val="2949621331"/>
                    </a:ext>
                  </a:extLst>
                </a:gridCol>
                <a:gridCol w="1311283">
                  <a:extLst>
                    <a:ext uri="{9D8B030D-6E8A-4147-A177-3AD203B41FA5}">
                      <a16:colId xmlns:a16="http://schemas.microsoft.com/office/drawing/2014/main" val="1151023891"/>
                    </a:ext>
                  </a:extLst>
                </a:gridCol>
                <a:gridCol w="904684">
                  <a:extLst>
                    <a:ext uri="{9D8B030D-6E8A-4147-A177-3AD203B41FA5}">
                      <a16:colId xmlns:a16="http://schemas.microsoft.com/office/drawing/2014/main" val="3627742234"/>
                    </a:ext>
                  </a:extLst>
                </a:gridCol>
                <a:gridCol w="1240127">
                  <a:extLst>
                    <a:ext uri="{9D8B030D-6E8A-4147-A177-3AD203B41FA5}">
                      <a16:colId xmlns:a16="http://schemas.microsoft.com/office/drawing/2014/main" val="86238551"/>
                    </a:ext>
                  </a:extLst>
                </a:gridCol>
                <a:gridCol w="3171475">
                  <a:extLst>
                    <a:ext uri="{9D8B030D-6E8A-4147-A177-3AD203B41FA5}">
                      <a16:colId xmlns:a16="http://schemas.microsoft.com/office/drawing/2014/main" val="3102111720"/>
                    </a:ext>
                  </a:extLst>
                </a:gridCol>
              </a:tblGrid>
              <a:tr h="412992">
                <a:tc gridSpan="6">
                  <a:txBody>
                    <a:bodyPr/>
                    <a:lstStyle/>
                    <a:p>
                      <a:r>
                        <a:rPr lang="en-GB" sz="2100" dirty="0" smtClean="0"/>
                        <a:t>G</a:t>
                      </a:r>
                      <a:r>
                        <a:rPr lang="en-GB" sz="2100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GB" sz="2100" dirty="0" smtClean="0"/>
                        <a:t>-Series, </a:t>
                      </a:r>
                      <a:r>
                        <a:rPr lang="en-IE" sz="17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ACU: 180 - 240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5954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28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5,000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125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pPr marL="0" algn="ctr" defTabSz="914363" rtl="0" eaLnBrk="1" fontAlgn="b" latinLnBrk="0" hangingPunct="1"/>
                      <a:r>
                        <a:rPr lang="en-I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2,000</a:t>
                      </a:r>
                      <a:endParaRPr lang="en-I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" marR="9000" marT="9000" marB="0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439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extLst>
                  <a:ext uri="{0D108BD9-81ED-4DB2-BD59-A6C34878D82A}">
                    <a16:rowId xmlns:a16="http://schemas.microsoft.com/office/drawing/2014/main" val="7933163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56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10,000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250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pPr marL="0" algn="ctr" defTabSz="914363" rtl="0" eaLnBrk="1" fontAlgn="b" latinLnBrk="0" hangingPunct="1"/>
                      <a:r>
                        <a:rPr lang="en-I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4,000</a:t>
                      </a:r>
                      <a:endParaRPr lang="en-I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" marR="9000" marT="9000" marB="0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878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extLst>
                  <a:ext uri="{0D108BD9-81ED-4DB2-BD59-A6C34878D82A}">
                    <a16:rowId xmlns:a16="http://schemas.microsoft.com/office/drawing/2014/main" val="201820890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8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112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20,000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500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pPr marL="0" algn="ctr" defTabSz="914363" rtl="0" eaLnBrk="1" fontAlgn="b" latinLnBrk="0" hangingPunct="1"/>
                      <a:r>
                        <a:rPr lang="en-I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8,000</a:t>
                      </a:r>
                      <a:endParaRPr lang="en-I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" marR="9000" marT="9000" marB="0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1,757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extLst>
                  <a:ext uri="{0D108BD9-81ED-4DB2-BD59-A6C34878D82A}">
                    <a16:rowId xmlns:a16="http://schemas.microsoft.com/office/drawing/2014/main" val="34087898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16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224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40,000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1,000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pPr marL="0" algn="ctr" defTabSz="914363" rtl="0" eaLnBrk="1" fontAlgn="b" latinLnBrk="0" hangingPunct="1"/>
                      <a:r>
                        <a:rPr lang="en-I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16,000</a:t>
                      </a:r>
                      <a:endParaRPr lang="en-I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" marR="9000" marT="9000" marB="0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3,514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extLst>
                  <a:ext uri="{0D108BD9-81ED-4DB2-BD59-A6C34878D82A}">
                    <a16:rowId xmlns:a16="http://schemas.microsoft.com/office/drawing/2014/main" val="192118342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32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448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80,000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2,000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tc>
                  <a:txBody>
                    <a:bodyPr/>
                    <a:lstStyle/>
                    <a:p>
                      <a:pPr marL="0" algn="ctr" defTabSz="914363" rtl="0" eaLnBrk="1" fontAlgn="b" latinLnBrk="0" hangingPunct="1"/>
                      <a:r>
                        <a:rPr lang="en-IE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32,000</a:t>
                      </a:r>
                      <a:endParaRPr lang="en-IE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" marR="9000" marT="9000" marB="0"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6,267 </a:t>
                      </a:r>
                      <a:r>
                        <a:rPr lang="en-IE" sz="1600" baseline="0" dirty="0" smtClean="0"/>
                        <a:t>  (</a:t>
                      </a:r>
                      <a:r>
                        <a:rPr lang="en-IE" sz="1600" dirty="0" smtClean="0"/>
                        <a:t>14,493</a:t>
                      </a:r>
                      <a:r>
                        <a:rPr lang="en-IE" sz="1600" baseline="0" dirty="0" smtClean="0"/>
                        <a:t> with EE)</a:t>
                      </a:r>
                      <a:endParaRPr lang="en-IE" sz="1600" dirty="0"/>
                    </a:p>
                  </a:txBody>
                  <a:tcPr marL="86402" marR="86402" marT="43201" marB="43201" anchor="ctr"/>
                </a:tc>
                <a:extLst>
                  <a:ext uri="{0D108BD9-81ED-4DB2-BD59-A6C34878D82A}">
                    <a16:rowId xmlns:a16="http://schemas.microsoft.com/office/drawing/2014/main" val="221918252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8821" y="5939555"/>
            <a:ext cx="105935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400" dirty="0">
                <a:hlinkClick r:id="rId3"/>
              </a:rPr>
              <a:t>https://</a:t>
            </a:r>
            <a:r>
              <a:rPr lang="en-IE" sz="1400" dirty="0" smtClean="0">
                <a:hlinkClick r:id="rId3"/>
              </a:rPr>
              <a:t>docs.microsoft.com/en-us/azure/storage/storage-scalability-targets</a:t>
            </a:r>
            <a:endParaRPr lang="en-IE" sz="1400" dirty="0" smtClean="0"/>
          </a:p>
          <a:p>
            <a:r>
              <a:rPr lang="en-IE" sz="1400" dirty="0">
                <a:hlinkClick r:id="rId4"/>
              </a:rPr>
              <a:t>https://</a:t>
            </a:r>
            <a:r>
              <a:rPr lang="en-IE" sz="1400" dirty="0" smtClean="0">
                <a:hlinkClick r:id="rId4"/>
              </a:rPr>
              <a:t>docs.microsoft.com/en-us/azure/virtual-machines/windows/sizes-general</a:t>
            </a:r>
            <a:r>
              <a:rPr lang="en-IE" sz="1400" dirty="0" smtClean="0"/>
              <a:t> </a:t>
            </a:r>
            <a:endParaRPr lang="en-IE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17849"/>
              </p:ext>
            </p:extLst>
          </p:nvPr>
        </p:nvGraphicFramePr>
        <p:xfrm>
          <a:off x="178815" y="462820"/>
          <a:ext cx="9017969" cy="412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969">
                  <a:extLst>
                    <a:ext uri="{9D8B030D-6E8A-4147-A177-3AD203B41FA5}">
                      <a16:colId xmlns:a16="http://schemas.microsoft.com/office/drawing/2014/main" val="126570428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D</a:t>
                      </a:r>
                      <a:r>
                        <a:rPr lang="en-GB" sz="2100" dirty="0" smtClean="0">
                          <a:solidFill>
                            <a:schemeClr val="bg1"/>
                          </a:solidFill>
                        </a:rPr>
                        <a:t>Sv2</a:t>
                      </a:r>
                      <a:r>
                        <a:rPr lang="en-GB" sz="2100" dirty="0" smtClean="0"/>
                        <a:t>-Series, </a:t>
                      </a:r>
                      <a:r>
                        <a:rPr lang="en-IE" sz="17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ACU: 210-250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4755954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387148" y="2043964"/>
            <a:ext cx="1802225" cy="2617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701" b="1" dirty="0">
                <a:solidFill>
                  <a:srgbClr val="FF0000"/>
                </a:solidFill>
                <a:latin typeface="Segoe UI Light" pitchFamily="34" charset="0"/>
              </a:rPr>
              <a:t>48 MB/Sec per core</a:t>
            </a:r>
            <a:endParaRPr lang="en-IE" sz="1701" b="1" dirty="0" err="1">
              <a:solidFill>
                <a:srgbClr val="FF0000"/>
              </a:solidFill>
              <a:latin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87148" y="4619360"/>
            <a:ext cx="1959319" cy="2617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701" b="1" dirty="0">
                <a:solidFill>
                  <a:srgbClr val="FF0000"/>
                </a:solidFill>
                <a:latin typeface="Segoe UI Light" pitchFamily="34" charset="0"/>
              </a:rPr>
              <a:t>62.5 MB/Sec per core</a:t>
            </a:r>
            <a:endParaRPr lang="en-IE" sz="1701" b="1" dirty="0" err="1">
              <a:solidFill>
                <a:srgbClr val="FF0000"/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82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Introducing SQL Optimised VMs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609" y="982467"/>
            <a:ext cx="6703006" cy="3705376"/>
          </a:xfrm>
        </p:spPr>
        <p:txBody>
          <a:bodyPr/>
          <a:lstStyle/>
          <a:p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226171" y="5801675"/>
            <a:ext cx="10298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docs.microsoft.com/en-us/azure/virtual-machines/windows/constrained-vcpu</a:t>
            </a:r>
            <a:r>
              <a:rPr lang="en-IE" dirty="0" smtClean="0"/>
              <a:t> 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09" y="982467"/>
            <a:ext cx="7543940" cy="48020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609" y="590814"/>
            <a:ext cx="25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Aka constrained </a:t>
            </a:r>
            <a:r>
              <a:rPr lang="en-IE" dirty="0" err="1" smtClean="0"/>
              <a:t>vcpu’s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9769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09" y="118496"/>
            <a:ext cx="10537691" cy="426537"/>
          </a:xfrm>
        </p:spPr>
        <p:txBody>
          <a:bodyPr/>
          <a:lstStyle/>
          <a:p>
            <a:r>
              <a:rPr lang="en-IE" sz="4000" dirty="0" smtClean="0"/>
              <a:t>Using Storage Limits to place SQL components</a:t>
            </a:r>
            <a:endParaRPr lang="en-IE" sz="4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560819" y="2839649"/>
            <a:ext cx="2009721" cy="70138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-47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SQL Data</a:t>
            </a:r>
            <a:br>
              <a:rPr kumimoji="0" lang="en-GB" sz="1600" b="0" i="0" u="none" strike="noStrike" kern="1200" cap="none" spc="-47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GB" sz="1600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600 </a:t>
            </a:r>
            <a:r>
              <a:rPr kumimoji="0" lang="en-GB" sz="1600" b="0" i="0" u="none" strike="noStrike" kern="1200" cap="none" spc="-47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MB/Sec</a:t>
            </a:r>
            <a:endParaRPr kumimoji="0" lang="en-IE" sz="1600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60819" y="3654989"/>
            <a:ext cx="2009721" cy="70138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-47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SQL Log</a:t>
            </a:r>
          </a:p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-47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156  MB/Sec</a:t>
            </a:r>
            <a:endParaRPr kumimoji="0" lang="en-IE" sz="1600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60819" y="4470329"/>
            <a:ext cx="2009721" cy="70138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-47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TempDB </a:t>
            </a:r>
          </a:p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600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312</a:t>
            </a:r>
            <a:r>
              <a:rPr kumimoji="0" lang="en-GB" sz="1600" b="0" i="0" u="none" strike="noStrike" kern="1200" cap="none" spc="-47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MB/Sec</a:t>
            </a:r>
            <a:endParaRPr kumimoji="0" lang="en-IE" sz="1600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7648" y="1417351"/>
            <a:ext cx="6057431" cy="70138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-47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Uncached</a:t>
            </a:r>
            <a:r>
              <a:rPr kumimoji="0" lang="en-GB" sz="2000" b="0" i="0" u="none" strike="noStrike" kern="1200" cap="none" spc="-47" normalizeH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(</a:t>
            </a:r>
            <a:r>
              <a:rPr lang="en-GB" sz="2000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768</a:t>
            </a:r>
            <a:r>
              <a:rPr kumimoji="0" lang="en-GB" sz="2000" b="0" i="0" u="none" strike="noStrike" kern="1200" cap="none" spc="-47" normalizeH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M/Sec)</a:t>
            </a:r>
            <a:endParaRPr kumimoji="0" lang="en-IE" sz="2000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560819" y="1415256"/>
            <a:ext cx="4572000" cy="70138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-47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cached</a:t>
            </a:r>
            <a:r>
              <a:rPr kumimoji="0" lang="en-GB" sz="2000" b="0" i="0" u="none" strike="noStrike" kern="1200" cap="none" spc="-47" normalizeH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(</a:t>
            </a:r>
            <a:r>
              <a:rPr lang="en-GB" sz="2000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576</a:t>
            </a:r>
            <a:r>
              <a:rPr kumimoji="0" lang="en-GB" sz="2000" b="0" i="0" u="none" strike="noStrike" kern="1200" cap="none" spc="-47" normalizeH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M/Sec)</a:t>
            </a:r>
            <a:endParaRPr kumimoji="0" lang="en-IE" sz="2000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7648" y="2128500"/>
            <a:ext cx="6057431" cy="454883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323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Page Blob Disks</a:t>
            </a:r>
            <a:endParaRPr kumimoji="0" lang="en-IE" sz="1323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60819" y="2138482"/>
            <a:ext cx="2225039" cy="454883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323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Page Blob Disks</a:t>
            </a:r>
            <a:endParaRPr kumimoji="0" lang="en-IE" sz="1323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846819" y="2138481"/>
            <a:ext cx="2286233" cy="454883"/>
          </a:xfrm>
          <a:prstGeom prst="rect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323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Local SSD</a:t>
            </a:r>
            <a:endParaRPr kumimoji="0" lang="en-IE" sz="1323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7648" y="658989"/>
            <a:ext cx="10835404" cy="70138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47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VM DS14-4</a:t>
            </a:r>
            <a:r>
              <a:rPr kumimoji="0" lang="en-GB" sz="2400" b="0" i="0" u="none" strike="noStrike" kern="1200" cap="none" spc="-47" normalizeH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v 2 (16 Core Template Constrained to 4 Cores)</a:t>
            </a:r>
            <a:endParaRPr kumimoji="0" lang="en-IE" sz="2400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3195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8848E-6 6.27144E-7 L -0.37041 -0.00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20" y="-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8848E-6 4.31651E-6 L -0.3642 -0.016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17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8848E-6 1.95982E-6 L 0.21317 -0.251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2" y="-125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93820562"/>
              </p:ext>
            </p:extLst>
          </p:nvPr>
        </p:nvGraphicFramePr>
        <p:xfrm>
          <a:off x="2062606" y="0"/>
          <a:ext cx="10465726" cy="64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3. Select Disks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901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Choices for IaaS ?</a:t>
            </a:r>
            <a:endParaRPr lang="en-IE" dirty="0"/>
          </a:p>
        </p:txBody>
      </p:sp>
      <p:pic>
        <p:nvPicPr>
          <p:cNvPr id="5122" name="Picture 2" descr="Image result for hdd ss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04" y="906913"/>
            <a:ext cx="4513252" cy="202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2971468754"/>
              </p:ext>
            </p:extLst>
          </p:nvPr>
        </p:nvGraphicFramePr>
        <p:xfrm>
          <a:off x="187963" y="3017228"/>
          <a:ext cx="10706920" cy="247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65">
                  <a:extLst>
                    <a:ext uri="{9D8B030D-6E8A-4147-A177-3AD203B41FA5}">
                      <a16:colId xmlns:a16="http://schemas.microsoft.com/office/drawing/2014/main" val="3369945244"/>
                    </a:ext>
                  </a:extLst>
                </a:gridCol>
                <a:gridCol w="2311543">
                  <a:extLst>
                    <a:ext uri="{9D8B030D-6E8A-4147-A177-3AD203B41FA5}">
                      <a16:colId xmlns:a16="http://schemas.microsoft.com/office/drawing/2014/main" val="350319633"/>
                    </a:ext>
                  </a:extLst>
                </a:gridCol>
                <a:gridCol w="2322764">
                  <a:extLst>
                    <a:ext uri="{9D8B030D-6E8A-4147-A177-3AD203B41FA5}">
                      <a16:colId xmlns:a16="http://schemas.microsoft.com/office/drawing/2014/main" val="1313460884"/>
                    </a:ext>
                  </a:extLst>
                </a:gridCol>
                <a:gridCol w="3363948">
                  <a:extLst>
                    <a:ext uri="{9D8B030D-6E8A-4147-A177-3AD203B41FA5}">
                      <a16:colId xmlns:a16="http://schemas.microsoft.com/office/drawing/2014/main" val="3500381169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VHD on HDD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VHD on SSD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IE" sz="2100" dirty="0" smtClean="0"/>
                        <a:t>Direct to Blob Store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9730874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Throughput MB/Sec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60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7-250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IE" sz="2000" dirty="0" smtClean="0"/>
                        <a:t>60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37889911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Max</a:t>
                      </a:r>
                      <a:r>
                        <a:rPr lang="en-GB" sz="2000" baseline="0" dirty="0" smtClean="0"/>
                        <a:t> IOPS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500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7,500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IE" sz="2000" dirty="0" smtClean="0"/>
                        <a:t>500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57765959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Latency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10-40ms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&lt;5ms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IE" sz="2000" dirty="0" smtClean="0"/>
                        <a:t>???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9089598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Cost</a:t>
                      </a:r>
                      <a:r>
                        <a:rPr lang="en-GB" sz="2000" baseline="0" dirty="0" smtClean="0"/>
                        <a:t> per TB/Month €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17.28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113.99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IE" sz="2000" dirty="0" smtClean="0"/>
                        <a:t>17.28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803797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VM</a:t>
                      </a:r>
                      <a:r>
                        <a:rPr lang="en-GB" sz="2000" baseline="0" dirty="0" smtClean="0"/>
                        <a:t> SLA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rgbClr val="FF0000"/>
                          </a:solidFill>
                        </a:rPr>
                        <a:t>None</a:t>
                      </a:r>
                      <a:endParaRPr lang="en-IE" sz="2000" dirty="0">
                        <a:solidFill>
                          <a:srgbClr val="FF0000"/>
                        </a:solidFill>
                      </a:endParaRP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99.9%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algn="l" defTabSz="914363" rtl="0" eaLnBrk="1" latinLnBrk="0" hangingPunct="1"/>
                      <a:r>
                        <a:rPr lang="en-IE" sz="20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IE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80371772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89" y="6131191"/>
            <a:ext cx="11689727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701" dirty="0">
                <a:hlinkClick r:id="rId4"/>
              </a:rPr>
              <a:t>https://azure.microsoft.com/en-us/support/legal/sla/virtual-machines/v1_6/</a:t>
            </a:r>
            <a:r>
              <a:rPr lang="en-IE" sz="1701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90" y="280789"/>
            <a:ext cx="4132360" cy="26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49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824" y="283301"/>
            <a:ext cx="10365580" cy="418781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Bob Duffy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823" y="937385"/>
            <a:ext cx="7776210" cy="33967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890" dirty="0"/>
              <a:t>22 years in database sector, 250+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890" dirty="0"/>
              <a:t>SQL Server MCA, MCM, MVP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890" dirty="0"/>
              <a:t>SSAS Maestro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890" dirty="0"/>
              <a:t>Senior Data Platform Consultant with Microsoft  2005-2008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890" dirty="0"/>
              <a:t>Database Architect at Prodata SQL Centre of Excellence</a:t>
            </a:r>
          </a:p>
          <a:p>
            <a:endParaRPr lang="pt-PT" sz="1890" dirty="0"/>
          </a:p>
          <a:p>
            <a:r>
              <a:rPr lang="pt-PT" sz="1890" dirty="0">
                <a:hlinkClick r:id="rId3"/>
              </a:rPr>
              <a:t>http://blogs.prodata.ie/author/bob.aspx</a:t>
            </a:r>
            <a:endParaRPr lang="pt-PT" sz="1890" dirty="0"/>
          </a:p>
          <a:p>
            <a:r>
              <a:rPr lang="pt-PT" sz="1890" dirty="0" smtClean="0">
                <a:hlinkClick r:id="rId4"/>
              </a:rPr>
              <a:t>bob@prodata.ie</a:t>
            </a:r>
            <a:endParaRPr lang="pt-PT" sz="1890" dirty="0"/>
          </a:p>
          <a:p>
            <a:endParaRPr lang="pt-PT" sz="2646" dirty="0"/>
          </a:p>
          <a:p>
            <a:endParaRPr lang="en-US" sz="2646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23" y="4029224"/>
            <a:ext cx="6480736" cy="9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SSD Disks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290146" y="5996326"/>
            <a:ext cx="691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hlinkClick r:id="rId3"/>
              </a:rPr>
              <a:t>https://azure.microsoft.com/en-us/pricing/details/managed-disks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3212"/>
            <a:ext cx="115538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8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SSD Disks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290146" y="5996326"/>
            <a:ext cx="691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hlinkClick r:id="rId3"/>
              </a:rPr>
              <a:t>https://azure.microsoft.com/en-us/pricing/details/managed-disks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27" y="991454"/>
            <a:ext cx="4124325" cy="1771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229" y="1010504"/>
            <a:ext cx="1038225" cy="1733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7431" y="1020029"/>
            <a:ext cx="1143000" cy="1714500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977941"/>
              </p:ext>
            </p:extLst>
          </p:nvPr>
        </p:nvGraphicFramePr>
        <p:xfrm>
          <a:off x="444926" y="991453"/>
          <a:ext cx="9806905" cy="4574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655929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SSD Disks</a:t>
            </a:r>
            <a:endParaRPr lang="en-I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50148"/>
              </p:ext>
            </p:extLst>
          </p:nvPr>
        </p:nvGraphicFramePr>
        <p:xfrm>
          <a:off x="360098" y="1137825"/>
          <a:ext cx="10232559" cy="4071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319">
                  <a:extLst>
                    <a:ext uri="{9D8B030D-6E8A-4147-A177-3AD203B41FA5}">
                      <a16:colId xmlns:a16="http://schemas.microsoft.com/office/drawing/2014/main" val="3817657293"/>
                    </a:ext>
                  </a:extLst>
                </a:gridCol>
                <a:gridCol w="1609421">
                  <a:extLst>
                    <a:ext uri="{9D8B030D-6E8A-4147-A177-3AD203B41FA5}">
                      <a16:colId xmlns:a16="http://schemas.microsoft.com/office/drawing/2014/main" val="1040618690"/>
                    </a:ext>
                  </a:extLst>
                </a:gridCol>
                <a:gridCol w="924675">
                  <a:extLst>
                    <a:ext uri="{9D8B030D-6E8A-4147-A177-3AD203B41FA5}">
                      <a16:colId xmlns:a16="http://schemas.microsoft.com/office/drawing/2014/main" val="3880485449"/>
                    </a:ext>
                  </a:extLst>
                </a:gridCol>
                <a:gridCol w="924675">
                  <a:extLst>
                    <a:ext uri="{9D8B030D-6E8A-4147-A177-3AD203B41FA5}">
                      <a16:colId xmlns:a16="http://schemas.microsoft.com/office/drawing/2014/main" val="27223799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39203938"/>
                    </a:ext>
                  </a:extLst>
                </a:gridCol>
                <a:gridCol w="2198669">
                  <a:extLst>
                    <a:ext uri="{9D8B030D-6E8A-4147-A177-3AD203B41FA5}">
                      <a16:colId xmlns:a16="http://schemas.microsoft.com/office/drawing/2014/main" val="3013279369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P10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P20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P30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IE" sz="2100" dirty="0" smtClean="0"/>
                        <a:t>P50 (new)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68251426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Disk</a:t>
                      </a:r>
                      <a:r>
                        <a:rPr lang="en-GB" sz="2100" baseline="0" dirty="0" smtClean="0"/>
                        <a:t> Size (GB)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128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512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1TB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IE" sz="2100" dirty="0" smtClean="0"/>
                        <a:t>4TB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1205898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IOPS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500</a:t>
                      </a:r>
                      <a:endParaRPr lang="en-IE" sz="2100" dirty="0"/>
                    </a:p>
                  </a:txBody>
                  <a:tcPr marL="86402" marR="86402" marT="43201" marB="4320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6402" marR="86402" marT="43201" marB="4320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2,300</a:t>
                      </a:r>
                      <a:endParaRPr lang="en-IE" sz="2100" dirty="0"/>
                    </a:p>
                  </a:txBody>
                  <a:tcPr marL="86402" marR="86402" marT="43201" marB="4320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5,000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IE" sz="2100" dirty="0" smtClean="0"/>
                        <a:t>7,500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59721834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Throughput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100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150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200</a:t>
                      </a:r>
                      <a:endParaRPr lang="en-IE" sz="2100" dirty="0"/>
                    </a:p>
                  </a:txBody>
                  <a:tcPr marL="86402" marR="86402" marT="43201" marB="4320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100" dirty="0" smtClean="0"/>
                        <a:t>250</a:t>
                      </a:r>
                      <a:endParaRPr lang="en-IE" sz="2100" dirty="0"/>
                    </a:p>
                  </a:txBody>
                  <a:tcPr marL="86402" marR="86402" marT="43201" marB="4320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64321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GB" sz="2100" dirty="0" smtClean="0">
                          <a:solidFill>
                            <a:srgbClr val="FF0000"/>
                          </a:solidFill>
                        </a:rPr>
                        <a:t>Effective Throughput</a:t>
                      </a:r>
                      <a:endParaRPr lang="en-IE" sz="2100" dirty="0">
                        <a:solidFill>
                          <a:srgbClr val="FF0000"/>
                        </a:solidFill>
                      </a:endParaRP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8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143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200</a:t>
                      </a:r>
                      <a:endParaRPr lang="en-IE" sz="10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IE" sz="2000" dirty="0" smtClean="0"/>
                        <a:t>250</a:t>
                      </a:r>
                      <a:endParaRPr lang="en-IE" sz="20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646475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Cost €/month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18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68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125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IE" sz="2100" dirty="0" smtClean="0"/>
                        <a:t>455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701212464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Cost € per</a:t>
                      </a:r>
                      <a:r>
                        <a:rPr lang="en-GB" sz="2100" baseline="0" dirty="0" smtClean="0"/>
                        <a:t> MB/Sec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2.25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6402" marR="86402" marT="43201" marB="4320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0.46</a:t>
                      </a:r>
                      <a:endParaRPr lang="en-IE" sz="2100" dirty="0"/>
                    </a:p>
                  </a:txBody>
                  <a:tcPr marL="86402" marR="86402" marT="43201" marB="4320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0.625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IE" sz="2100" dirty="0" smtClean="0"/>
                        <a:t>1.82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869606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Cost</a:t>
                      </a:r>
                      <a:r>
                        <a:rPr lang="en-GB" sz="2100" baseline="0" dirty="0" smtClean="0"/>
                        <a:t> € per TB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144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136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125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IE" sz="2100" dirty="0" smtClean="0"/>
                        <a:t>114</a:t>
                      </a:r>
                      <a:endParaRPr lang="en-IE" sz="2100" dirty="0"/>
                    </a:p>
                  </a:txBody>
                  <a:tcPr marL="86402" marR="86402" marT="43201" marB="4320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3293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475180" y="121829"/>
            <a:ext cx="1829697" cy="589569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GB" sz="1323" spc="-4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Bottleneck</a:t>
            </a:r>
            <a:br>
              <a:rPr lang="en-GB" sz="1323" spc="-4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GB" sz="1323" spc="-4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@64k</a:t>
            </a:r>
            <a:endParaRPr lang="en-IE" sz="1323" spc="-4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146" y="5996326"/>
            <a:ext cx="691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hlinkClick r:id="rId3"/>
              </a:rPr>
              <a:t>https://azure.microsoft.com/en-us/pricing/details/managed-disks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1001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Balancing Disk and Managed Storage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8608" y="856729"/>
            <a:ext cx="10981608" cy="105519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GB" sz="2800" spc="-4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STORAGE ACCOUNT</a:t>
            </a:r>
            <a:br>
              <a:rPr lang="en-GB" sz="2800" spc="-4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GB" sz="2800" spc="-4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20,000 iops or 1,250 MB/Sec</a:t>
            </a:r>
            <a:endParaRPr lang="en-IE" sz="2800" spc="-4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8608" y="2879008"/>
            <a:ext cx="3867403" cy="86368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GB" sz="2400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Uncached Storage</a:t>
            </a:r>
            <a:br>
              <a:rPr lang="en-GB" sz="2400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GB" sz="2400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768 MB/Sec</a:t>
            </a:r>
            <a:endParaRPr lang="en-IE" sz="2400" spc="-4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28960" y="2879008"/>
            <a:ext cx="3132229" cy="86368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GB" sz="2400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Cached  Storage</a:t>
            </a:r>
          </a:p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GB" sz="2400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 564 MB/Sec</a:t>
            </a:r>
            <a:endParaRPr lang="en-IE" sz="2400" spc="-4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8610" y="2012240"/>
            <a:ext cx="7302580" cy="71987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GB" sz="2800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VM-SQL1</a:t>
            </a:r>
            <a:endParaRPr lang="en-IE" sz="2800" spc="-4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869319" y="2012240"/>
            <a:ext cx="3470897" cy="71987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GB" sz="2800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VM-SQL2</a:t>
            </a:r>
            <a:endParaRPr lang="en-IE" sz="2800" spc="-47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9" y="2125928"/>
            <a:ext cx="524268" cy="4208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</p:pic>
      <p:sp>
        <p:nvSpPr>
          <p:cNvPr id="25" name="Rectangle 24"/>
          <p:cNvSpPr/>
          <p:nvPr/>
        </p:nvSpPr>
        <p:spPr bwMode="auto">
          <a:xfrm>
            <a:off x="390582" y="3998176"/>
            <a:ext cx="1356331" cy="701384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1TB SSD</a:t>
            </a:r>
            <a:br>
              <a:rPr kumimoji="0" lang="en-GB" sz="1400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en-GB" sz="1400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200 MB/Sec</a:t>
            </a:r>
            <a:endParaRPr kumimoji="0" lang="en-IE" sz="1400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59" y="4145068"/>
            <a:ext cx="361060" cy="43424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 bwMode="auto">
          <a:xfrm>
            <a:off x="4708675" y="4071621"/>
            <a:ext cx="1363757" cy="581139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1TB SSD</a:t>
            </a:r>
            <a:br>
              <a:rPr kumimoji="0" lang="en-GB" sz="1400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en-GB" sz="1400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200 MB/Sec</a:t>
            </a:r>
            <a:endParaRPr kumimoji="0" lang="en-IE" sz="1400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152" y="4145066"/>
            <a:ext cx="361060" cy="4342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67183" y="4239233"/>
            <a:ext cx="298159" cy="2617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1" b="1" i="0" u="none" strike="noStrike" kern="1200" cap="none" spc="0" normalizeH="0" baseline="0" noProof="0" dirty="0">
                <a:ln>
                  <a:noFill/>
                </a:ln>
                <a:solidFill>
                  <a:srgbClr val="007A3E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X </a:t>
            </a:r>
            <a:r>
              <a:rPr kumimoji="0" lang="en-GB" sz="170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A3E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4</a:t>
            </a:r>
            <a:endParaRPr kumimoji="0" lang="en-IE" sz="1701" b="1" i="0" u="none" strike="noStrike" kern="1200" cap="none" spc="0" normalizeH="0" baseline="0" noProof="0" dirty="0" err="1">
              <a:ln>
                <a:noFill/>
              </a:ln>
              <a:solidFill>
                <a:srgbClr val="007A3E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7385" y="4239233"/>
            <a:ext cx="294953" cy="2617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1" b="1" i="0" u="none" strike="noStrike" kern="1200" cap="none" spc="0" normalizeH="0" baseline="0" noProof="0" dirty="0">
                <a:ln>
                  <a:noFill/>
                </a:ln>
                <a:solidFill>
                  <a:srgbClr val="007A3E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X </a:t>
            </a:r>
            <a:r>
              <a:rPr kumimoji="0" lang="en-GB" sz="1701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A3E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3</a:t>
            </a:r>
            <a:endParaRPr kumimoji="0" lang="en-IE" sz="1701" b="1" i="0" u="none" strike="noStrike" kern="1200" cap="none" spc="0" normalizeH="0" baseline="0" noProof="0" dirty="0" err="1">
              <a:ln>
                <a:noFill/>
              </a:ln>
              <a:solidFill>
                <a:srgbClr val="007A3E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212" y="2125928"/>
            <a:ext cx="524268" cy="420825"/>
          </a:xfrm>
          <a:prstGeom prst="rect">
            <a:avLst/>
          </a:prstGeom>
          <a:solidFill>
            <a:schemeClr val="accent3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97577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07307345"/>
              </p:ext>
            </p:extLst>
          </p:nvPr>
        </p:nvGraphicFramePr>
        <p:xfrm>
          <a:off x="2062606" y="0"/>
          <a:ext cx="10465726" cy="64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4. Configure Disks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639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123786" y="2297459"/>
            <a:ext cx="10909426" cy="1568371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IE" sz="2400" dirty="0" smtClean="0">
              <a:solidFill>
                <a:schemeClr val="accent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4492" y="733331"/>
            <a:ext cx="9606458" cy="129464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l"/>
            <a:endParaRPr lang="en-IE" sz="2400" dirty="0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Disks with Storage Spaces</a:t>
            </a:r>
            <a:endParaRPr lang="en-IE" dirty="0"/>
          </a:p>
        </p:txBody>
      </p:sp>
      <p:pic>
        <p:nvPicPr>
          <p:cNvPr id="6" name="Picture 5" descr="&lt;strong&gt;Hard Disk&lt;/strong&gt; Sentinel Standard Edition - Hard &lt;strong&gt;Drive&lt;/strong&gt; Softwar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40" y="911147"/>
            <a:ext cx="1001310" cy="7431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-136235" y="1244180"/>
            <a:ext cx="1260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 smtClean="0">
                <a:solidFill>
                  <a:srgbClr val="FF0000"/>
                </a:solidFill>
              </a:rPr>
              <a:t>Storage Pool</a:t>
            </a:r>
            <a:endParaRPr lang="en-IE" sz="1400" b="1" dirty="0">
              <a:solidFill>
                <a:srgbClr val="FF0000"/>
              </a:solidFill>
            </a:endParaRPr>
          </a:p>
        </p:txBody>
      </p:sp>
      <p:pic>
        <p:nvPicPr>
          <p:cNvPr id="19" name="Picture 18" descr="&lt;strong&gt;Hard Disk&lt;/strong&gt; Sentinel Standard Edition - Hard &lt;strong&gt;Drive&lt;/strong&gt; Softwar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39" y="951862"/>
            <a:ext cx="1001310" cy="743121"/>
          </a:xfrm>
          <a:prstGeom prst="rect">
            <a:avLst/>
          </a:prstGeom>
        </p:spPr>
      </p:pic>
      <p:pic>
        <p:nvPicPr>
          <p:cNvPr id="20" name="Picture 19" descr="&lt;strong&gt;Hard Disk&lt;/strong&gt; Sentinel Standard Edition - Hard &lt;strong&gt;Drive&lt;/strong&gt; Softwar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66" y="981202"/>
            <a:ext cx="1001310" cy="743121"/>
          </a:xfrm>
          <a:prstGeom prst="rect">
            <a:avLst/>
          </a:prstGeom>
        </p:spPr>
      </p:pic>
      <p:pic>
        <p:nvPicPr>
          <p:cNvPr id="21" name="Picture 20" descr="&lt;strong&gt;Hard Disk&lt;/strong&gt; Sentinel Standard Edition - Hard &lt;strong&gt;Drive&lt;/strong&gt; Softwar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93" y="978864"/>
            <a:ext cx="1001310" cy="743121"/>
          </a:xfrm>
          <a:prstGeom prst="rect">
            <a:avLst/>
          </a:prstGeom>
        </p:spPr>
      </p:pic>
      <p:pic>
        <p:nvPicPr>
          <p:cNvPr id="22" name="Picture 21" descr="&lt;strong&gt;Hard Disk&lt;/strong&gt; Sentinel Standard Edition - Hard &lt;strong&gt;Drive&lt;/strong&gt; Softwar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031" y="1022889"/>
            <a:ext cx="1001310" cy="743121"/>
          </a:xfrm>
          <a:prstGeom prst="rect">
            <a:avLst/>
          </a:prstGeom>
        </p:spPr>
      </p:pic>
      <p:pic>
        <p:nvPicPr>
          <p:cNvPr id="23" name="Picture 22" descr="&lt;strong&gt;Hard Disk&lt;/strong&gt; Sentinel Standard Edition - Hard &lt;strong&gt;Drive&lt;/strong&gt; Softwar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95" y="1022889"/>
            <a:ext cx="1001310" cy="743121"/>
          </a:xfrm>
          <a:prstGeom prst="rect">
            <a:avLst/>
          </a:prstGeom>
        </p:spPr>
      </p:pic>
      <p:pic>
        <p:nvPicPr>
          <p:cNvPr id="24" name="Picture 23" descr="&lt;strong&gt;Hard Disk&lt;/strong&gt; Sentinel Standard Edition - Hard &lt;strong&gt;Drive&lt;/strong&gt; Softwar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59" y="1009092"/>
            <a:ext cx="1001310" cy="743121"/>
          </a:xfrm>
          <a:prstGeom prst="rect">
            <a:avLst/>
          </a:prstGeom>
        </p:spPr>
      </p:pic>
      <p:pic>
        <p:nvPicPr>
          <p:cNvPr id="25" name="Picture 24" descr="&lt;strong&gt;Hard Disk&lt;/strong&gt; Sentinel Standard Edition - Hard &lt;strong&gt;Drive&lt;/strong&gt; Softwar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40" y="1004565"/>
            <a:ext cx="1001310" cy="74312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16240" y="2020460"/>
            <a:ext cx="5433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smtClean="0"/>
              <a:t>Just a JBOD Collection of Disks.. Individual disks can  be</a:t>
            </a:r>
            <a:r>
              <a:rPr lang="en-IE" sz="1200" b="1" dirty="0" smtClean="0">
                <a:solidFill>
                  <a:srgbClr val="FF0000"/>
                </a:solidFill>
              </a:rPr>
              <a:t> cached </a:t>
            </a:r>
            <a:r>
              <a:rPr lang="en-IE" sz="1200" dirty="0" smtClean="0"/>
              <a:t>or </a:t>
            </a:r>
            <a:r>
              <a:rPr lang="en-IE" sz="1200" b="1" dirty="0" smtClean="0">
                <a:solidFill>
                  <a:srgbClr val="FF0000"/>
                </a:solidFill>
              </a:rPr>
              <a:t>un-cached</a:t>
            </a:r>
            <a:endParaRPr lang="en-IE" sz="1200" b="1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66891" y="2593073"/>
            <a:ext cx="7049404" cy="108966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accent1"/>
                </a:solidFill>
              </a:rPr>
              <a:t>SqlData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accent1"/>
                </a:solidFill>
              </a:rPr>
              <a:t>Layout: simple  (Mirror, Parity)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1600" b="1" dirty="0" smtClean="0">
                <a:solidFill>
                  <a:srgbClr val="FF0000"/>
                </a:solidFill>
              </a:rPr>
              <a:t>Number of Columns </a:t>
            </a:r>
            <a:r>
              <a:rPr lang="en-IE" sz="1600" b="1" dirty="0" smtClean="0">
                <a:solidFill>
                  <a:schemeClr val="accent1"/>
                </a:solidFill>
              </a:rPr>
              <a:t>8</a:t>
            </a:r>
            <a:r>
              <a:rPr lang="en-IE" sz="1600" dirty="0" smtClean="0">
                <a:solidFill>
                  <a:schemeClr val="accent1"/>
                </a:solidFill>
              </a:rPr>
              <a:t>= Number of physical disks per write (aka stripe)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1600" b="1" dirty="0" smtClean="0">
                <a:solidFill>
                  <a:srgbClr val="FF0000"/>
                </a:solidFill>
              </a:rPr>
              <a:t>Interleave</a:t>
            </a:r>
            <a:r>
              <a:rPr lang="en-IE" sz="1600" b="1" dirty="0" smtClean="0">
                <a:solidFill>
                  <a:schemeClr val="accent1"/>
                </a:solidFill>
              </a:rPr>
              <a:t> 256KB</a:t>
            </a:r>
            <a:r>
              <a:rPr lang="en-IE" sz="1600" dirty="0" smtClean="0">
                <a:solidFill>
                  <a:schemeClr val="accent1"/>
                </a:solidFill>
              </a:rPr>
              <a:t>= Size of read/write to a disk (eg I/O Size)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113828" y="2927246"/>
            <a:ext cx="1252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 smtClean="0">
                <a:solidFill>
                  <a:srgbClr val="FF0000"/>
                </a:solidFill>
              </a:rPr>
              <a:t>Virtual Disks</a:t>
            </a:r>
            <a:endParaRPr lang="en-IE" sz="1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81548" y="4382151"/>
            <a:ext cx="82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b="1" dirty="0" smtClean="0">
                <a:solidFill>
                  <a:srgbClr val="FF0000"/>
                </a:solidFill>
              </a:rPr>
              <a:t>Volume</a:t>
            </a:r>
            <a:endParaRPr lang="en-IE" sz="1400" b="1" dirty="0">
              <a:solidFill>
                <a:srgbClr val="FF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16241" y="4259538"/>
            <a:ext cx="7000054" cy="54483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accent1"/>
                </a:solidFill>
              </a:rPr>
              <a:t>F:\ (SqlData), or mount point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accent1"/>
                </a:solidFill>
              </a:rPr>
              <a:t>Format: 64k (4k default)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048204" y="4247829"/>
            <a:ext cx="2209371" cy="54483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accent1"/>
                </a:solidFill>
              </a:rPr>
              <a:t>L:\ (SqlLog)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accent1"/>
                </a:solidFill>
              </a:rPr>
              <a:t>Format: 64k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048204" y="2593073"/>
            <a:ext cx="2209371" cy="108966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accent1"/>
                </a:solidFill>
              </a:rPr>
              <a:t>SqlLog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accent1"/>
                </a:solidFill>
              </a:rPr>
              <a:t>Layout: Simple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accent1"/>
                </a:solidFill>
              </a:rPr>
              <a:t>Columns=8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1600" dirty="0" smtClean="0">
                <a:solidFill>
                  <a:schemeClr val="accent1"/>
                </a:solidFill>
              </a:rPr>
              <a:t>Interleave=64k</a:t>
            </a:r>
          </a:p>
        </p:txBody>
      </p:sp>
    </p:spTree>
    <p:extLst>
      <p:ext uri="{BB962C8B-B14F-4D97-AF65-F5344CB8AC3E}">
        <p14:creationId xmlns:p14="http://schemas.microsoft.com/office/powerpoint/2010/main" val="2132979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32" grpId="0" animBg="1"/>
      <p:bldP spid="33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Azure Portal Storage Configuration Wizard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8609" y="5726233"/>
            <a:ext cx="6701158" cy="31408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Advice: configure the disks yourself</a:t>
            </a: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9" y="829885"/>
            <a:ext cx="4849719" cy="46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08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PowerShell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45841" y="3989732"/>
            <a:ext cx="10202539" cy="44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34" dirty="0"/>
              <a:t> </a:t>
            </a:r>
            <a:r>
              <a:rPr lang="en-IE" sz="1134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IE" sz="1134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VirtualDisk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-StoragePoolFriendlyName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8A2BE2"/>
                </a:solidFill>
                <a:latin typeface="Lucida Console" panose="020B0609040504020204" pitchFamily="49" charset="0"/>
              </a:rPr>
              <a:t>SQLVMStoragePool2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IE" sz="1134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FriendlyName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8A2BE2"/>
                </a:solidFill>
                <a:latin typeface="Lucida Console" panose="020B0609040504020204" pitchFamily="49" charset="0"/>
              </a:rPr>
              <a:t>SQLVMVirtualDisk2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-Interleave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800080"/>
                </a:solidFill>
                <a:latin typeface="Lucida Console" panose="020B0609040504020204" pitchFamily="49" charset="0"/>
              </a:rPr>
              <a:t>256KB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-NumberOfColumns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-UseMaximumSize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IE" sz="1134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ResiliencySettingName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8A2BE2"/>
                </a:solidFill>
                <a:latin typeface="Lucida Console" panose="020B0609040504020204" pitchFamily="49" charset="0"/>
              </a:rPr>
              <a:t>simple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923" y="1774894"/>
            <a:ext cx="11158802" cy="26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34" dirty="0"/>
              <a:t> </a:t>
            </a:r>
            <a:r>
              <a:rPr lang="en-IE" sz="1134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IE" sz="1134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diskConfig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IE" sz="1134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AzureRmDiskConfig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IE" sz="1134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AccountType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IE" sz="1134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storageType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-Location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FF4500"/>
                </a:solidFill>
                <a:latin typeface="Lucida Console" panose="020B0609040504020204" pitchFamily="49" charset="0"/>
              </a:rPr>
              <a:t>$location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IE" sz="1134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CreateOption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8A2BE2"/>
                </a:solidFill>
                <a:latin typeface="Lucida Console" panose="020B0609040504020204" pitchFamily="49" charset="0"/>
              </a:rPr>
              <a:t>Empty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IE" sz="1134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DiskSizeGB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IE" sz="1134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diskSizeGB</a:t>
            </a:r>
            <a:r>
              <a:rPr lang="en-IE" sz="1134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8" y="2146905"/>
            <a:ext cx="11044969" cy="26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34" dirty="0"/>
              <a:t> </a:t>
            </a:r>
            <a:r>
              <a:rPr lang="en-IE" sz="1134" dirty="0">
                <a:solidFill>
                  <a:srgbClr val="FF4500"/>
                </a:solidFill>
                <a:latin typeface="Lucida Console" panose="020B0609040504020204" pitchFamily="49" charset="0"/>
              </a:rPr>
              <a:t>$vm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FF"/>
                </a:solidFill>
                <a:latin typeface="Lucida Console" panose="020B0609040504020204" pitchFamily="49" charset="0"/>
              </a:rPr>
              <a:t>Add-</a:t>
            </a:r>
            <a:r>
              <a:rPr lang="en-IE" sz="1134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AzureRmVMDataDisk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-VM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FF4500"/>
                </a:solidFill>
                <a:latin typeface="Lucida Console" panose="020B0609040504020204" pitchFamily="49" charset="0"/>
              </a:rPr>
              <a:t>$vm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IE" sz="1134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myDiskName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IE" sz="1134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CreateOption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8A2BE2"/>
                </a:solidFill>
                <a:latin typeface="Lucida Console" panose="020B0609040504020204" pitchFamily="49" charset="0"/>
              </a:rPr>
              <a:t>Attach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IE" sz="1134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ManagedDiskId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FF4500"/>
                </a:solidFill>
                <a:latin typeface="Lucida Console" panose="020B0609040504020204" pitchFamily="49" charset="0"/>
              </a:rPr>
              <a:t>$dataDisk1</a:t>
            </a:r>
            <a:r>
              <a:rPr lang="en-IE" sz="1134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Id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IE" sz="1134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Lun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IE" sz="1134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</a:t>
            </a:r>
            <a:r>
              <a:rPr lang="en-IE" sz="1134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5840" y="3502483"/>
            <a:ext cx="10506992" cy="44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34" dirty="0"/>
              <a:t> </a:t>
            </a:r>
            <a:r>
              <a:rPr lang="en-IE" sz="1134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IE" sz="1134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StoragePool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IE" sz="1134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FriendlyName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8A2BE2"/>
                </a:solidFill>
                <a:latin typeface="Lucida Console" panose="020B0609040504020204" pitchFamily="49" charset="0"/>
              </a:rPr>
              <a:t>SQLVMStoragePool2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IE" sz="1134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StorageSubsystemFriendlyName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8B0000"/>
                </a:solidFill>
                <a:latin typeface="Lucida Console" panose="020B0609040504020204" pitchFamily="49" charset="0"/>
              </a:rPr>
              <a:t>"Windows Storage*"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IE" sz="1134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PhysicalDisks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IE" sz="1134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IE" sz="1134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PhysicalDisk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IE" sz="1134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CanPool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E" sz="1134" dirty="0">
                <a:solidFill>
                  <a:srgbClr val="FF4500"/>
                </a:solidFill>
                <a:latin typeface="Lucida Console" panose="020B0609040504020204" pitchFamily="49" charset="0"/>
              </a:rPr>
              <a:t>$True</a:t>
            </a:r>
            <a:r>
              <a:rPr lang="en-IE" sz="1134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pic>
        <p:nvPicPr>
          <p:cNvPr id="1028" name="Picture 4" descr="Hard disks store digital information in a relatively permanent form. See more computer hardware pictur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58" y="826791"/>
            <a:ext cx="845730" cy="84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362239" y="1128407"/>
            <a:ext cx="10534785" cy="4188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100" baseline="0">
                <a:ln w="3175">
                  <a:noFill/>
                </a:ln>
                <a:solidFill>
                  <a:srgbClr val="02163C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sz="3024" dirty="0"/>
              <a:t>Adding disks to VMs</a:t>
            </a:r>
            <a:endParaRPr lang="en-IE" sz="3024" dirty="0"/>
          </a:p>
        </p:txBody>
      </p:sp>
      <p:pic>
        <p:nvPicPr>
          <p:cNvPr id="1032" name="Picture 8" descr="Database sto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8" y="2718325"/>
            <a:ext cx="624780" cy="6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1124950" y="2817447"/>
            <a:ext cx="10534785" cy="41883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100" baseline="0">
                <a:ln w="3175">
                  <a:noFill/>
                </a:ln>
                <a:solidFill>
                  <a:srgbClr val="02163C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sz="3024" dirty="0"/>
              <a:t>Creating storage spaces</a:t>
            </a:r>
            <a:endParaRPr lang="en-IE" sz="3024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48" y="6007606"/>
            <a:ext cx="10657788" cy="227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0093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4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" y="648713"/>
            <a:ext cx="9034818" cy="583146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70999" y="2764797"/>
            <a:ext cx="4103067" cy="579422"/>
          </a:xfrm>
          <a:prstGeom prst="rect">
            <a:avLst/>
          </a:prstGeom>
          <a:solidFill>
            <a:srgbClr val="0070C0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IE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498" y="3672702"/>
            <a:ext cx="1988040" cy="579422"/>
          </a:xfrm>
          <a:prstGeom prst="rect">
            <a:avLst/>
          </a:prstGeom>
          <a:solidFill>
            <a:srgbClr val="0070C0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IE" sz="2400" dirty="0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Data and Log Debate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98338" y="3723516"/>
            <a:ext cx="1723323" cy="47779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IE" sz="1701" spc="-4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81006" y="3672702"/>
            <a:ext cx="1988040" cy="579422"/>
          </a:xfrm>
          <a:prstGeom prst="rect">
            <a:avLst/>
          </a:prstGeom>
          <a:solidFill>
            <a:srgbClr val="0070C0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IE" sz="2400" dirty="0" smtClean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04253" y="3782876"/>
            <a:ext cx="1346530" cy="3590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IE" sz="1701" spc="-4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735903" y="3723516"/>
            <a:ext cx="1673075" cy="47779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IE" sz="1701" spc="-4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Log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901761" y="3787416"/>
            <a:ext cx="1346530" cy="3590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IE" sz="1701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Log</a:t>
            </a:r>
            <a:endParaRPr lang="en-IE" sz="1701" spc="-4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3360" y="2819844"/>
            <a:ext cx="1718302" cy="47779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IE" sz="1701" spc="-4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09274" y="2879204"/>
            <a:ext cx="1346530" cy="3590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IE" sz="1701" spc="-4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735903" y="2819844"/>
            <a:ext cx="1673076" cy="47779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IE" sz="1701" spc="-4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Log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906782" y="2883744"/>
            <a:ext cx="1346530" cy="3590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IE" sz="1701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Log</a:t>
            </a:r>
            <a:endParaRPr lang="en-IE" sz="1701" spc="-4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5979" y="1812117"/>
            <a:ext cx="4103067" cy="579422"/>
          </a:xfrm>
          <a:prstGeom prst="rect">
            <a:avLst/>
          </a:prstGeom>
          <a:solidFill>
            <a:srgbClr val="0070C0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IE" sz="2400" dirty="0" smtClean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8338" y="1862931"/>
            <a:ext cx="3810641" cy="47779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endParaRPr lang="en-IE" sz="1701" spc="-4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86734" y="1922291"/>
            <a:ext cx="1346530" cy="3590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IE" sz="1701" spc="-4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952256" y="1921757"/>
            <a:ext cx="1346530" cy="3590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IE" sz="1701" spc="-47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3412" y="3723516"/>
            <a:ext cx="393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4. Separate Pools, Disks and Volumes</a:t>
            </a:r>
            <a:endParaRPr lang="en-IE" dirty="0"/>
          </a:p>
        </p:txBody>
      </p:sp>
      <p:sp>
        <p:nvSpPr>
          <p:cNvPr id="25" name="TextBox 24"/>
          <p:cNvSpPr txBox="1"/>
          <p:nvPr/>
        </p:nvSpPr>
        <p:spPr>
          <a:xfrm>
            <a:off x="4833412" y="2764797"/>
            <a:ext cx="400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3. Separate Virtual Disks and Volumes</a:t>
            </a:r>
            <a:br>
              <a:rPr lang="en-IE" dirty="0" smtClean="0"/>
            </a:br>
            <a:r>
              <a:rPr lang="en-IE" dirty="0" smtClean="0"/>
              <a:t>(Different Interleave…)</a:t>
            </a:r>
            <a:endParaRPr lang="en-IE" dirty="0"/>
          </a:p>
        </p:txBody>
      </p:sp>
      <p:sp>
        <p:nvSpPr>
          <p:cNvPr id="26" name="TextBox 25"/>
          <p:cNvSpPr txBox="1"/>
          <p:nvPr/>
        </p:nvSpPr>
        <p:spPr>
          <a:xfrm>
            <a:off x="4828391" y="1862931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2 Separate Volumes</a:t>
            </a:r>
            <a:r>
              <a:rPr lang="en-IE" dirty="0"/>
              <a:t/>
            </a:r>
            <a:br>
              <a:rPr lang="en-IE" dirty="0"/>
            </a:br>
            <a:r>
              <a:rPr lang="en-IE" dirty="0" smtClean="0"/>
              <a:t>(Same disk and pool)</a:t>
            </a:r>
            <a:endParaRPr lang="en-IE" dirty="0"/>
          </a:p>
        </p:txBody>
      </p:sp>
      <p:sp>
        <p:nvSpPr>
          <p:cNvPr id="27" name="Rectangle 26"/>
          <p:cNvSpPr/>
          <p:nvPr/>
        </p:nvSpPr>
        <p:spPr>
          <a:xfrm>
            <a:off x="470999" y="928824"/>
            <a:ext cx="4103067" cy="579422"/>
          </a:xfrm>
          <a:prstGeom prst="rect">
            <a:avLst/>
          </a:prstGeom>
          <a:solidFill>
            <a:srgbClr val="0070C0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IE" sz="2400" dirty="0" smtClean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33412" y="925600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E" dirty="0" smtClean="0"/>
              <a:t>Same Volume</a:t>
            </a:r>
            <a:br>
              <a:rPr lang="en-IE" dirty="0" smtClean="0"/>
            </a:br>
            <a:r>
              <a:rPr lang="en-IE" dirty="0" smtClean="0"/>
              <a:t>(Same disk and pool)</a:t>
            </a:r>
            <a:endParaRPr lang="en-IE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571237" y="979638"/>
            <a:ext cx="3810641" cy="477794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endParaRPr lang="en-IE" sz="1701" spc="-4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1753" y="1038998"/>
            <a:ext cx="3461557" cy="3590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63732" fontAlgn="base">
              <a:spcBef>
                <a:spcPct val="0"/>
              </a:spcBef>
              <a:spcAft>
                <a:spcPct val="0"/>
              </a:spcAft>
            </a:pPr>
            <a:r>
              <a:rPr lang="en-IE" sz="1701" spc="-47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\SqlData                          \SqlLog</a:t>
            </a:r>
            <a:endParaRPr lang="en-IE" sz="1701" spc="-4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73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2" grpId="0" animBg="1"/>
      <p:bldP spid="13" grpId="0" animBg="1"/>
      <p:bldP spid="14" grpId="0" animBg="1"/>
      <p:bldP spid="16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7" grpId="0" animBg="1"/>
      <p:bldP spid="24" grpId="0" animBg="1"/>
      <p:bldP spid="11" grpId="0" animBg="1"/>
      <p:bldP spid="8" grpId="0"/>
      <p:bldP spid="25" grpId="0"/>
      <p:bldP spid="26" grpId="0"/>
      <p:bldP spid="27" grpId="0" animBg="1"/>
      <p:bldP spid="28" grpId="0"/>
      <p:bldP spid="31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18519623"/>
              </p:ext>
            </p:extLst>
          </p:nvPr>
        </p:nvGraphicFramePr>
        <p:xfrm>
          <a:off x="2062606" y="0"/>
          <a:ext cx="10465726" cy="64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5. Benchmark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2741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6" indent="-324006">
              <a:buFont typeface="Arial" panose="020B0604020202020204" pitchFamily="34" charset="0"/>
              <a:buChar char="•"/>
            </a:pPr>
            <a:r>
              <a:rPr lang="da-DK" sz="2400" dirty="0" smtClean="0"/>
              <a:t>Azure Storage Overview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da-DK" sz="2400" dirty="0" smtClean="0"/>
              <a:t>The Five Steps to Iaas Storage</a:t>
            </a:r>
          </a:p>
          <a:p>
            <a:pPr lvl="1"/>
            <a:r>
              <a:rPr lang="da-DK" sz="2000" dirty="0" smtClean="0"/>
              <a:t>1. SQL Capacity Planning</a:t>
            </a:r>
          </a:p>
          <a:p>
            <a:pPr lvl="1"/>
            <a:r>
              <a:rPr lang="da-DK" sz="2000" dirty="0" smtClean="0"/>
              <a:t>2. Selecting your VM</a:t>
            </a:r>
          </a:p>
          <a:p>
            <a:pPr lvl="1"/>
            <a:r>
              <a:rPr lang="da-DK" sz="2000" dirty="0" smtClean="0"/>
              <a:t>3. Selecting your disks</a:t>
            </a:r>
          </a:p>
          <a:p>
            <a:pPr lvl="1"/>
            <a:r>
              <a:rPr lang="da-DK" sz="2000" dirty="0" smtClean="0"/>
              <a:t>4. Configure your disks</a:t>
            </a:r>
          </a:p>
          <a:p>
            <a:pPr lvl="1"/>
            <a:r>
              <a:rPr lang="da-DK" sz="2000" dirty="0" smtClean="0"/>
              <a:t>5. Benchmarking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da-DK" sz="2400" dirty="0" smtClean="0"/>
              <a:t>Abusing the rules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098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Benchmarking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73326" y="667239"/>
            <a:ext cx="8134702" cy="1139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005" indent="-270005">
              <a:buFont typeface="Arial" panose="020B0604020202020204" pitchFamily="34" charset="0"/>
              <a:buChar char="•"/>
            </a:pPr>
            <a:r>
              <a:rPr lang="en-GB" sz="1701" dirty="0">
                <a:solidFill>
                  <a:srgbClr val="222222"/>
                </a:solidFill>
                <a:latin typeface="+mj-lt"/>
              </a:rPr>
              <a:t>Use diskspd.exe to validate throughput and or IOPS</a:t>
            </a:r>
          </a:p>
          <a:p>
            <a:pPr marL="270005" indent="-270005">
              <a:buFont typeface="Arial" panose="020B0604020202020204" pitchFamily="34" charset="0"/>
              <a:buChar char="•"/>
            </a:pPr>
            <a:r>
              <a:rPr lang="en-GB" sz="1701" dirty="0">
                <a:solidFill>
                  <a:srgbClr val="222222"/>
                </a:solidFill>
                <a:latin typeface="+mj-lt"/>
              </a:rPr>
              <a:t>Consider making a </a:t>
            </a:r>
            <a:r>
              <a:rPr lang="en-GB" sz="1701" dirty="0">
                <a:solidFill>
                  <a:srgbClr val="FF0000"/>
                </a:solidFill>
                <a:latin typeface="+mj-lt"/>
              </a:rPr>
              <a:t>IO saturation </a:t>
            </a:r>
            <a:r>
              <a:rPr lang="en-GB" sz="1701" dirty="0">
                <a:solidFill>
                  <a:srgbClr val="222222"/>
                </a:solidFill>
                <a:latin typeface="+mj-lt"/>
              </a:rPr>
              <a:t>chart</a:t>
            </a:r>
          </a:p>
          <a:p>
            <a:pPr marL="701996" lvl="1" indent="-270005">
              <a:buFont typeface="Arial" panose="020B0604020202020204" pitchFamily="34" charset="0"/>
              <a:buChar char="•"/>
            </a:pPr>
            <a:r>
              <a:rPr lang="en-GB" sz="1701" dirty="0">
                <a:solidFill>
                  <a:srgbClr val="222222"/>
                </a:solidFill>
                <a:latin typeface="+mj-lt"/>
              </a:rPr>
              <a:t>Run </a:t>
            </a:r>
            <a:r>
              <a:rPr lang="en-GB" sz="1701" dirty="0" err="1">
                <a:solidFill>
                  <a:srgbClr val="222222"/>
                </a:solidFill>
                <a:latin typeface="+mj-lt"/>
              </a:rPr>
              <a:t>diskspd</a:t>
            </a:r>
            <a:r>
              <a:rPr lang="en-GB" sz="1701" dirty="0">
                <a:solidFill>
                  <a:srgbClr val="222222"/>
                </a:solidFill>
                <a:latin typeface="+mj-lt"/>
              </a:rPr>
              <a:t> as ever increasing thread and outstanding IO</a:t>
            </a:r>
          </a:p>
          <a:p>
            <a:pPr marL="270005" indent="-270005">
              <a:buFont typeface="Arial" panose="020B0604020202020204" pitchFamily="34" charset="0"/>
              <a:buChar char="•"/>
            </a:pPr>
            <a:r>
              <a:rPr lang="en-GB" sz="1701" dirty="0">
                <a:solidFill>
                  <a:srgbClr val="222222"/>
                </a:solidFill>
                <a:latin typeface="+mj-lt"/>
              </a:rPr>
              <a:t>If you are lazy use </a:t>
            </a:r>
            <a:r>
              <a:rPr lang="en-GB" sz="1701" dirty="0" err="1">
                <a:solidFill>
                  <a:srgbClr val="222222"/>
                </a:solidFill>
                <a:latin typeface="+mj-lt"/>
              </a:rPr>
              <a:t>CrystalDiskMark</a:t>
            </a:r>
            <a:endParaRPr lang="en-GB" sz="1701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9" y="5938567"/>
            <a:ext cx="7101665" cy="26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34" dirty="0">
                <a:hlinkClick r:id="rId2"/>
              </a:rPr>
              <a:t>http://blogs.prodata.ie/post/IOPS-Planning-for-SQL-Server-in-Azure-IaaS.aspx</a:t>
            </a:r>
            <a:r>
              <a:rPr lang="en-IE" sz="1134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436" y="147120"/>
            <a:ext cx="4735776" cy="37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95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8 Core Uncached 2 x P30 </a:t>
            </a:r>
            <a:endParaRPr lang="en-IE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58609" y="1142046"/>
            <a:ext cx="7270274" cy="452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78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8 Core cached 2 x P30 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8609" y="849312"/>
            <a:ext cx="5882171" cy="4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38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16 Core VM – 4 x 1TB disks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8" y="695595"/>
            <a:ext cx="3708100" cy="3348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01" y="695595"/>
            <a:ext cx="2403065" cy="275407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59" y="6036373"/>
            <a:ext cx="10657788" cy="227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279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7200" dirty="0" smtClean="0"/>
              <a:t>Bonus Content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sz="3200" dirty="0"/>
              <a:t>Abusing</a:t>
            </a:r>
            <a:r>
              <a:rPr lang="en-IE" sz="3200" dirty="0" smtClean="0"/>
              <a:t> the Rules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15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Abusing the </a:t>
            </a:r>
            <a:r>
              <a:rPr lang="en-IE" dirty="0" smtClean="0"/>
              <a:t>Rules for max table scan</a:t>
            </a:r>
            <a:endParaRPr lang="en-IE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52931" y="2164701"/>
            <a:ext cx="5698186" cy="4315473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8609" y="849994"/>
            <a:ext cx="10805920" cy="3385149"/>
          </a:xfrm>
        </p:spPr>
        <p:txBody>
          <a:bodyPr>
            <a:normAutofit/>
          </a:bodyPr>
          <a:lstStyle/>
          <a:p>
            <a:pPr marL="324006" indent="-324006">
              <a:buFont typeface="Arial" panose="020B0604020202020204" pitchFamily="34" charset="0"/>
              <a:buChar char="•"/>
            </a:pPr>
            <a:r>
              <a:rPr lang="en-GB" dirty="0" smtClean="0"/>
              <a:t>8 core DS VM</a:t>
            </a:r>
            <a:endParaRPr lang="en-IE" dirty="0" smtClean="0"/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en-IE" dirty="0" smtClean="0"/>
              <a:t>376 MB/Sec max Uncached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en-IE" dirty="0" smtClean="0"/>
              <a:t>288 MB/Sec max cached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en-IE" dirty="0" smtClean="0"/>
              <a:t>Place data on </a:t>
            </a:r>
            <a:r>
              <a:rPr lang="en-IE" b="1" dirty="0" smtClean="0">
                <a:solidFill>
                  <a:srgbClr val="FF0000"/>
                </a:solidFill>
              </a:rPr>
              <a:t>BOTH</a:t>
            </a:r>
            <a:r>
              <a:rPr lang="en-IE" dirty="0" smtClean="0"/>
              <a:t> pools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749089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Lessons Learned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609" y="849994"/>
            <a:ext cx="10805920" cy="3385149"/>
          </a:xfrm>
        </p:spPr>
        <p:txBody>
          <a:bodyPr>
            <a:normAutofit/>
          </a:bodyPr>
          <a:lstStyle/>
          <a:p>
            <a:pPr marL="324006" indent="-324006">
              <a:buFont typeface="Arial" panose="020B0604020202020204" pitchFamily="34" charset="0"/>
              <a:buChar char="•"/>
            </a:pPr>
            <a:r>
              <a:rPr lang="en-IE" sz="2800" dirty="0" smtClean="0"/>
              <a:t>Worry more about </a:t>
            </a:r>
            <a:r>
              <a:rPr lang="en-IE" sz="2800" dirty="0" smtClean="0">
                <a:solidFill>
                  <a:srgbClr val="FF0000"/>
                </a:solidFill>
              </a:rPr>
              <a:t>throughput</a:t>
            </a:r>
            <a:r>
              <a:rPr lang="en-IE" sz="2800" dirty="0" smtClean="0"/>
              <a:t> than </a:t>
            </a:r>
            <a:r>
              <a:rPr lang="en-IE" sz="2800" dirty="0" smtClean="0">
                <a:solidFill>
                  <a:srgbClr val="FF0000"/>
                </a:solidFill>
              </a:rPr>
              <a:t>IOPS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en-IE" sz="2800" dirty="0" smtClean="0"/>
              <a:t>Choose your </a:t>
            </a:r>
            <a:r>
              <a:rPr lang="en-IE" sz="2800" dirty="0" smtClean="0">
                <a:solidFill>
                  <a:srgbClr val="FF0000"/>
                </a:solidFill>
              </a:rPr>
              <a:t>own</a:t>
            </a:r>
            <a:r>
              <a:rPr lang="en-IE" sz="2800" dirty="0" smtClean="0"/>
              <a:t> disks to get target throughput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en-IE" sz="2800" dirty="0" smtClean="0"/>
              <a:t>Build </a:t>
            </a:r>
            <a:r>
              <a:rPr lang="en-IE" sz="2800" dirty="0"/>
              <a:t>your own </a:t>
            </a:r>
            <a:r>
              <a:rPr lang="en-IE" sz="2800" dirty="0" smtClean="0"/>
              <a:t>disk pools in storage spaces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en-IE" sz="2800" dirty="0" smtClean="0"/>
              <a:t>Plan your VM Size based on capacity planning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797142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Wish List for SQL IaaS in Azure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609" y="849994"/>
            <a:ext cx="10805920" cy="3385149"/>
          </a:xfrm>
        </p:spPr>
        <p:txBody>
          <a:bodyPr>
            <a:normAutofit/>
          </a:bodyPr>
          <a:lstStyle/>
          <a:p>
            <a:pPr marL="324006" indent="-324006">
              <a:buFont typeface="Arial" panose="020B0604020202020204" pitchFamily="34" charset="0"/>
              <a:buChar char="•"/>
            </a:pPr>
            <a:r>
              <a:rPr lang="en-IE" sz="2800" dirty="0" smtClean="0"/>
              <a:t>Provisioning IOPs.</a:t>
            </a:r>
          </a:p>
          <a:p>
            <a:pPr marL="900033" lvl="1" indent="-324006">
              <a:buFont typeface="Arial" panose="020B0604020202020204" pitchFamily="34" charset="0"/>
              <a:buChar char="•"/>
            </a:pPr>
            <a:r>
              <a:rPr lang="en-IE" sz="2400" dirty="0" smtClean="0"/>
              <a:t>Give me 2GB/Sec on my 1TB of data</a:t>
            </a:r>
          </a:p>
          <a:p>
            <a:pPr marL="900033" lvl="1" indent="-324006">
              <a:buFont typeface="Arial" panose="020B0604020202020204" pitchFamily="34" charset="0"/>
              <a:buChar char="•"/>
            </a:pPr>
            <a:r>
              <a:rPr lang="en-IE" sz="2400" dirty="0" smtClean="0"/>
              <a:t>Don’t make me scale ram </a:t>
            </a:r>
            <a:r>
              <a:rPr lang="en-IE" sz="2400" dirty="0" smtClean="0">
                <a:solidFill>
                  <a:srgbClr val="FF0000"/>
                </a:solidFill>
              </a:rPr>
              <a:t>and</a:t>
            </a:r>
            <a:r>
              <a:rPr lang="en-IE" sz="2400" dirty="0" smtClean="0"/>
              <a:t> everything else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en-IE" sz="2800" dirty="0" smtClean="0"/>
              <a:t>Smoother TempDB Configuration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en-IE" sz="2800" dirty="0" smtClean="0"/>
              <a:t>Better SQL Storage Configuration Wizard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73295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0601" y="-2551"/>
            <a:ext cx="5359288" cy="4994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864017"/>
            <a:r>
              <a:rPr lang="en-US" sz="2646" dirty="0">
                <a:solidFill>
                  <a:srgbClr val="000000"/>
                </a:solidFill>
                <a:latin typeface="Segoe UI Light"/>
                <a:cs typeface="Segoe UI Light" panose="020B0502040204020203" pitchFamily="34" charset="0"/>
              </a:rPr>
              <a:t>A BIG thank you to Dublin Sponsors!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10" y="5039325"/>
            <a:ext cx="2842578" cy="792050"/>
          </a:xfrm>
          <a:prstGeom prst="rect">
            <a:avLst/>
          </a:prstGeom>
        </p:spPr>
      </p:pic>
      <p:pic>
        <p:nvPicPr>
          <p:cNvPr id="13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0" y="-148609"/>
            <a:ext cx="1575396" cy="139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D737449-E921-4F4D-8375-563400141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849" y="1508054"/>
            <a:ext cx="3324885" cy="1732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4C08A-C1E4-4E44-A34B-3E53E30EE8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6" t="23131" r="8745" b="24703"/>
          <a:stretch/>
        </p:blipFill>
        <p:spPr>
          <a:xfrm>
            <a:off x="7893281" y="4874118"/>
            <a:ext cx="3449551" cy="1122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AADCDC-03E7-438F-B904-F06CC41EE3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t="31609" r="5312" b="29696"/>
          <a:stretch/>
        </p:blipFill>
        <p:spPr>
          <a:xfrm>
            <a:off x="4005175" y="5149233"/>
            <a:ext cx="3287186" cy="772214"/>
          </a:xfrm>
          <a:prstGeom prst="rect">
            <a:avLst/>
          </a:prstGeom>
        </p:spPr>
      </p:pic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048546D-53BA-44F4-AC65-A425439F9A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10" y="1676269"/>
            <a:ext cx="3213243" cy="5544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E5DD9-1B00-4428-A501-995DCC5682F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t="29755" r="12780" b="30878"/>
          <a:stretch/>
        </p:blipFill>
        <p:spPr>
          <a:xfrm>
            <a:off x="3709587" y="2859745"/>
            <a:ext cx="4242161" cy="10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11537"/>
      </p:ext>
    </p:extLst>
  </p:cSld>
  <p:clrMapOvr>
    <a:masterClrMapping/>
  </p:clrMapOvr>
  <p:transition advTm="5000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1804" y="-2551"/>
            <a:ext cx="6636881" cy="4994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864017"/>
            <a:r>
              <a:rPr lang="en-US" sz="2646" dirty="0">
                <a:solidFill>
                  <a:srgbClr val="000000"/>
                </a:solidFill>
                <a:latin typeface="Segoe UI Light"/>
                <a:cs typeface="Segoe UI Light" panose="020B0502040204020203" pitchFamily="34" charset="0"/>
              </a:rPr>
              <a:t>A BIG thank you to the 2018 Global Sponsors!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895" y="5209952"/>
            <a:ext cx="3300002" cy="67675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21" y="1711214"/>
            <a:ext cx="2842578" cy="792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025" y="2073962"/>
            <a:ext cx="3370995" cy="429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74" y="4236656"/>
            <a:ext cx="2323653" cy="609022"/>
          </a:xfrm>
          <a:prstGeom prst="rect">
            <a:avLst/>
          </a:prstGeom>
        </p:spPr>
      </p:pic>
      <p:pic>
        <p:nvPicPr>
          <p:cNvPr id="2050" name="Picture 2" descr="https://global.azurebootcamp.net/wp-content/uploads/2018/03/jetbrains-150x15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78" y="919920"/>
            <a:ext cx="1350036" cy="13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global.azurebootcamp.net/wp-content/uploads/2014/11/logo-2018-250x22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0" y="-148609"/>
            <a:ext cx="1575396" cy="139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lobal.azurebootcamp.net/wp-content/uploads/2013/02/cerebrata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272" y="4165273"/>
            <a:ext cx="2898078" cy="59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3A9E09-7D14-4E92-BEF1-CA07554BDF7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t="29755" r="12780" b="30878"/>
          <a:stretch/>
        </p:blipFill>
        <p:spPr>
          <a:xfrm>
            <a:off x="3709587" y="2859745"/>
            <a:ext cx="4242161" cy="10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97856"/>
      </p:ext>
    </p:extLst>
  </p:cSld>
  <p:clrMapOvr>
    <a:masterClrMapping/>
  </p:clrMapOvr>
  <p:transition advTm="5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8815" y="89529"/>
            <a:ext cx="10534785" cy="426537"/>
          </a:xfrm>
        </p:spPr>
        <p:txBody>
          <a:bodyPr/>
          <a:lstStyle/>
          <a:p>
            <a:r>
              <a:rPr lang="da-DK" dirty="0" smtClean="0"/>
              <a:t>Azure Storage Overview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>
          <a:xfrm>
            <a:off x="4511675" y="4630557"/>
            <a:ext cx="6701158" cy="1849618"/>
          </a:xfrm>
        </p:spPr>
        <p:txBody>
          <a:bodyPr>
            <a:normAutofit fontScale="77500" lnSpcReduction="20000"/>
          </a:bodyPr>
          <a:lstStyle/>
          <a:p>
            <a:r>
              <a:rPr lang="da-DK" dirty="0" smtClean="0"/>
              <a:t>Takeaways: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da-DK" dirty="0" smtClean="0"/>
              <a:t>Dont worry about RAID 1+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da-DK" dirty="0" smtClean="0"/>
              <a:t>Dont do geo-replication for SQL IaaS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da-DK" dirty="0" smtClean="0"/>
              <a:t>Write penalty (expect WRITE_LOG)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endParaRPr lang="da-DK" dirty="0" smtClean="0"/>
          </a:p>
        </p:txBody>
      </p:sp>
      <p:pic>
        <p:nvPicPr>
          <p:cNvPr id="3076" name="Picture 4" descr="Image result for azure storage three cop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9" y="590753"/>
            <a:ext cx="6183359" cy="383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8294"/>
              </p:ext>
            </p:extLst>
          </p:nvPr>
        </p:nvGraphicFramePr>
        <p:xfrm>
          <a:off x="1590" y="4715449"/>
          <a:ext cx="3604023" cy="1415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601">
                  <a:extLst>
                    <a:ext uri="{9D8B030D-6E8A-4147-A177-3AD203B41FA5}">
                      <a16:colId xmlns:a16="http://schemas.microsoft.com/office/drawing/2014/main" val="2281398789"/>
                    </a:ext>
                  </a:extLst>
                </a:gridCol>
                <a:gridCol w="673658">
                  <a:extLst>
                    <a:ext uri="{9D8B030D-6E8A-4147-A177-3AD203B41FA5}">
                      <a16:colId xmlns:a16="http://schemas.microsoft.com/office/drawing/2014/main" val="750669712"/>
                    </a:ext>
                  </a:extLst>
                </a:gridCol>
                <a:gridCol w="565538">
                  <a:extLst>
                    <a:ext uri="{9D8B030D-6E8A-4147-A177-3AD203B41FA5}">
                      <a16:colId xmlns:a16="http://schemas.microsoft.com/office/drawing/2014/main" val="3667431516"/>
                    </a:ext>
                  </a:extLst>
                </a:gridCol>
                <a:gridCol w="552773">
                  <a:extLst>
                    <a:ext uri="{9D8B030D-6E8A-4147-A177-3AD203B41FA5}">
                      <a16:colId xmlns:a16="http://schemas.microsoft.com/office/drawing/2014/main" val="2037067894"/>
                    </a:ext>
                  </a:extLst>
                </a:gridCol>
                <a:gridCol w="915453">
                  <a:extLst>
                    <a:ext uri="{9D8B030D-6E8A-4147-A177-3AD203B41FA5}">
                      <a16:colId xmlns:a16="http://schemas.microsoft.com/office/drawing/2014/main" val="2878250704"/>
                    </a:ext>
                  </a:extLst>
                </a:gridCol>
              </a:tblGrid>
              <a:tr h="378914">
                <a:tc>
                  <a:txBody>
                    <a:bodyPr/>
                    <a:lstStyle/>
                    <a:p>
                      <a:endParaRPr lang="en-IE" sz="1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LRS</a:t>
                      </a:r>
                      <a:endParaRPr lang="en-IE" sz="1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ZRS</a:t>
                      </a:r>
                      <a:endParaRPr lang="en-IE" sz="1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GRS</a:t>
                      </a:r>
                      <a:endParaRPr lang="en-IE" sz="1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RA-GRS</a:t>
                      </a:r>
                      <a:endParaRPr lang="en-IE" sz="1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588226568"/>
                  </a:ext>
                </a:extLst>
              </a:tr>
              <a:tr h="432012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Total Copies</a:t>
                      </a:r>
                      <a:endParaRPr lang="en-IE" sz="1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3</a:t>
                      </a:r>
                      <a:endParaRPr lang="en-IE" sz="1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3</a:t>
                      </a:r>
                      <a:endParaRPr lang="en-IE" sz="1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6</a:t>
                      </a:r>
                      <a:endParaRPr lang="en-IE" sz="1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6</a:t>
                      </a:r>
                      <a:endParaRPr lang="en-IE" sz="1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75733403"/>
                  </a:ext>
                </a:extLst>
              </a:tr>
              <a:tr h="604816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SLA</a:t>
                      </a:r>
                      <a:endParaRPr lang="en-IE" sz="1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99.9%</a:t>
                      </a:r>
                      <a:endParaRPr lang="en-IE" sz="1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99.9%</a:t>
                      </a:r>
                      <a:endParaRPr lang="en-IE" sz="1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99.9%</a:t>
                      </a:r>
                      <a:endParaRPr lang="en-IE" sz="1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99.99% read</a:t>
                      </a:r>
                    </a:p>
                    <a:p>
                      <a:r>
                        <a:rPr lang="en-GB" sz="1100" dirty="0" smtClean="0"/>
                        <a:t>99.9%</a:t>
                      </a:r>
                      <a:r>
                        <a:rPr lang="en-GB" sz="1100" baseline="0" dirty="0" smtClean="0"/>
                        <a:t> write</a:t>
                      </a:r>
                      <a:endParaRPr lang="en-IE" sz="1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6731018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89" y="4349467"/>
            <a:ext cx="3052374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701" b="1" dirty="0"/>
              <a:t>Geo redundancy/replication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0" y="6131191"/>
            <a:ext cx="5564665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701" b="1" dirty="0">
                <a:solidFill>
                  <a:srgbClr val="FF0000"/>
                </a:solidFill>
              </a:rPr>
              <a:t>Warning: No write ordering on geo </a:t>
            </a:r>
            <a:r>
              <a:rPr lang="da-DK" sz="1701" b="1" dirty="0" smtClean="0">
                <a:solidFill>
                  <a:srgbClr val="FF0000"/>
                </a:solidFill>
              </a:rPr>
              <a:t>replication (Yet!)</a:t>
            </a:r>
            <a:endParaRPr lang="da-DK" sz="17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484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2812" y="1574"/>
            <a:ext cx="9247751" cy="148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64017"/>
            <a:r>
              <a:rPr lang="en-US" sz="4536" b="1" dirty="0">
                <a:solidFill>
                  <a:srgbClr val="000000"/>
                </a:solidFill>
                <a:latin typeface="Segoe UI Light"/>
                <a:cs typeface="Segoe UI Light" panose="020B0502040204020203" pitchFamily="34" charset="0"/>
              </a:rPr>
              <a:t>XBOX &amp; OTHER PRIZES… </a:t>
            </a:r>
            <a:br>
              <a:rPr lang="en-US" sz="4536" b="1" dirty="0">
                <a:solidFill>
                  <a:srgbClr val="000000"/>
                </a:solidFill>
                <a:latin typeface="Segoe UI Light"/>
                <a:cs typeface="Segoe UI Light" panose="020B0502040204020203" pitchFamily="34" charset="0"/>
              </a:rPr>
            </a:br>
            <a:r>
              <a:rPr lang="en-US" sz="4536" b="1" dirty="0">
                <a:solidFill>
                  <a:srgbClr val="000000"/>
                </a:solidFill>
                <a:latin typeface="Segoe UI Light"/>
                <a:cs typeface="Segoe UI Light" panose="020B0502040204020203" pitchFamily="34" charset="0"/>
              </a:rPr>
              <a:t>FILL IN THE FORM!</a:t>
            </a:r>
          </a:p>
        </p:txBody>
      </p:sp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D02E23D-F9E6-42D1-97D4-EFEA04482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30" y="1909847"/>
            <a:ext cx="3482106" cy="34821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9DE584-0866-454B-ABD4-5B01474D61F5}"/>
              </a:ext>
            </a:extLst>
          </p:cNvPr>
          <p:cNvSpPr txBox="1"/>
          <p:nvPr/>
        </p:nvSpPr>
        <p:spPr>
          <a:xfrm>
            <a:off x="546853" y="5544160"/>
            <a:ext cx="10626927" cy="985856"/>
          </a:xfrm>
          <a:prstGeom prst="rect">
            <a:avLst/>
          </a:prstGeom>
          <a:noFill/>
        </p:spPr>
        <p:txBody>
          <a:bodyPr wrap="none" lIns="172805" tIns="138244" rIns="172805" bIns="138244" rtlCol="0">
            <a:spAutoFit/>
          </a:bodyPr>
          <a:lstStyle/>
          <a:p>
            <a:pPr defTabSz="864017">
              <a:lnSpc>
                <a:spcPct val="90000"/>
              </a:lnSpc>
              <a:spcAft>
                <a:spcPts val="567"/>
              </a:spcAft>
            </a:pPr>
            <a:r>
              <a:rPr lang="en-GB" sz="5102" b="1" dirty="0">
                <a:solidFill>
                  <a:srgbClr val="000000"/>
                </a:solidFill>
                <a:latin typeface="Segoe UI Light"/>
              </a:rPr>
              <a:t>https://aka.ms/azurebootcampireland</a:t>
            </a:r>
          </a:p>
        </p:txBody>
      </p:sp>
    </p:spTree>
    <p:extLst>
      <p:ext uri="{BB962C8B-B14F-4D97-AF65-F5344CB8AC3E}">
        <p14:creationId xmlns:p14="http://schemas.microsoft.com/office/powerpoint/2010/main" val="3225363058"/>
      </p:ext>
    </p:extLst>
  </p:cSld>
  <p:clrMapOvr>
    <a:masterClrMapping/>
  </p:clrMapOvr>
  <p:transition advTm="5000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7200" dirty="0" smtClean="0"/>
              <a:t>Bonus Content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sz="3200" dirty="0" smtClean="0"/>
              <a:t>Designing for Elasticity</a:t>
            </a:r>
            <a:br>
              <a:rPr lang="en-IE" sz="3200" dirty="0" smtClean="0"/>
            </a:br>
            <a:r>
              <a:rPr lang="en-IE" sz="3200" dirty="0" smtClean="0"/>
              <a:t>Maxing the Rules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837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Designing storage for elasticity</a:t>
            </a:r>
            <a:endParaRPr lang="en-I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2" y="726512"/>
            <a:ext cx="8373209" cy="62817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We need a 3TB SQL but want to “max” storage performance on an 8 core server and burst up to 20 core at night</a:t>
            </a:r>
            <a:endParaRPr lang="en-IE" sz="2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60099" y="1445705"/>
            <a:ext cx="4856126" cy="70138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23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8 Core VM</a:t>
            </a:r>
          </a:p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23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384 MB/Sec</a:t>
            </a:r>
            <a:endParaRPr kumimoji="0" lang="en-IE" sz="1323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0098" y="2294480"/>
            <a:ext cx="1140737" cy="701384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45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1TB SSD</a:t>
            </a:r>
            <a:br>
              <a:rPr kumimoji="0" lang="en-GB" sz="945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en-GB" sz="945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200 MB/Sec</a:t>
            </a:r>
            <a:endParaRPr kumimoji="0" lang="en-IE" sz="945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6" y="2441373"/>
            <a:ext cx="361060" cy="4342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536313" y="2294480"/>
            <a:ext cx="1140737" cy="701384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45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1TB SSD</a:t>
            </a:r>
            <a:br>
              <a:rPr kumimoji="0" lang="en-GB" sz="945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en-GB" sz="945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200 MB/Sec</a:t>
            </a:r>
            <a:endParaRPr kumimoji="0" lang="en-IE" sz="945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90" y="2441373"/>
            <a:ext cx="361060" cy="43424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248986" y="3582045"/>
            <a:ext cx="4856126" cy="70138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23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20 Core VM</a:t>
            </a:r>
          </a:p>
          <a:p>
            <a:pPr marL="0" marR="0" lvl="0" indent="0" algn="ct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23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960 MB/Sec</a:t>
            </a:r>
            <a:endParaRPr kumimoji="0" lang="en-IE" sz="1323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8986" y="4385257"/>
            <a:ext cx="1140737" cy="701384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45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512GB SSD</a:t>
            </a:r>
            <a:br>
              <a:rPr kumimoji="0" lang="en-GB" sz="945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en-GB" sz="945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150 MB/Sec</a:t>
            </a:r>
            <a:endParaRPr kumimoji="0" lang="en-IE" sz="945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63" y="4532150"/>
            <a:ext cx="361060" cy="4342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37485" y="4605080"/>
            <a:ext cx="1707199" cy="2617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1" b="1" i="0" u="none" strike="noStrike" kern="1200" cap="none" spc="0" normalizeH="0" baseline="0" noProof="0" dirty="0">
                <a:ln>
                  <a:noFill/>
                </a:ln>
                <a:solidFill>
                  <a:srgbClr val="007A3E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X 6 = 900 MB/Sec </a:t>
            </a:r>
            <a:endParaRPr kumimoji="0" lang="en-IE" sz="1701" b="1" i="0" u="none" strike="noStrike" kern="1200" cap="none" spc="0" normalizeH="0" baseline="0" noProof="0" dirty="0" err="1">
              <a:ln>
                <a:noFill/>
              </a:ln>
              <a:solidFill>
                <a:srgbClr val="007A3E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0109" y="2294480"/>
            <a:ext cx="1140737" cy="701384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6402" tIns="43201" rIns="43201" bIns="864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637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45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1TB SSD</a:t>
            </a:r>
            <a:br>
              <a:rPr kumimoji="0" lang="en-GB" sz="945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kumimoji="0" lang="en-GB" sz="945" b="0" i="0" u="none" strike="noStrike" kern="1200" cap="none" spc="-47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200 MB/Sec</a:t>
            </a:r>
            <a:endParaRPr kumimoji="0" lang="en-IE" sz="945" b="0" i="0" u="none" strike="noStrike" kern="1200" cap="none" spc="-47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86" y="2441373"/>
            <a:ext cx="361060" cy="4342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43904" y="2527627"/>
            <a:ext cx="1150956" cy="26173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1" b="1" i="0" u="none" strike="noStrike" kern="1200" cap="none" spc="0" normalizeH="0" baseline="0" noProof="0" dirty="0">
                <a:ln>
                  <a:noFill/>
                </a:ln>
                <a:solidFill>
                  <a:srgbClr val="007A3E"/>
                </a:solidFill>
                <a:effectLst/>
                <a:uLnTx/>
                <a:uFillTx/>
                <a:latin typeface="Segoe UI Light" pitchFamily="34" charset="0"/>
                <a:ea typeface="+mn-ea"/>
                <a:cs typeface="+mn-cs"/>
              </a:rPr>
              <a:t>600 MB/Sec </a:t>
            </a:r>
            <a:endParaRPr kumimoji="0" lang="en-IE" sz="1701" b="1" i="0" u="none" strike="noStrike" kern="1200" cap="none" spc="0" normalizeH="0" baseline="0" noProof="0" dirty="0" err="1">
              <a:ln>
                <a:noFill/>
              </a:ln>
              <a:solidFill>
                <a:srgbClr val="007A3E"/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8818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45261675"/>
              </p:ext>
            </p:extLst>
          </p:nvPr>
        </p:nvGraphicFramePr>
        <p:xfrm>
          <a:off x="2062606" y="0"/>
          <a:ext cx="10465726" cy="64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1. Requirements</a:t>
            </a:r>
            <a:endParaRPr lang="da-DK" dirty="0"/>
          </a:p>
        </p:txBody>
      </p:sp>
      <p:sp>
        <p:nvSpPr>
          <p:cNvPr id="7" name="Pladsholder til indhold 3"/>
          <p:cNvSpPr>
            <a:spLocks noGrp="1"/>
          </p:cNvSpPr>
          <p:nvPr>
            <p:ph idx="1"/>
          </p:nvPr>
        </p:nvSpPr>
        <p:spPr>
          <a:xfrm>
            <a:off x="361038" y="1127474"/>
            <a:ext cx="10800000" cy="4680000"/>
          </a:xfrm>
        </p:spPr>
        <p:txBody>
          <a:bodyPr/>
          <a:lstStyle/>
          <a:p>
            <a:pPr marL="324006" indent="-324006">
              <a:buFont typeface="Arial" panose="020B0604020202020204" pitchFamily="34" charset="0"/>
              <a:buChar char="•"/>
            </a:pPr>
            <a:r>
              <a:rPr lang="da-DK" sz="2400" dirty="0" smtClean="0"/>
              <a:t>Aka Capacity Planning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da-DK" sz="2400" dirty="0" smtClean="0"/>
              <a:t>Know your </a:t>
            </a:r>
            <a:r>
              <a:rPr lang="da-DK" sz="2400" dirty="0" smtClean="0">
                <a:solidFill>
                  <a:srgbClr val="FF0000"/>
                </a:solidFill>
              </a:rPr>
              <a:t>IOPS </a:t>
            </a:r>
            <a:r>
              <a:rPr lang="da-DK" sz="2400" dirty="0" smtClean="0"/>
              <a:t>and </a:t>
            </a:r>
            <a:r>
              <a:rPr lang="da-DK" sz="2400" dirty="0" smtClean="0">
                <a:solidFill>
                  <a:srgbClr val="FF0000"/>
                </a:solidFill>
              </a:rPr>
              <a:t>Throughput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da-DK" sz="2400" dirty="0" smtClean="0"/>
              <a:t>Know your </a:t>
            </a:r>
            <a:r>
              <a:rPr lang="da-DK" sz="2400" dirty="0" smtClean="0">
                <a:solidFill>
                  <a:srgbClr val="FF0000"/>
                </a:solidFill>
              </a:rPr>
              <a:t>RW%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da-DK" sz="2400" dirty="0" smtClean="0"/>
              <a:t>Know your components</a:t>
            </a:r>
            <a:br>
              <a:rPr lang="da-DK" sz="2400" dirty="0" smtClean="0"/>
            </a:br>
            <a:r>
              <a:rPr lang="da-DK" sz="2400" dirty="0" smtClean="0"/>
              <a:t>(Data/Log/TempDB)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da-DK" sz="2400" dirty="0" smtClean="0"/>
              <a:t>Know your Workload</a:t>
            </a:r>
          </a:p>
          <a:p>
            <a:pPr marL="324006" indent="-324006">
              <a:buFont typeface="Arial" panose="020B0604020202020204" pitchFamily="34" charset="0"/>
              <a:buChar char="•"/>
            </a:pPr>
            <a:r>
              <a:rPr lang="da-DK" sz="2400" dirty="0" smtClean="0"/>
              <a:t>(DWH v OLTP)</a:t>
            </a:r>
          </a:p>
          <a:p>
            <a:endParaRPr lang="da-DK" sz="2400" dirty="0" smtClean="0"/>
          </a:p>
          <a:p>
            <a:pPr marL="324006" indent="-324006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4666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44798" y="187520"/>
            <a:ext cx="10593538" cy="426537"/>
          </a:xfrm>
        </p:spPr>
        <p:txBody>
          <a:bodyPr/>
          <a:lstStyle/>
          <a:p>
            <a:r>
              <a:rPr lang="da-DK" sz="3600" dirty="0" smtClean="0"/>
              <a:t>The Magnificent </a:t>
            </a:r>
            <a:r>
              <a:rPr lang="da-DK" sz="3600" dirty="0"/>
              <a:t>S</a:t>
            </a:r>
            <a:r>
              <a:rPr lang="da-DK" sz="3600" dirty="0" smtClean="0"/>
              <a:t>even Capacity Planning Metrics</a:t>
            </a:r>
            <a:endParaRPr lang="da-DK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34950"/>
              </p:ext>
            </p:extLst>
          </p:nvPr>
        </p:nvGraphicFramePr>
        <p:xfrm>
          <a:off x="344798" y="745173"/>
          <a:ext cx="8976183" cy="3346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88">
                  <a:extLst>
                    <a:ext uri="{9D8B030D-6E8A-4147-A177-3AD203B41FA5}">
                      <a16:colId xmlns:a16="http://schemas.microsoft.com/office/drawing/2014/main" val="1670404931"/>
                    </a:ext>
                  </a:extLst>
                </a:gridCol>
                <a:gridCol w="3229649">
                  <a:extLst>
                    <a:ext uri="{9D8B030D-6E8A-4147-A177-3AD203B41FA5}">
                      <a16:colId xmlns:a16="http://schemas.microsoft.com/office/drawing/2014/main" val="742718048"/>
                    </a:ext>
                  </a:extLst>
                </a:gridCol>
                <a:gridCol w="3244646">
                  <a:extLst>
                    <a:ext uri="{9D8B030D-6E8A-4147-A177-3AD203B41FA5}">
                      <a16:colId xmlns:a16="http://schemas.microsoft.com/office/drawing/2014/main" val="4093068414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Metric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100" dirty="0" smtClean="0"/>
                        <a:t>Perfmon</a:t>
                      </a:r>
                      <a:endParaRPr lang="en-IE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algn="l" defTabSz="576026" rtl="0" eaLnBrk="1" latinLnBrk="0" hangingPunct="1"/>
                      <a:r>
                        <a:rPr lang="en-IE" sz="21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dm_io_virtual_file_stats</a:t>
                      </a:r>
                      <a:endParaRPr lang="en-IE" sz="2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42902008"/>
                  </a:ext>
                </a:extLst>
              </a:tr>
              <a:tr h="489613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IOPS</a:t>
                      </a:r>
                      <a:endParaRPr lang="en-IE" sz="13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Logical Disk\Reads/Sec</a:t>
                      </a:r>
                    </a:p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 smtClean="0"/>
                        <a:t>Logical Disk\Writes/Sec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/>
                        <a:t>Y</a:t>
                      </a:r>
                      <a:endParaRPr lang="en-IE" sz="13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71571214"/>
                  </a:ext>
                </a:extLst>
              </a:tr>
              <a:tr h="288008">
                <a:tc>
                  <a:txBody>
                    <a:bodyPr/>
                    <a:lstStyle/>
                    <a:p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OLTP, DW, Mixed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r>
                        <a:rPr lang="en-GB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Disk\ Avg Disk Bytes/Read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Derived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820045049"/>
                  </a:ext>
                </a:extLst>
              </a:tr>
              <a:tr h="288008"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Throughput</a:t>
                      </a:r>
                      <a:endParaRPr lang="en-IE" sz="13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300" dirty="0" smtClean="0"/>
                        <a:t>Logical Disk\Read Bytes/Sec</a:t>
                      </a:r>
                      <a:endParaRPr lang="en-IE" sz="13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 smtClean="0"/>
                        <a:t>Y</a:t>
                      </a:r>
                      <a:endParaRPr lang="en-IE" sz="13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99196691"/>
                  </a:ext>
                </a:extLst>
              </a:tr>
              <a:tr h="489613">
                <a:tc>
                  <a:txBody>
                    <a:bodyPr/>
                    <a:lstStyle/>
                    <a:p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 of data, log, </a:t>
                      </a:r>
                      <a:r>
                        <a:rPr lang="en-GB" sz="13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tempdb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MSSQL$:Databases(x)\Data File Size (KB)</a:t>
                      </a:r>
                    </a:p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MSSQL$:Databases(x)\Log File Size (KB)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88982031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of workload</a:t>
                      </a:r>
                      <a:r>
                        <a:rPr lang="en-GB" sz="13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temp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Derived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51834883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RW Ratio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Derived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5764590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Latency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 smtClean="0"/>
                        <a:t>Logical Disk\Avg</a:t>
                      </a:r>
                      <a:r>
                        <a:rPr lang="en-GB" sz="1300" baseline="0" dirty="0" smtClean="0"/>
                        <a:t> Disk Secs/Read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ctr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IE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06021389"/>
                  </a:ext>
                </a:extLst>
              </a:tr>
            </a:tbl>
          </a:graphicData>
        </a:graphic>
      </p:graphicFrame>
      <p:pic>
        <p:nvPicPr>
          <p:cNvPr id="1026" name="Picture 2" descr="Output from sys.dm_os_virtual_file_stats after normal workload r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10" y="4561273"/>
            <a:ext cx="8795856" cy="85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6508" y="4179454"/>
            <a:ext cx="2975366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701" dirty="0">
                <a:solidFill>
                  <a:srgbClr val="92D050"/>
                </a:solidFill>
              </a:rPr>
              <a:t>[sys].[</a:t>
            </a:r>
            <a:r>
              <a:rPr lang="en-IE" sz="1701" dirty="0" err="1">
                <a:solidFill>
                  <a:srgbClr val="92D050"/>
                </a:solidFill>
              </a:rPr>
              <a:t>dm_io_virtual_file_stats</a:t>
            </a:r>
            <a:r>
              <a:rPr lang="en-IE" sz="1701" dirty="0"/>
              <a:t>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508" y="5408472"/>
            <a:ext cx="6133795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701" dirty="0">
                <a:hlinkClick r:id="rId3"/>
              </a:rPr>
              <a:t>https://sqlperformance.com/2013/10/t-sql-queries/io-latency</a:t>
            </a:r>
            <a:r>
              <a:rPr lang="en-IE" sz="170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53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Capacity Planning Tools for </a:t>
            </a:r>
            <a:r>
              <a:rPr lang="en-GB" dirty="0" err="1" smtClean="0"/>
              <a:t>Perfmon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3" y="1583484"/>
            <a:ext cx="3456093" cy="918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16" y="3649068"/>
            <a:ext cx="1863050" cy="711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898" y="3877385"/>
            <a:ext cx="849311" cy="482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759" y="3618612"/>
            <a:ext cx="815224" cy="3135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38326" y="4383806"/>
            <a:ext cx="5757155" cy="3831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sz="945" dirty="0"/>
              <a:t>https://blogs.msdn.microsoft.com/analysisservices/2011/06/14/analyzing-performance-data-in-powerpivot/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599" y="4360087"/>
            <a:ext cx="1904689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701" dirty="0"/>
              <a:t>https://</a:t>
            </a:r>
            <a:r>
              <a:rPr lang="en-IE" sz="945" dirty="0"/>
              <a:t>pal.codeplex.com</a:t>
            </a:r>
            <a:r>
              <a:rPr lang="en-IE" sz="1701" dirty="0"/>
              <a:t>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687" y="3392145"/>
            <a:ext cx="1116030" cy="10800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27735" y="1210810"/>
            <a:ext cx="2648867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701" b="1" dirty="0"/>
              <a:t>Tools to capture metrics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649" y="1372565"/>
            <a:ext cx="1541255" cy="112894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7735" y="3139945"/>
            <a:ext cx="2632067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701" b="1" dirty="0"/>
              <a:t>Tools to analyse metrics</a:t>
            </a:r>
          </a:p>
        </p:txBody>
      </p:sp>
    </p:spTree>
    <p:extLst>
      <p:ext uri="{BB962C8B-B14F-4D97-AF65-F5344CB8AC3E}">
        <p14:creationId xmlns:p14="http://schemas.microsoft.com/office/powerpoint/2010/main" val="173589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IOPS v Throughout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125506" y="854803"/>
            <a:ext cx="9858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6000" dirty="0" smtClean="0">
                <a:solidFill>
                  <a:srgbClr val="FF0000"/>
                </a:solidFill>
              </a:rPr>
              <a:t>IOPS * IO Size = Throughput</a:t>
            </a:r>
            <a:endParaRPr lang="en-IE" sz="6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2113" y="1910625"/>
            <a:ext cx="575945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500 iops @8k = 4MB/sec</a:t>
            </a:r>
          </a:p>
          <a:p>
            <a:r>
              <a:rPr lang="en-GB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500 iops @64k = 31MB/sec</a:t>
            </a:r>
          </a:p>
          <a:p>
            <a:r>
              <a:rPr lang="en-GB" sz="28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500 iops @256= 125 </a:t>
            </a:r>
            <a:r>
              <a:rPr lang="en-GB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MB/Sec</a:t>
            </a:r>
          </a:p>
          <a:p>
            <a:r>
              <a:rPr lang="en-GB" sz="28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0"/>
                </a:gradFill>
                <a:latin typeface="Segoe UI Light" pitchFamily="34" charset="0"/>
              </a:rPr>
              <a:t>500 iops @4MB= 2 GB/Sec</a:t>
            </a:r>
            <a:endParaRPr lang="en-GB" sz="28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16200000" scaled="0"/>
              </a:gra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758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IO Characteristics (</a:t>
            </a:r>
            <a:r>
              <a:rPr lang="en-GB" dirty="0" err="1"/>
              <a:t>A</a:t>
            </a:r>
            <a:r>
              <a:rPr lang="en-GB" dirty="0" err="1" smtClean="0"/>
              <a:t>vg</a:t>
            </a:r>
            <a:r>
              <a:rPr lang="en-GB" dirty="0" smtClean="0"/>
              <a:t> IO Size)</a:t>
            </a:r>
            <a:endParaRPr lang="en-I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727618"/>
              </p:ext>
            </p:extLst>
          </p:nvPr>
        </p:nvGraphicFramePr>
        <p:xfrm>
          <a:off x="358609" y="857383"/>
          <a:ext cx="9626583" cy="4360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861">
                  <a:extLst>
                    <a:ext uri="{9D8B030D-6E8A-4147-A177-3AD203B41FA5}">
                      <a16:colId xmlns:a16="http://schemas.microsoft.com/office/drawing/2014/main" val="1170025145"/>
                    </a:ext>
                  </a:extLst>
                </a:gridCol>
                <a:gridCol w="3208861">
                  <a:extLst>
                    <a:ext uri="{9D8B030D-6E8A-4147-A177-3AD203B41FA5}">
                      <a16:colId xmlns:a16="http://schemas.microsoft.com/office/drawing/2014/main" val="2306837858"/>
                    </a:ext>
                  </a:extLst>
                </a:gridCol>
                <a:gridCol w="3208861">
                  <a:extLst>
                    <a:ext uri="{9D8B030D-6E8A-4147-A177-3AD203B41FA5}">
                      <a16:colId xmlns:a16="http://schemas.microsoft.com/office/drawing/2014/main" val="914104989"/>
                    </a:ext>
                  </a:extLst>
                </a:gridCol>
              </a:tblGrid>
              <a:tr h="642058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Workload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Type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IO</a:t>
                      </a:r>
                      <a:r>
                        <a:rPr lang="en-GB" sz="2800" baseline="0" dirty="0" smtClean="0"/>
                        <a:t> Size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587703534"/>
                  </a:ext>
                </a:extLst>
              </a:tr>
              <a:tr h="642058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Log</a:t>
                      </a:r>
                      <a:r>
                        <a:rPr lang="en-GB" sz="2800" baseline="0" dirty="0" smtClean="0"/>
                        <a:t> Writes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Sequential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Up to 60k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14404618"/>
                  </a:ext>
                </a:extLst>
              </a:tr>
              <a:tr h="642058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Checkpoint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Random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Up to 256k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50742083"/>
                  </a:ext>
                </a:extLst>
              </a:tr>
              <a:tr h="642058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Table Scan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Sequential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64-512K</a:t>
                      </a:r>
                      <a:r>
                        <a:rPr lang="en-GB" sz="2800" dirty="0" smtClean="0"/>
                        <a:t> (on EE)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01095043"/>
                  </a:ext>
                </a:extLst>
              </a:tr>
              <a:tr h="1149787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Index Seek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Random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8k</a:t>
                      </a:r>
                    </a:p>
                    <a:p>
                      <a:r>
                        <a:rPr lang="en-GB" sz="2800" dirty="0" smtClean="0"/>
                        <a:t>64k</a:t>
                      </a:r>
                      <a:r>
                        <a:rPr lang="en-GB" sz="2800" baseline="0" dirty="0" smtClean="0"/>
                        <a:t> (read ahead)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04782418"/>
                  </a:ext>
                </a:extLst>
              </a:tr>
              <a:tr h="642058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Backup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Sequential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64k-4MB</a:t>
                      </a:r>
                      <a:endParaRPr lang="en-IE" sz="28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512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49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agnus Master Theme">
  <a:themeElements>
    <a:clrScheme name="Custom 4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072C6"/>
      </a:accent1>
      <a:accent2>
        <a:srgbClr val="DC3C00"/>
      </a:accent2>
      <a:accent3>
        <a:srgbClr val="505050"/>
      </a:accent3>
      <a:accent4>
        <a:srgbClr val="D2D2D2"/>
      </a:accent4>
      <a:accent5>
        <a:srgbClr val="7FBA00"/>
      </a:accent5>
      <a:accent6>
        <a:srgbClr val="007233"/>
      </a:accent6>
      <a:hlink>
        <a:srgbClr val="FFFFFF"/>
      </a:hlink>
      <a:folHlink>
        <a:srgbClr val="FFFFFF"/>
      </a:folHlink>
    </a:clrScheme>
    <a:fontScheme name="Custom Theme Fo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3_Template_r05" id="{52CF7746-2BCC-4712-8D0A-4EFD2BD35E94}" vid="{95027F19-C175-4D31-A201-08949528A90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1438</Words>
  <Application>Microsoft Office PowerPoint</Application>
  <PresentationFormat>Custom</PresentationFormat>
  <Paragraphs>466</Paragraphs>
  <Slides>42</Slides>
  <Notes>13</Notes>
  <HiddenSlides>6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Lucida Console</vt:lpstr>
      <vt:lpstr>Segoe UI</vt:lpstr>
      <vt:lpstr>Segoe UI Light</vt:lpstr>
      <vt:lpstr>Wingdings</vt:lpstr>
      <vt:lpstr>SQLSatOslo 2016</vt:lpstr>
      <vt:lpstr>1_SQLSatOslo 2016</vt:lpstr>
      <vt:lpstr>Magnus Master Theme</vt:lpstr>
      <vt:lpstr>Image</vt:lpstr>
      <vt:lpstr>PowerPoint Presentation</vt:lpstr>
      <vt:lpstr>Bob Duffy</vt:lpstr>
      <vt:lpstr>Agenda</vt:lpstr>
      <vt:lpstr>Azure Storage Overview</vt:lpstr>
      <vt:lpstr>1. Requirements</vt:lpstr>
      <vt:lpstr>The Magnificent Seven Capacity Planning Metrics</vt:lpstr>
      <vt:lpstr>Capacity Planning Tools for Perfmon</vt:lpstr>
      <vt:lpstr>IOPS v Throughout</vt:lpstr>
      <vt:lpstr>SQL IO Characteristics (Avg IO Size)</vt:lpstr>
      <vt:lpstr>Analysing IOP Distribution</vt:lpstr>
      <vt:lpstr>Storage Requirements End Result</vt:lpstr>
      <vt:lpstr>2. Select your VM</vt:lpstr>
      <vt:lpstr>Cached v Uncached Storage (And Throttling)</vt:lpstr>
      <vt:lpstr>VM IOP Limits</vt:lpstr>
      <vt:lpstr>How VM Type and Size affects Storage</vt:lpstr>
      <vt:lpstr>Introducing SQL Optimised VMs</vt:lpstr>
      <vt:lpstr>Using Storage Limits to place SQL components</vt:lpstr>
      <vt:lpstr>3. Select Disks</vt:lpstr>
      <vt:lpstr>Storage Choices for IaaS ?</vt:lpstr>
      <vt:lpstr>SSD Disks</vt:lpstr>
      <vt:lpstr>SSD Disks</vt:lpstr>
      <vt:lpstr>SSD Disks</vt:lpstr>
      <vt:lpstr>Balancing Disk and Managed Storage</vt:lpstr>
      <vt:lpstr>4. Configure Disks</vt:lpstr>
      <vt:lpstr>Combining Disks with Storage Spaces</vt:lpstr>
      <vt:lpstr>Azure Portal Storage Configuration Wizard</vt:lpstr>
      <vt:lpstr>Example PowerShell</vt:lpstr>
      <vt:lpstr>The Data and Log Debate</vt:lpstr>
      <vt:lpstr>5. Benchmark</vt:lpstr>
      <vt:lpstr>Benchmarking</vt:lpstr>
      <vt:lpstr>8 Core Uncached 2 x P30 </vt:lpstr>
      <vt:lpstr>8 Core cached 2 x P30 </vt:lpstr>
      <vt:lpstr>16 Core VM – 4 x 1TB disks</vt:lpstr>
      <vt:lpstr>Bonus Content Abusing the Rules</vt:lpstr>
      <vt:lpstr>Abusing the Rules for max table scan</vt:lpstr>
      <vt:lpstr>Lessons Learned </vt:lpstr>
      <vt:lpstr>Wish List for SQL IaaS in Azure </vt:lpstr>
      <vt:lpstr>PowerPoint Presentation</vt:lpstr>
      <vt:lpstr>PowerPoint Presentation</vt:lpstr>
      <vt:lpstr>PowerPoint Presentation</vt:lpstr>
      <vt:lpstr>Bonus Content Designing for Elasticity Maxing the Rules</vt:lpstr>
      <vt:lpstr>Designing storage for elasticity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Bob Duffy</cp:lastModifiedBy>
  <cp:revision>143</cp:revision>
  <dcterms:created xsi:type="dcterms:W3CDTF">2011-08-19T20:30:49Z</dcterms:created>
  <dcterms:modified xsi:type="dcterms:W3CDTF">2018-04-21T08:45:33Z</dcterms:modified>
</cp:coreProperties>
</file>