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Libre Baskerville"/>
      <p:regular r:id="rId38"/>
      <p:bold r:id="rId39"/>
      <p:italic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A4A5A9-7039-44E9-BF06-1867A5AE7E9F}">
  <a:tblStyle styleId="{11A4A5A9-7039-44E9-BF06-1867A5AE7E9F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DEA"/>
          </a:solidFill>
        </a:fill>
      </a:tcStyle>
    </a:wholeTbl>
    <a:band1H>
      <a:tcTxStyle/>
      <a:tcStyle>
        <a:fill>
          <a:solidFill>
            <a:srgbClr val="DFDAD3"/>
          </a:solidFill>
        </a:fill>
      </a:tcStyle>
    </a:band1H>
    <a:band2H>
      <a:tcTxStyle/>
    </a:band2H>
    <a:band1V>
      <a:tcTxStyle/>
      <a:tcStyle>
        <a:fill>
          <a:solidFill>
            <a:srgbClr val="DFDAD3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0EDEA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68F5A297-958D-42BE-A321-94097BD38B1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ibreBaskerville-bold.fntdata"/><Relationship Id="rId16" Type="http://schemas.openxmlformats.org/officeDocument/2006/relationships/slide" Target="slides/slide11.xml"/><Relationship Id="rId38" Type="http://schemas.openxmlformats.org/officeDocument/2006/relationships/font" Target="fonts/LibreBaskervill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" name="Google Shape;23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2" name="Google Shape;32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4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8" name="Google Shape;58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93369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82575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85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74319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8575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Libre Baskerville"/>
              <a:buChar char="o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36220" lvl="5" marL="164592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31139" lvl="6" marL="19202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38760" lvl="7" marL="219456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33679" lvl="8" marL="246888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liffy.com/" TargetMode="External"/><Relationship Id="rId10" Type="http://schemas.openxmlformats.org/officeDocument/2006/relationships/hyperlink" Target="https://www.gliffy.com/" TargetMode="External"/><Relationship Id="rId13" Type="http://schemas.openxmlformats.org/officeDocument/2006/relationships/hyperlink" Target="http://www.tutorialspoint.com/software_testing/" TargetMode="External"/><Relationship Id="rId12" Type="http://schemas.openxmlformats.org/officeDocument/2006/relationships/hyperlink" Target="http://www.computing.dcu.ie/~ray/teaching/CA267/not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testingsaraswat.blogspot.ie/2011/10/boundary-value-analysis.html" TargetMode="External"/><Relationship Id="rId4" Type="http://schemas.openxmlformats.org/officeDocument/2006/relationships/hyperlink" Target="http://seanheritage.com/wp-content/uploads/2014/01/questions.jpg" TargetMode="External"/><Relationship Id="rId9" Type="http://schemas.openxmlformats.org/officeDocument/2006/relationships/hyperlink" Target="https://www.gliffy.com/" TargetMode="External"/><Relationship Id="rId5" Type="http://schemas.openxmlformats.org/officeDocument/2006/relationships/hyperlink" Target="http://edumuch.com/wp-content/uploads/2015/10/Best-Software-Development-Strategies-3.png" TargetMode="External"/><Relationship Id="rId6" Type="http://schemas.openxmlformats.org/officeDocument/2006/relationships/hyperlink" Target="http://www.stylusinc.com/BI/wp-content/uploads/2007/12/SDLC.jpg" TargetMode="External"/><Relationship Id="rId7" Type="http://schemas.openxmlformats.org/officeDocument/2006/relationships/hyperlink" Target="https://upload.wikimedia.org/wikipedia/commons/thumb/a/a1/SE_Process.jpg/320px-SE_Process.jpg" TargetMode="External"/><Relationship Id="rId8" Type="http://schemas.openxmlformats.org/officeDocument/2006/relationships/hyperlink" Target="http://www.softwaretestinggenius.com/photos/bbt9.JP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1043608" y="1988841"/>
            <a:ext cx="672879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Identifying inputs(conditions) and outputs(actions) :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1850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1075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n-IE" sz="12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Condition(Inputs)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less than 1 step</a:t>
            </a:r>
            <a:endParaRPr b="0" i="0" sz="1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non numeric characters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Steps  must be in ascending order. 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 &lt;  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k1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 &lt;   …   &lt; 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kt.  </a:t>
            </a:r>
            <a:endParaRPr b="0" i="0" sz="1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gaps are equal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negative number entered as a step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n-IE" sz="12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Actions(Outputs)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Too few steps.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a number.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Negative number.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 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 &lt;  Ak1 &lt;   …   &lt; 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kt…………..Then step sequence valid, otherwise it’s not.        </a:t>
            </a:r>
            <a:endParaRPr b="0" i="0" sz="1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k1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 = { (Ak2 -Ak1) &amp;… &amp; (A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kt 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– 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kt-1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)} gaps are equal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 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k1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 &gt; { (Ak2 -Ak1) &amp; …  &amp; (A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kt 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– 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kt-1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)} then 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k1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</a:t>
            </a:r>
            <a:r>
              <a:rPr b="0" baseline="-2500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the biggest gap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Source Sans Pro"/>
              <a:buAutoNum type="arabicPeriod"/>
            </a:pPr>
            <a:r>
              <a:rPr b="0" i="0" lang="en-IE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Biggest gap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65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0" name="Google Shape;170;p22"/>
          <p:cNvSpPr txBox="1"/>
          <p:nvPr>
            <p:ph type="ctrTitle"/>
          </p:nvPr>
        </p:nvSpPr>
        <p:spPr>
          <a:xfrm>
            <a:off x="521804" y="404664"/>
            <a:ext cx="7772400" cy="8640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Table Testing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136" y="3212976"/>
            <a:ext cx="2924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Tables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77" name="Google Shape;177;p23"/>
          <p:cNvGraphicFramePr/>
          <p:nvPr/>
        </p:nvGraphicFramePr>
        <p:xfrm>
          <a:off x="2469065" y="1464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{68F5A297-958D-42BE-A321-94097BD38B18}</a:tableStyleId>
              </a:tblPr>
              <a:tblGrid>
                <a:gridCol w="1612925"/>
                <a:gridCol w="353900"/>
                <a:gridCol w="299450"/>
                <a:gridCol w="245000"/>
                <a:gridCol w="299450"/>
                <a:gridCol w="299450"/>
                <a:gridCol w="353900"/>
                <a:gridCol w="374300"/>
                <a:gridCol w="367500"/>
              </a:tblGrid>
              <a:tr h="41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Steps &lt;= 1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User Enters non numbers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 &lt;  Ak1 &lt;   ...   &lt; 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k1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 &gt; { (Ak2 -Ak1) &amp; ...  &amp; (A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kt 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kt-1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)}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k1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 = { (Ak2 -Ak1) &amp;... &amp; (A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kt 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A</a:t>
                      </a:r>
                      <a:r>
                        <a:rPr b="0" baseline="-2500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kt-1</a:t>
                      </a: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)}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 No. for a step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Actions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Too little steps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Impossible, Steps Ascending Order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a number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Biggest Gap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 Number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E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29775" marB="29775" marR="59550" marL="59550" anchor="ctr">
                    <a:lnL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8D7E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36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Table Tests</a:t>
            </a:r>
            <a:endParaRPr b="0" i="0" sz="36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3" name="Google Shape;18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785" y="1447800"/>
            <a:ext cx="5321630" cy="4572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36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Table Tests (cont.)</a:t>
            </a:r>
            <a:endParaRPr b="0" i="0" sz="36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9" name="Google Shape;18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1" y="2060848"/>
            <a:ext cx="1857310" cy="86409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DT2" id="190" name="Google Shape;1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73" y="3619327"/>
            <a:ext cx="1876996" cy="7239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DT11" id="191" name="Google Shape;19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136" y="4879613"/>
            <a:ext cx="1905831" cy="105727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2" name="Google Shape;192;p25"/>
          <p:cNvSpPr txBox="1"/>
          <p:nvPr/>
        </p:nvSpPr>
        <p:spPr>
          <a:xfrm>
            <a:off x="574335" y="4571836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539552" y="1628800"/>
            <a:ext cx="18204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Table test 1</a:t>
            </a:r>
            <a:endParaRPr b="1" sz="1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09786" y="4571836"/>
            <a:ext cx="17971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1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Table test 11</a:t>
            </a:r>
            <a:endParaRPr b="1" sz="1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65833" y="3213557"/>
            <a:ext cx="1705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Table test 2</a:t>
            </a:r>
            <a:endParaRPr b="1" sz="1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5816" y="1463494"/>
            <a:ext cx="6026482" cy="436305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of DT testing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Very thorough testing process</a:t>
            </a:r>
            <a:endParaRPr/>
          </a:p>
          <a:p>
            <a:pPr indent="-12319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Changes made to program can result in something else not working properly</a:t>
            </a:r>
            <a:endParaRPr/>
          </a:p>
          <a:p>
            <a:pPr indent="-12319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Always re-test after changes</a:t>
            </a:r>
            <a:endParaRPr/>
          </a:p>
          <a:p>
            <a:pPr indent="-12319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Re-testing can be very laborious</a:t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ctrTitle"/>
          </p:nvPr>
        </p:nvSpPr>
        <p:spPr>
          <a:xfrm>
            <a:off x="753344" y="260648"/>
            <a:ext cx="7488832" cy="93610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Equivalence Class Testing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1509428" y="3501008"/>
            <a:ext cx="59766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Very Cost and time effective method of testing so it’s very popular.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identify Each class and test one type of input from each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assume that the test result will hold true for all input within the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 task is to identify the different classes.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528" y="1340768"/>
            <a:ext cx="4176464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36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Equivalence Class Testing-Partitions</a:t>
            </a:r>
            <a:endParaRPr b="0" i="0" sz="36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partitions for the first part of the program are:</a:t>
            </a:r>
            <a:endParaRPr b="0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N1= 2 ≤ Number of Steps ≤ 44647900	...valid partition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N2= Number of Steps ≤ 1		...invalid partition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N3= Number of Steps ≥ 44647901	...invalid partition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partitions for the second part of the program are: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S1= K(n-1) ≤ Kn ≤ 2147483647		...valid partition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S2= Kn ≤ K(n-1)			...invalid partition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S3= Kn &lt; 0			...invalid partition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S4= Kn ≥ 2147483648		...invalid partition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n= The number step we are currently on. For example n=1 would be the first step n=2 is the second and so 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 = The Height of the step we are currently 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36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Equivalence Class Testing-Test Cases</a:t>
            </a:r>
            <a:endParaRPr b="0" i="0" sz="36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Performed 12 different Tests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Didn’t think more were necessary because BVT covered a lot of test cases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924943"/>
            <a:ext cx="8064896" cy="325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36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Equivalence Class Testing-Test Cases</a:t>
            </a:r>
            <a:endParaRPr b="0" i="0" sz="36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Google Shape;22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340768"/>
            <a:ext cx="7920879" cy="454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467544" y="1844824"/>
            <a:ext cx="7502624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Structural Testing refers to the path of the program. It is a prime example of White Box Testing.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1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Covered:</a:t>
            </a:r>
            <a:endParaRPr/>
          </a:p>
          <a:p>
            <a:pPr indent="-4572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Blocks </a:t>
            </a:r>
            <a:endParaRPr/>
          </a:p>
          <a:p>
            <a:pPr indent="-4572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Flow Diagram</a:t>
            </a:r>
            <a:endParaRPr/>
          </a:p>
          <a:p>
            <a:pPr indent="-4572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Methods Flow Graph</a:t>
            </a:r>
            <a:endParaRPr/>
          </a:p>
          <a:p>
            <a:pPr indent="-4572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DD Path</a:t>
            </a:r>
            <a:endParaRPr/>
          </a:p>
          <a:p>
            <a:pPr indent="-45720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Topologies</a:t>
            </a:r>
            <a:endParaRPr/>
          </a:p>
        </p:txBody>
      </p:sp>
      <p:sp>
        <p:nvSpPr>
          <p:cNvPr id="234" name="Google Shape;234;p31"/>
          <p:cNvSpPr txBox="1"/>
          <p:nvPr>
            <p:ph type="ctrTitle"/>
          </p:nvPr>
        </p:nvSpPr>
        <p:spPr>
          <a:xfrm>
            <a:off x="683568" y="188641"/>
            <a:ext cx="7772400" cy="93610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Structural Testing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495" y="3966099"/>
            <a:ext cx="3019083" cy="2376264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31"/>
          <p:cNvSpPr txBox="1"/>
          <p:nvPr/>
        </p:nvSpPr>
        <p:spPr>
          <a:xfrm>
            <a:off x="395536" y="5154231"/>
            <a:ext cx="396044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Prior 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utilise structural testing to reduce the amount of errors and to make an efficient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 can be viewed as a stockpile of information about how the program works.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2197714" y="4797152"/>
            <a:ext cx="4964596" cy="158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22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Members:</a:t>
            </a:r>
            <a:r>
              <a:rPr b="0" i="0" lang="en-IE" sz="222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Daniel Holton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22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Kevin Sweeney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22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Nigel Guven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22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Elton Babela</a:t>
            </a:r>
            <a:endParaRPr b="0" i="0" sz="222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755576" y="208550"/>
            <a:ext cx="7848872" cy="72008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Testing Project CA267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052736"/>
            <a:ext cx="5832648" cy="3496204"/>
          </a:xfrm>
          <a:prstGeom prst="ellipse">
            <a:avLst/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Blocks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2" name="Google Shape;24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844824"/>
            <a:ext cx="3918809" cy="454455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7991" y="1844824"/>
            <a:ext cx="3918809" cy="458086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Blocks (cont.)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i="0" lang="en-IE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Basic Blocks structure is the first step of Structural testing. Each instruction is examined and given a reference number.</a:t>
            </a:r>
            <a:endParaRPr/>
          </a:p>
          <a:p>
            <a:pPr indent="-133985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i="0" lang="en-IE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Methods are seen as subsection. We constructed flow graphs for each diagram.</a:t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33985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i="0" lang="en-IE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this, the Logical Flow diagram is created and used as a testing interface.</a:t>
            </a:r>
            <a:endParaRPr/>
          </a:p>
          <a:p>
            <a:pPr indent="-133985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Logical Flow Diagrams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5" name="Google Shape;25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12776"/>
            <a:ext cx="6439799" cy="327705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56" name="Google Shape;2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637" y="4809690"/>
            <a:ext cx="3146267" cy="19914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7" name="Google Shape;257;p34"/>
          <p:cNvSpPr txBox="1"/>
          <p:nvPr/>
        </p:nvSpPr>
        <p:spPr>
          <a:xfrm>
            <a:off x="7092280" y="2492896"/>
            <a:ext cx="1800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Flow Diagram with sample testing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3923928" y="5301208"/>
            <a:ext cx="14401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 Flow Diagrams.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5940152" y="4885709"/>
            <a:ext cx="295232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Logical flow Diagram is necessary to show the processes, and via testing how the program can evolve and be improved upon. 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914400" y="274638"/>
            <a:ext cx="7772400" cy="984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DD Paths And Topology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5" name="Google Shape;26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960" y="1604651"/>
            <a:ext cx="2581635" cy="370574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66" name="Google Shape;26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702" y="1548391"/>
            <a:ext cx="3648289" cy="352839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7" name="Google Shape;267;p35"/>
          <p:cNvSpPr txBox="1"/>
          <p:nvPr/>
        </p:nvSpPr>
        <p:spPr>
          <a:xfrm>
            <a:off x="251520" y="1412776"/>
            <a:ext cx="201622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DD Path is converted from the logical flow diagram.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used to wean out loops and unnecessary nodes so that the set of all topologies can be created.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beneficial too in that it is human readable unlike the basic block structure which is far too much detail.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5076056" y="5229200"/>
            <a:ext cx="43204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E" sz="1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Topologies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FIRST-A-B-C-D-E-F-G-I-J-K-L-LAST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FIRST-A-B-C-D-E-F-H-I-J-K-L-LAST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FIRST-A-B-C-D-E-F-G-I-J-LAST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FIRST-A-B-C-D-E-F-H-I-J-LAST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6156176" y="1214636"/>
            <a:ext cx="1963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DD Path Diagram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idx="1" type="subTitle"/>
          </p:nvPr>
        </p:nvSpPr>
        <p:spPr>
          <a:xfrm>
            <a:off x="251520" y="1628800"/>
            <a:ext cx="5184576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55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Integration testing is where every module is combined and tested as a whole unit. Modules are tested and gradually added together until the program is being fully tested in its entirety.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55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is tested as flow procedures with inputs and outputs to stub methods.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55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divided the program into two levels of Integration according to priority.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55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Assumptions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18"/>
              <a:buFont typeface="Arial"/>
              <a:buChar char="•"/>
            </a:pPr>
            <a:r>
              <a:rPr b="0" i="0" lang="en-IE" sz="155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assumed that each module refers to a method for which there are 3 static method and one main method.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18"/>
              <a:buFont typeface="Arial"/>
              <a:buChar char="•"/>
            </a:pPr>
            <a:r>
              <a:rPr b="0" i="0" lang="en-IE" sz="155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assumed that Integration Testing is for large programs so we will test according to the CA267 website rubric.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18"/>
              <a:buFont typeface="Arial"/>
              <a:buChar char="•"/>
            </a:pPr>
            <a:r>
              <a:rPr b="0" i="0" lang="en-IE" sz="155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Although there are many types of Integration Testing, we will utilise three specific examinations: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54"/>
              <a:buFont typeface="Arial"/>
              <a:buChar char="•"/>
            </a:pPr>
            <a:r>
              <a:rPr b="0" i="0" lang="en-IE" sz="1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Big Bang Testing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54"/>
              <a:buFont typeface="Arial"/>
              <a:buChar char="•"/>
            </a:pPr>
            <a:r>
              <a:rPr b="0" i="0" lang="en-IE" sz="1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Top-Down Testing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54"/>
              <a:buFont typeface="Arial"/>
              <a:buChar char="•"/>
            </a:pPr>
            <a:r>
              <a:rPr b="0" i="0" lang="en-IE" sz="124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Bottom-up Testing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395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15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5" name="Google Shape;275;p36"/>
          <p:cNvSpPr txBox="1"/>
          <p:nvPr>
            <p:ph type="ctrTitle"/>
          </p:nvPr>
        </p:nvSpPr>
        <p:spPr>
          <a:xfrm>
            <a:off x="683568" y="260649"/>
            <a:ext cx="7772400" cy="1008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Integration Testing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1988840"/>
            <a:ext cx="3429545" cy="295232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Big Bang Testing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Big Bang Testing is where the entire program is tested as an individual system. Integration of each module is done simultaneously.</a:t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2852936"/>
            <a:ext cx="5812189" cy="355093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Top-Down Testing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67544" y="1772816"/>
            <a:ext cx="33227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ource Sans Pro"/>
              <a:buAutoNum type="arabicPeriod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program is tested by first experimenting on the versatility of the higher level modules.</a:t>
            </a:r>
            <a:endParaRPr/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ource Sans Pro"/>
              <a:buAutoNum type="arabicPeriod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created stubs methods for the lower level modules and they are gradually integrated until all modules are being used.</a:t>
            </a:r>
            <a:endParaRPr/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ource Sans Pro"/>
              <a:buAutoNum type="arabicPeriod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Stubs are replaced by the actual methods until all modules are being utilised.</a:t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33985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11733" l="0" r="22585" t="0"/>
          <a:stretch/>
        </p:blipFill>
        <p:spPr>
          <a:xfrm>
            <a:off x="3923928" y="1988840"/>
            <a:ext cx="4985357" cy="343906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Bottom-Up Testing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611560" y="1988840"/>
            <a:ext cx="353873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ource Sans Pro"/>
              <a:buAutoNum type="arabicPeriod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created a stub method for the tier I module to test the flow of data between each method.</a:t>
            </a:r>
            <a:endParaRPr/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ource Sans Pro"/>
              <a:buAutoNum type="arabicPeriod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when each method is tested and works they are integrated</a:t>
            </a:r>
            <a:endParaRPr/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ource Sans Pro"/>
              <a:buAutoNum type="arabicPeriod"/>
            </a:pPr>
            <a:r>
              <a:rPr b="0" i="0" lang="en-IE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Finally the main method is replanted and the modules are all working as normal.</a:t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92" y="3861048"/>
            <a:ext cx="2304256" cy="273630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8" name="Google Shape;29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1457011"/>
            <a:ext cx="3528392" cy="211059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914400" y="404664"/>
            <a:ext cx="7772400" cy="864096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Coverage Analysis </a:t>
            </a:r>
            <a:r>
              <a:rPr b="0" i="0" lang="en-IE" sz="32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</a:t>
            </a:r>
            <a:endParaRPr b="0" i="0" sz="32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457200" y="1412776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665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section incorporates the post analysis of testing that our team undertook.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665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Coverage Analysis is used to determine our efficiency when it comes to testing. Three guidelines were followed</a:t>
            </a:r>
            <a:endParaRPr/>
          </a:p>
          <a:p>
            <a:pPr indent="-23114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258"/>
              <a:buFont typeface="Noto Sans Symbols"/>
              <a:buChar char="●"/>
            </a:pPr>
            <a:r>
              <a:rPr b="0" i="0" lang="en-IE" sz="148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 gaps in test cases.</a:t>
            </a:r>
            <a:endParaRPr b="0" i="0" sz="148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3114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258"/>
              <a:buFont typeface="Noto Sans Symbols"/>
              <a:buChar char="●"/>
            </a:pPr>
            <a:r>
              <a:rPr b="0" i="0" lang="en-IE" sz="148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Establish  a quantitative measure for the efficiency of your tests.</a:t>
            </a:r>
            <a:endParaRPr b="0" i="0" sz="148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3114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258"/>
              <a:buFont typeface="Noto Sans Symbols"/>
              <a:buChar char="●"/>
            </a:pPr>
            <a:r>
              <a:rPr b="0" i="0" lang="en-IE" sz="148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Help Identify any other tests to include.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350" lvl="0" marL="57150" marR="0" rtl="0" algn="ctr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n-IE" sz="185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Examination Metrics</a:t>
            </a:r>
            <a:endParaRPr/>
          </a:p>
          <a:p>
            <a:pPr indent="-6350" lvl="0" marL="5715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5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Statement Coverage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942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Tested by Decision Table Testing, Boundary Value Testing and Integration Testing in Big Bang and Bottom-Up Testing.</a:t>
            </a:r>
            <a:endParaRPr b="0" i="0" sz="1942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350" lvl="0" marL="5715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5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Multi[ple Condition Coverage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942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Also covered by Decision Table Testing.</a:t>
            </a:r>
            <a:endParaRPr b="0" i="0" sz="1942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350" lvl="0" marL="5715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5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Condition/Decision Coverage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75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Covered by all possible decisions through DTT Testing and structurally, by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75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to Decision Path Conversion.Also utilised by data dependencies.</a:t>
            </a:r>
            <a:endParaRPr b="0" i="0" sz="175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350" lvl="0" marL="5715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914400" y="548680"/>
            <a:ext cx="7772400" cy="86895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Coverage Analysis </a:t>
            </a:r>
            <a:r>
              <a:rPr b="0" i="0" lang="en-IE" sz="32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II</a:t>
            </a:r>
            <a:endParaRPr b="0" i="0" sz="32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Modified Condition/Decision Coverage</a:t>
            </a:r>
            <a:endParaRPr/>
          </a:p>
          <a:p>
            <a:pPr indent="-6350" lvl="1" marL="4000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included as we did not use logical operators in our program. 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Path Coverage</a:t>
            </a:r>
            <a:endParaRPr/>
          </a:p>
          <a:p>
            <a:pPr indent="-6350" lvl="1" marL="4000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Flow Graph implemented from Structural Testing. Data dependencies implements this coverage.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 Coverage</a:t>
            </a:r>
            <a:endParaRPr/>
          </a:p>
          <a:p>
            <a:pPr indent="-6350" lvl="1" marL="4000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Flow Graph covers each method as well as main method.</a:t>
            </a:r>
            <a:endParaRPr/>
          </a:p>
          <a:p>
            <a:pPr indent="-6350" lvl="1" marL="4000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Boundary Value Testing covered inputs and outputs.</a:t>
            </a:r>
            <a:endParaRPr/>
          </a:p>
          <a:p>
            <a:pPr indent="-6350" lvl="1" marL="4000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Table Testing covers all the functions inputs and outputs.</a:t>
            </a:r>
            <a:endParaRPr/>
          </a:p>
          <a:p>
            <a:pPr indent="-6350" lvl="1" marL="4000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dependencies show functions are dependent on some variable.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Coverage</a:t>
            </a:r>
            <a:endParaRPr/>
          </a:p>
          <a:p>
            <a:pPr indent="-6350" lvl="1" marL="4000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Loops were covered thoroughly in DTT Testing. While loops were tested in this method as well. For-Loops were also tested via DTT testing.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 Of Contents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457200" y="1412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{11A4A5A9-7039-44E9-BF06-1867A5AE7E9F}</a:tableStyleId>
              </a:tblPr>
              <a:tblGrid>
                <a:gridCol w="1450500"/>
                <a:gridCol w="2289150"/>
                <a:gridCol w="1779025"/>
                <a:gridCol w="2700550"/>
              </a:tblGrid>
              <a:tr h="4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Page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Page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8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Introduction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Data Dependence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Requirements/Design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Libre Baskerville"/>
                        <a:buNone/>
                      </a:pPr>
                      <a:r>
                        <a:rPr lang="en-IE" sz="1800" u="none" cap="none" strike="noStrike"/>
                        <a:t>Integration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6-9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Boundary Values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Libre Baskerville"/>
                        <a:buNone/>
                      </a:pPr>
                      <a:r>
                        <a:rPr lang="en-IE" sz="1800" u="none" cap="none" strike="noStrike"/>
                        <a:t>Coverage Analysis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10-14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Decision Tables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Evaluation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15-18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Equivalences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Libre Baskerville"/>
                        <a:buNone/>
                      </a:pPr>
                      <a:r>
                        <a:rPr lang="en-IE" sz="1800" u="none" cap="none" strike="noStrike"/>
                        <a:t>References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19-23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Structure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cap="none" strike="noStrike"/>
                        <a:t>Questions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914400" y="404664"/>
            <a:ext cx="7772400" cy="79695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of Project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finished the assignment on time and wanted to comment on how we fared as a group with the entirety of the module project.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8796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believe we could have been better with timekeeping and could have set dates to finish each method of testing.</a:t>
            </a:r>
            <a:endParaRPr/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used WordPress to write up our blog because we felt it matched the needs of the program as we could show the evolution of the various testing processes with ease.</a:t>
            </a:r>
            <a:endParaRPr/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felt that because we had to cover each lecture weekly, we were pushed for time by the due date and date of presentation.</a:t>
            </a:r>
            <a:endParaRPr/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●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some testing methods, we believed that the program was not advanced enough to be test upon although we still made great effort in implementing such methods.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Overall we believe that we showed favourable qualities when it came to testing our program.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924744" y="332656"/>
            <a:ext cx="7772400" cy="86895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467544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1" lang="en-IE" sz="1387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Pictures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http://testingsaraswat.blogspot.ie/2011/10/boundary-value-analysis.html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4"/>
              </a:rPr>
              <a:t>http://seanheritage.com/wp-content/uploads/2014/01/questions.jpg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5"/>
              </a:rPr>
              <a:t>http://edumuch.com/wp-content/uploads/2015/10/Best-Software-Development-Strategies-3.png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6"/>
              </a:rPr>
              <a:t>http://www.stylusinc.com/BI/wp-content/uploads/2007/12/SDLC.jpg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7"/>
              </a:rPr>
              <a:t>https://upload.wikimedia.org/wikipedia/commons/thumb/a/a1/SE_Process.jpg/320px-SE_Process.jpg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8"/>
              </a:rPr>
              <a:t>http://www.softwaretestinggenius.com/photos/bbt9.JPG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http://www.computing.dcu.ie/~ray/teaching/CA267/notes.html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1" lang="en-IE" sz="1387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Diagrams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9"/>
              </a:rPr>
              <a:t>https://www.</a:t>
            </a:r>
            <a:r>
              <a:rPr b="1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10"/>
              </a:rPr>
              <a:t>gliffy</a:t>
            </a: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11"/>
              </a:rPr>
              <a:t>.com/</a:t>
            </a:r>
            <a:endParaRPr b="0" i="0" sz="1387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Microsoft Visio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Microsoft Excel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Microsoft Word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Paint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Paint.NET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Snipping Tool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1" lang="en-IE" sz="1387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Gathering</a:t>
            </a:r>
            <a:endParaRPr b="0" i="1" sz="1387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12"/>
              </a:rPr>
              <a:t>http://www.computing.dcu.ie/~ray/teaching/CA267/notes.html</a:t>
            </a:r>
            <a:endParaRPr b="0" i="0" sz="1387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http://stackoverflow.com/questions/7686494/software-testing-approach</a:t>
            </a:r>
            <a:endParaRPr b="0" i="0" sz="1387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79"/>
              <a:buFont typeface="Noto Sans Symbols"/>
              <a:buChar char="●"/>
            </a:pPr>
            <a:r>
              <a:rPr b="0" i="0" lang="en-IE" sz="1387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13"/>
              </a:rPr>
              <a:t>http://www.tutorialspoint.com/software_testing/</a:t>
            </a:r>
            <a:endParaRPr b="0" i="0" sz="1387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295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295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480" u="sng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4437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258"/>
              <a:buFont typeface="Noto Sans Symbols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4510" lvl="0" marL="27432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4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340768"/>
            <a:ext cx="7848872" cy="520795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28" name="Google Shape;328;p44"/>
          <p:cNvSpPr txBox="1"/>
          <p:nvPr/>
        </p:nvSpPr>
        <p:spPr>
          <a:xfrm>
            <a:off x="755576" y="404664"/>
            <a:ext cx="7560840" cy="36933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E" sz="1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Link to our Blog: </a:t>
            </a: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IE" sz="18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https://softwaretestingca267.wordpress.com/</a:t>
            </a:r>
            <a:endParaRPr sz="1800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332656"/>
            <a:ext cx="7772400" cy="868958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 to Ladder Solution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analysed the program specifications at our first meeting and decided how we would go about solving the problem and how we would implement software testing  into our program.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made a quick draft of the program on our first meeting. Despite completion, there were still bugs to be weaned out.</a:t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so we made changes to the program as we went through the testing process.</a:t>
            </a:r>
            <a:endParaRPr/>
          </a:p>
          <a:p>
            <a:pPr indent="-133985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393696" y="3345373"/>
            <a:ext cx="4394720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1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must apply Software Testing methods to the program.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SDLC must be adhered to, i.e. Design , Implementation, Testing, Evolution.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instructions laid out on the project guidelines must be followed.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must choose a language to perform the program.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must be a space to write up the blog.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2" name="Google Shape;132;p17"/>
          <p:cNvSpPr txBox="1"/>
          <p:nvPr>
            <p:ph type="ctrTitle"/>
          </p:nvPr>
        </p:nvSpPr>
        <p:spPr>
          <a:xfrm>
            <a:off x="251520" y="260648"/>
            <a:ext cx="8204448" cy="87571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Requirements And Design Analysis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3715" y="1412776"/>
            <a:ext cx="2016224" cy="2028107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656" y="1412776"/>
            <a:ext cx="2317738" cy="165618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35" name="Google Shape;135;p17"/>
          <p:cNvSpPr txBox="1"/>
          <p:nvPr/>
        </p:nvSpPr>
        <p:spPr>
          <a:xfrm>
            <a:off x="4788024" y="3345373"/>
            <a:ext cx="391192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will use Java to perform the program specifications.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should utilise the Java library where necessary.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must implement good programming techniques.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Methods to shorten the main program.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Loops and Catch statements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IE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Minimize bugs!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Efficient yet human readable would be best.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928437" y="332656"/>
            <a:ext cx="7772400" cy="86409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Boundary Value Testing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 identified through research the boundaries of the program.</a:t>
            </a:r>
            <a:endParaRPr/>
          </a:p>
          <a:p>
            <a:pPr indent="-231139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(2^31)-1 for ints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31139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(2^31)-5 for arrays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 a few sample tests to see if this held true</a:t>
            </a:r>
            <a:endParaRPr/>
          </a:p>
          <a:p>
            <a:pPr indent="-231139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True for integers</a:t>
            </a:r>
            <a:endParaRPr/>
          </a:p>
          <a:p>
            <a:pPr indent="-231139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●"/>
            </a:pPr>
            <a:r>
              <a:rPr b="0" i="0" lang="en-IE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for arrays</a:t>
            </a:r>
            <a:endParaRPr/>
          </a:p>
          <a:p>
            <a:pPr indent="0" lvl="1" marL="4572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4181545"/>
            <a:ext cx="5400600" cy="230209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Boundary Value Testing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Since I had no max value for the array I had to run multiple tests to find the max, quite tedious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it was time to run multiple tests based on these findings and record the results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used a spreadsheet to record the input variables and the results of each test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I had an appropriate amount done I transferred the info into organized tables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Boundary Value Testing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782108"/>
            <a:ext cx="5925377" cy="148610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5" name="Google Shape;155;p20"/>
          <p:cNvSpPr txBox="1"/>
          <p:nvPr/>
        </p:nvSpPr>
        <p:spPr>
          <a:xfrm>
            <a:off x="1320343" y="1412776"/>
            <a:ext cx="504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Boundary Value Analysis Tables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343" y="3586602"/>
            <a:ext cx="5771937" cy="221866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0" i="0" lang="en-IE" sz="40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Boundary Value Testing</a:t>
            </a:r>
            <a:endParaRPr b="0" i="0" sz="40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187624" y="1417638"/>
            <a:ext cx="3826768" cy="53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Robustness Testing Tables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730" y="1950294"/>
            <a:ext cx="5944430" cy="163852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3861048"/>
            <a:ext cx="6458852" cy="266737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