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1534514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153451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  <a:defRPr b="0" i="0" sz="21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nbc.com/2015/12/21/3-reasons-dubai-is-rising-as-a-tech-start-up-hub.html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ctrTitle"/>
          </p:nvPr>
        </p:nvSpPr>
        <p:spPr>
          <a:xfrm>
            <a:off x="1524000" y="260973"/>
            <a:ext cx="9144000" cy="14834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b="1" i="0" lang="en-IE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DUBAI – A MODERN CITY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5236" y="1744395"/>
            <a:ext cx="7521527" cy="470095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1828799" y="80600"/>
            <a:ext cx="8534401" cy="12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i="0" lang="en-IE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FACTFILE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684212" y="1473958"/>
            <a:ext cx="10629781" cy="5153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Char char="•"/>
            </a:pPr>
            <a:r>
              <a:rPr b="0" i="0" lang="en-IE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Dubai is one of several emirates in the UAE</a:t>
            </a:r>
            <a:endParaRPr/>
          </a:p>
          <a:p>
            <a:pPr indent="-201168" lvl="0" marL="28575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Char char="•"/>
            </a:pPr>
            <a:r>
              <a:rPr b="0" i="0" lang="en-IE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Boasts some of the biggest and expensive buildings in the world i.e.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Char char="•"/>
            </a:pPr>
            <a:r>
              <a:rPr b="0" i="0" lang="en-IE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Burj Khalifa	- $1.5b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Char char="•"/>
            </a:pPr>
            <a:r>
              <a:rPr b="0" i="0" lang="en-IE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Burj Al Arab	- $1b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Char char="•"/>
            </a:pPr>
            <a:r>
              <a:rPr b="0" i="0" lang="en-IE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Spire 			- E4m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Char char="•"/>
            </a:pPr>
            <a:r>
              <a:rPr b="0" i="0" lang="en-IE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Population - ~3 million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Char char="•"/>
            </a:pPr>
            <a:r>
              <a:rPr b="0" i="0" lang="en-IE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20% Emirati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Char char="•"/>
            </a:pPr>
            <a:r>
              <a:rPr b="0" i="0" lang="en-IE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80% Expats</a:t>
            </a:r>
            <a:endParaRPr/>
          </a:p>
          <a:p>
            <a:pPr indent="-201168" lvl="1" marL="74295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Char char="•"/>
            </a:pPr>
            <a:r>
              <a:rPr b="0" i="0" lang="en-IE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Profits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Char char="•"/>
            </a:pPr>
            <a:r>
              <a:rPr b="0" i="0" lang="en-IE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Just Oil &amp; Petroleum!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Char char="•"/>
            </a:pPr>
            <a:r>
              <a:rPr b="0" i="0" lang="en-IE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– Internet City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Char char="•"/>
            </a:pPr>
            <a:r>
              <a:rPr b="0" i="0" lang="en-IE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Finance - DIFC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1168" lvl="0" marL="28575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1168" lvl="0" marL="28575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5468" y="2824775"/>
            <a:ext cx="7132320" cy="3577572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1828799" y="464922"/>
            <a:ext cx="8534401" cy="7973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i="0" lang="en-IE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MODERN FEATURES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684212" y="1600200"/>
            <a:ext cx="11241087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Revenue obtained from oil, trade, recently with finance, tourism and aviation.</a:t>
            </a:r>
            <a:endParaRPr/>
          </a:p>
          <a:p>
            <a:pPr indent="-28575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GDP – $107.1 b			</a:t>
            </a:r>
            <a:endParaRPr/>
          </a:p>
          <a:p>
            <a:pPr indent="-28575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Oil worth 5% of total revenue. 50,00-70,000 barrels a day </a:t>
            </a:r>
            <a:endParaRPr/>
          </a:p>
          <a:p>
            <a:pPr indent="-19431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Allocated Free Zones – Internet City, Media City, DMCC, Design District 2020</a:t>
            </a:r>
            <a:endParaRPr/>
          </a:p>
          <a:p>
            <a:pPr indent="-28575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Booming -  Real Estate, Gold Market, Shopping Malls</a:t>
            </a:r>
            <a:endParaRPr/>
          </a:p>
          <a:p>
            <a:pPr indent="-19431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Transportation – Extremely Efficient Network and Hub</a:t>
            </a:r>
            <a:endParaRPr/>
          </a:p>
          <a:p>
            <a:pPr indent="-28575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Education – Dubai International Academic City, Schooling very expensive</a:t>
            </a:r>
            <a:endParaRPr/>
          </a:p>
          <a:p>
            <a:pPr indent="-28575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Healthcare – Mandatory Insurance, Medical Tourism</a:t>
            </a:r>
            <a:endParaRPr/>
          </a:p>
          <a:p>
            <a:pPr indent="-19431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431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1828799" y="609600"/>
            <a:ext cx="8534401" cy="73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i="0" lang="en-IE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IT INDUSTRY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696075" y="1542875"/>
            <a:ext cx="10479000" cy="4881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❖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Localised around Internet City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❖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Benefits include 100% ownership and taxation/customs benefits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❖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Facebook, Google, Dell, Microsoft, IBM</a:t>
            </a:r>
            <a:endParaRPr/>
          </a:p>
          <a:p>
            <a:pPr indent="-19431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❖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IE">
                <a:solidFill>
                  <a:schemeClr val="lt1"/>
                </a:solidFill>
              </a:rPr>
              <a:t>,4</a:t>
            </a:r>
            <a:r>
              <a:rPr b="0" i="0" lang="en-IE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 companies in total</a:t>
            </a:r>
            <a:endParaRPr/>
          </a:p>
          <a:p>
            <a:pPr indent="-19431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❖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10,000 workers</a:t>
            </a:r>
            <a:endParaRPr/>
          </a:p>
          <a:p>
            <a:pPr indent="-19431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❖"/>
            </a:pPr>
            <a:r>
              <a:rPr b="0" i="0" lang="en-IE" sz="18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https://www.cnbc.com/2015/12/21/3-reasons-dubai-is-rising-as-a-tech-start-up-hub.html</a:t>
            </a:r>
            <a:endParaRPr>
              <a:solidFill>
                <a:schemeClr val="lt1"/>
              </a:solidFill>
            </a:endParaRPr>
          </a:p>
          <a:p>
            <a:pPr indent="-91440" lvl="1" marL="45720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Char char="➢"/>
            </a:pPr>
            <a:r>
              <a:rPr lang="en-IE"/>
              <a:t>    </a:t>
            </a:r>
            <a:r>
              <a:rPr lang="en-IE">
                <a:solidFill>
                  <a:schemeClr val="lt1"/>
                </a:solidFill>
              </a:rPr>
              <a:t>Location</a:t>
            </a:r>
            <a:endParaRPr>
              <a:solidFill>
                <a:schemeClr val="lt1"/>
              </a:solidFill>
            </a:endParaRPr>
          </a:p>
          <a:p>
            <a:pPr indent="-91440" lvl="1" marL="45720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Char char="➢"/>
            </a:pPr>
            <a:r>
              <a:rPr lang="en-IE"/>
              <a:t>    </a:t>
            </a:r>
            <a:r>
              <a:rPr lang="en-IE">
                <a:solidFill>
                  <a:schemeClr val="lt1"/>
                </a:solidFill>
              </a:rPr>
              <a:t>Low Taxes -&gt; Reward in itself</a:t>
            </a:r>
            <a:endParaRPr>
              <a:solidFill>
                <a:schemeClr val="lt1"/>
              </a:solidFill>
            </a:endParaRPr>
          </a:p>
          <a:p>
            <a:pPr indent="-91440" lvl="1" marL="45720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Char char="➢"/>
            </a:pPr>
            <a:r>
              <a:rPr lang="en-IE"/>
              <a:t>    </a:t>
            </a:r>
            <a:r>
              <a:rPr lang="en-IE">
                <a:solidFill>
                  <a:schemeClr val="lt1"/>
                </a:solidFill>
              </a:rPr>
              <a:t>Free Trade policy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9300" y="1725800"/>
            <a:ext cx="3768400" cy="248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4418805" y="535600"/>
            <a:ext cx="3354389" cy="6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i="0" lang="en-IE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684212" y="1625600"/>
            <a:ext cx="10987088" cy="4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Char char="•"/>
            </a:pPr>
            <a:r>
              <a:rPr b="0" i="0" lang="en-IE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Still a long way to go!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Noto Sans Symbols"/>
              <a:buChar char="➢"/>
            </a:pPr>
            <a:r>
              <a:rPr b="0" i="0" lang="en-IE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Very Poor Human Rights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Noto Sans Symbols"/>
              <a:buChar char="➢"/>
            </a:pPr>
            <a:r>
              <a:rPr b="0" i="0" lang="en-IE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Hidden from view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Noto Sans Symbols"/>
              <a:buChar char="➢"/>
            </a:pPr>
            <a:r>
              <a:rPr b="0" i="0" lang="en-IE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Wealth Disparity – Ruling Class own 42%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Noto Sans Symbols"/>
              <a:buChar char="➢"/>
            </a:pPr>
            <a:r>
              <a:rPr b="0" i="0" lang="en-IE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No Social Insurance – Good or Bad?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Noto Sans Symbols"/>
              <a:buChar char="➢"/>
            </a:pPr>
            <a:r>
              <a:rPr lang="en-IE" sz="1665"/>
              <a:t>   </a:t>
            </a:r>
            <a:r>
              <a:rPr b="0" i="0" lang="en-IE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Empty Buildings a bad sign?</a:t>
            </a:r>
            <a:endParaRPr b="0" i="0" sz="166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Char char="•"/>
            </a:pPr>
            <a:r>
              <a:rPr b="0" i="0" lang="en-IE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 will come as it becomes more developed</a:t>
            </a:r>
            <a:endParaRPr/>
          </a:p>
          <a:p>
            <a:pPr indent="-201168" lvl="0" marL="28575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Char char="•"/>
            </a:pPr>
            <a:r>
              <a:rPr b="0" i="0" lang="en-IE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Booming IT, Finance, Petrochemicals Industries</a:t>
            </a:r>
            <a:endParaRPr/>
          </a:p>
          <a:p>
            <a:pPr indent="-201168" lvl="0" marL="28575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Char char="•"/>
            </a:pPr>
            <a:r>
              <a:rPr b="0" i="0" lang="en-IE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Still growing and does not look like its going to stop anytime soon!!</a:t>
            </a:r>
            <a:endParaRPr/>
          </a:p>
          <a:p>
            <a:pPr indent="-201168" lvl="0" marL="28575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1168" lvl="0" marL="28575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2600" y="1544800"/>
            <a:ext cx="5367799" cy="30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1828800" y="212275"/>
            <a:ext cx="85344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7200"/>
              <a:t>Any Questions</a:t>
            </a:r>
            <a:r>
              <a:rPr lang="en-IE" sz="72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7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213" y="2245975"/>
            <a:ext cx="5742967" cy="43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6705" y="2968775"/>
            <a:ext cx="2991020" cy="1993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