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408414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397899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952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1600775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924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214638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62764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361236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66378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EAAF7F-7D49-447D-AE99-2895A2307CDA}" type="datetimeFigureOut">
              <a:rPr lang="en-IE" smtClean="0"/>
              <a:t>16/11/2018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176926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EAAF7F-7D49-447D-AE99-2895A2307CDA}" type="datetimeFigureOut">
              <a:rPr lang="en-IE" smtClean="0"/>
              <a:t>16/11/2018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178214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EAAF7F-7D49-447D-AE99-2895A2307CDA}" type="datetimeFigureOut">
              <a:rPr lang="en-IE" smtClean="0"/>
              <a:t>16/11/2018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364256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AAF7F-7D49-447D-AE99-2895A2307CDA}" type="datetimeFigureOut">
              <a:rPr lang="en-IE" smtClean="0"/>
              <a:t>16/11/2018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180997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AAF7F-7D49-447D-AE99-2895A2307CDA}" type="datetimeFigureOut">
              <a:rPr lang="en-IE" smtClean="0"/>
              <a:t>16/11/2018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237995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EAAF7F-7D49-447D-AE99-2895A2307CDA}" type="datetimeFigureOut">
              <a:rPr lang="en-IE" smtClean="0"/>
              <a:t>16/11/2018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31500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EAAF7F-7D49-447D-AE99-2895A2307CDA}" type="datetimeFigureOut">
              <a:rPr lang="en-IE" smtClean="0"/>
              <a:t>16/11/2018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DEB427B-AA74-4557-B372-506D6AC91FF3}" type="slidenum">
              <a:rPr lang="en-IE" smtClean="0"/>
              <a:t>‹#›</a:t>
            </a:fld>
            <a:endParaRPr lang="en-IE"/>
          </a:p>
        </p:txBody>
      </p:sp>
    </p:spTree>
    <p:extLst>
      <p:ext uri="{BB962C8B-B14F-4D97-AF65-F5344CB8AC3E}">
        <p14:creationId xmlns:p14="http://schemas.microsoft.com/office/powerpoint/2010/main" val="296178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EAAF7F-7D49-447D-AE99-2895A2307CDA}" type="datetimeFigureOut">
              <a:rPr lang="en-IE" smtClean="0"/>
              <a:t>16/11/2018</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EB427B-AA74-4557-B372-506D6AC91FF3}" type="slidenum">
              <a:rPr lang="en-IE" smtClean="0"/>
              <a:t>‹#›</a:t>
            </a:fld>
            <a:endParaRPr lang="en-IE"/>
          </a:p>
        </p:txBody>
      </p:sp>
    </p:spTree>
    <p:extLst>
      <p:ext uri="{BB962C8B-B14F-4D97-AF65-F5344CB8AC3E}">
        <p14:creationId xmlns:p14="http://schemas.microsoft.com/office/powerpoint/2010/main" val="3123007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5DD8-A5F5-485B-A14E-E31987165DE0}"/>
              </a:ext>
            </a:extLst>
          </p:cNvPr>
          <p:cNvSpPr>
            <a:spLocks noGrp="1"/>
          </p:cNvSpPr>
          <p:nvPr>
            <p:ph type="ctrTitle"/>
          </p:nvPr>
        </p:nvSpPr>
        <p:spPr>
          <a:xfrm>
            <a:off x="848139" y="1782698"/>
            <a:ext cx="8425864" cy="1646302"/>
          </a:xfrm>
        </p:spPr>
        <p:txBody>
          <a:bodyPr/>
          <a:lstStyle/>
          <a:p>
            <a:r>
              <a:rPr lang="en-IE" dirty="0"/>
              <a:t>Innovative Cinema Listings</a:t>
            </a:r>
          </a:p>
        </p:txBody>
      </p:sp>
      <p:sp>
        <p:nvSpPr>
          <p:cNvPr id="3" name="Subtitle 2">
            <a:extLst>
              <a:ext uri="{FF2B5EF4-FFF2-40B4-BE49-F238E27FC236}">
                <a16:creationId xmlns:a16="http://schemas.microsoft.com/office/drawing/2014/main" id="{6E29C08E-1B60-488C-8CD7-435CEEE58762}"/>
              </a:ext>
            </a:extLst>
          </p:cNvPr>
          <p:cNvSpPr>
            <a:spLocks noGrp="1"/>
          </p:cNvSpPr>
          <p:nvPr>
            <p:ph type="subTitle" idx="1"/>
          </p:nvPr>
        </p:nvSpPr>
        <p:spPr>
          <a:xfrm>
            <a:off x="1507067" y="3312621"/>
            <a:ext cx="7766936" cy="1096899"/>
          </a:xfrm>
        </p:spPr>
        <p:txBody>
          <a:bodyPr/>
          <a:lstStyle/>
          <a:p>
            <a:r>
              <a:rPr lang="en-IE" dirty="0"/>
              <a:t>Nigel </a:t>
            </a:r>
            <a:r>
              <a:rPr lang="en-IE" dirty="0" err="1"/>
              <a:t>Guven</a:t>
            </a:r>
            <a:r>
              <a:rPr lang="en-IE" dirty="0"/>
              <a:t> &amp; Shaun Carey</a:t>
            </a:r>
          </a:p>
        </p:txBody>
      </p:sp>
      <p:pic>
        <p:nvPicPr>
          <p:cNvPr id="5" name="Picture 4">
            <a:extLst>
              <a:ext uri="{FF2B5EF4-FFF2-40B4-BE49-F238E27FC236}">
                <a16:creationId xmlns:a16="http://schemas.microsoft.com/office/drawing/2014/main" id="{8BE3A823-0E45-484D-89B0-B28C211B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742" y="4107609"/>
            <a:ext cx="2322076" cy="2322076"/>
          </a:xfrm>
          <a:prstGeom prst="rect">
            <a:avLst/>
          </a:prstGeom>
        </p:spPr>
      </p:pic>
    </p:spTree>
    <p:extLst>
      <p:ext uri="{BB962C8B-B14F-4D97-AF65-F5344CB8AC3E}">
        <p14:creationId xmlns:p14="http://schemas.microsoft.com/office/powerpoint/2010/main" val="7893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48A7-8580-4AFD-BD04-23F972ADB45A}"/>
              </a:ext>
            </a:extLst>
          </p:cNvPr>
          <p:cNvSpPr>
            <a:spLocks noGrp="1"/>
          </p:cNvSpPr>
          <p:nvPr>
            <p:ph type="title"/>
          </p:nvPr>
        </p:nvSpPr>
        <p:spPr/>
        <p:txBody>
          <a:bodyPr/>
          <a:lstStyle/>
          <a:p>
            <a:r>
              <a:rPr lang="en-IE" dirty="0"/>
              <a:t>The Problem We’re Tackling</a:t>
            </a:r>
          </a:p>
        </p:txBody>
      </p:sp>
      <p:sp>
        <p:nvSpPr>
          <p:cNvPr id="3" name="Content Placeholder 2">
            <a:extLst>
              <a:ext uri="{FF2B5EF4-FFF2-40B4-BE49-F238E27FC236}">
                <a16:creationId xmlns:a16="http://schemas.microsoft.com/office/drawing/2014/main" id="{740CF980-ECFC-40C4-9164-68FA7100EDC7}"/>
              </a:ext>
            </a:extLst>
          </p:cNvPr>
          <p:cNvSpPr>
            <a:spLocks noGrp="1"/>
          </p:cNvSpPr>
          <p:nvPr>
            <p:ph idx="1"/>
          </p:nvPr>
        </p:nvSpPr>
        <p:spPr>
          <a:xfrm>
            <a:off x="446689" y="1638273"/>
            <a:ext cx="8596668" cy="4610127"/>
          </a:xfrm>
        </p:spPr>
        <p:txBody>
          <a:bodyPr/>
          <a:lstStyle/>
          <a:p>
            <a:r>
              <a:rPr lang="en-IE" dirty="0"/>
              <a:t>As it stands, at least for Irish cinemas, if you want the full list of films currently in theatres and their times, you have to navigate through each cinema’s individual website or through Google’s less optimised user interface.</a:t>
            </a:r>
          </a:p>
          <a:p>
            <a:endParaRPr lang="en-IE" dirty="0"/>
          </a:p>
          <a:p>
            <a:r>
              <a:rPr lang="en-IE" dirty="0"/>
              <a:t>Furthermore, if you want the film’s rating and reviews, you have to navigate yet another website (IMDb, or similar).</a:t>
            </a:r>
          </a:p>
          <a:p>
            <a:endParaRPr lang="en-IE" dirty="0"/>
          </a:p>
          <a:p>
            <a:r>
              <a:rPr lang="en-IE" dirty="0"/>
              <a:t>We felt that we wanted to develop an app that allowed users to get all this information in an clear cut user interface which is informative and useful.</a:t>
            </a:r>
          </a:p>
          <a:p>
            <a:pPr marL="0" indent="0">
              <a:buNone/>
            </a:pPr>
            <a:endParaRPr lang="en-IE" dirty="0"/>
          </a:p>
        </p:txBody>
      </p:sp>
      <p:pic>
        <p:nvPicPr>
          <p:cNvPr id="4" name="Picture 3">
            <a:extLst>
              <a:ext uri="{FF2B5EF4-FFF2-40B4-BE49-F238E27FC236}">
                <a16:creationId xmlns:a16="http://schemas.microsoft.com/office/drawing/2014/main" id="{34AAF0D6-0B3D-4DEA-B88D-DFB0334F0F6A}"/>
              </a:ext>
            </a:extLst>
          </p:cNvPr>
          <p:cNvPicPr>
            <a:picLocks noChangeAspect="1"/>
          </p:cNvPicPr>
          <p:nvPr/>
        </p:nvPicPr>
        <p:blipFill>
          <a:blip r:embed="rId2"/>
          <a:stretch>
            <a:fillRect/>
          </a:stretch>
        </p:blipFill>
        <p:spPr>
          <a:xfrm>
            <a:off x="7336329" y="217276"/>
            <a:ext cx="1707028" cy="1713124"/>
          </a:xfrm>
          <a:prstGeom prst="rect">
            <a:avLst/>
          </a:prstGeom>
        </p:spPr>
      </p:pic>
    </p:spTree>
    <p:extLst>
      <p:ext uri="{BB962C8B-B14F-4D97-AF65-F5344CB8AC3E}">
        <p14:creationId xmlns:p14="http://schemas.microsoft.com/office/powerpoint/2010/main" val="296824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48A7-8580-4AFD-BD04-23F972ADB45A}"/>
              </a:ext>
            </a:extLst>
          </p:cNvPr>
          <p:cNvSpPr>
            <a:spLocks noGrp="1"/>
          </p:cNvSpPr>
          <p:nvPr>
            <p:ph type="title"/>
          </p:nvPr>
        </p:nvSpPr>
        <p:spPr/>
        <p:txBody>
          <a:bodyPr/>
          <a:lstStyle/>
          <a:p>
            <a:r>
              <a:rPr lang="en-IE" dirty="0"/>
              <a:t>Description</a:t>
            </a:r>
          </a:p>
        </p:txBody>
      </p:sp>
      <p:sp>
        <p:nvSpPr>
          <p:cNvPr id="3" name="Content Placeholder 2">
            <a:extLst>
              <a:ext uri="{FF2B5EF4-FFF2-40B4-BE49-F238E27FC236}">
                <a16:creationId xmlns:a16="http://schemas.microsoft.com/office/drawing/2014/main" id="{740CF980-ECFC-40C4-9164-68FA7100EDC7}"/>
              </a:ext>
            </a:extLst>
          </p:cNvPr>
          <p:cNvSpPr>
            <a:spLocks noGrp="1"/>
          </p:cNvSpPr>
          <p:nvPr>
            <p:ph idx="1"/>
          </p:nvPr>
        </p:nvSpPr>
        <p:spPr>
          <a:xfrm>
            <a:off x="446689" y="1638273"/>
            <a:ext cx="8596668" cy="4610127"/>
          </a:xfrm>
        </p:spPr>
        <p:txBody>
          <a:bodyPr>
            <a:normAutofit lnSpcReduction="10000"/>
          </a:bodyPr>
          <a:lstStyle/>
          <a:p>
            <a:r>
              <a:rPr lang="en-IE" dirty="0"/>
              <a:t>It will be an Android application which focuses on displaying cinema information both near and far to its users, depending on their location and distance preferences.</a:t>
            </a:r>
          </a:p>
          <a:p>
            <a:endParaRPr lang="en-IE" dirty="0"/>
          </a:p>
          <a:p>
            <a:r>
              <a:rPr lang="en-IE" dirty="0"/>
              <a:t>It will involve scraping HTML from multiple cinema websites and displaying all relevant data and information to the user depending on their input.</a:t>
            </a:r>
          </a:p>
          <a:p>
            <a:endParaRPr lang="en-IE" dirty="0"/>
          </a:p>
          <a:p>
            <a:r>
              <a:rPr lang="en-IE" dirty="0"/>
              <a:t>The user will be able to select films with options for time, genre, review rating and preferred maximum distance and the application will display all cinemas within those parameters. </a:t>
            </a:r>
          </a:p>
          <a:p>
            <a:endParaRPr lang="en-IE" dirty="0"/>
          </a:p>
          <a:p>
            <a:r>
              <a:rPr lang="en-IE" dirty="0"/>
              <a:t>The application will have Google maps embedded into it with the location of all the nearby films with attached times based on the parameters provided by the user.</a:t>
            </a:r>
          </a:p>
        </p:txBody>
      </p:sp>
      <p:pic>
        <p:nvPicPr>
          <p:cNvPr id="4" name="Picture 3">
            <a:extLst>
              <a:ext uri="{FF2B5EF4-FFF2-40B4-BE49-F238E27FC236}">
                <a16:creationId xmlns:a16="http://schemas.microsoft.com/office/drawing/2014/main" id="{34AAF0D6-0B3D-4DEA-B88D-DFB0334F0F6A}"/>
              </a:ext>
            </a:extLst>
          </p:cNvPr>
          <p:cNvPicPr>
            <a:picLocks noChangeAspect="1"/>
          </p:cNvPicPr>
          <p:nvPr/>
        </p:nvPicPr>
        <p:blipFill>
          <a:blip r:embed="rId2"/>
          <a:stretch>
            <a:fillRect/>
          </a:stretch>
        </p:blipFill>
        <p:spPr>
          <a:xfrm>
            <a:off x="7336329" y="217276"/>
            <a:ext cx="1707028" cy="1713124"/>
          </a:xfrm>
          <a:prstGeom prst="rect">
            <a:avLst/>
          </a:prstGeom>
        </p:spPr>
      </p:pic>
      <p:pic>
        <p:nvPicPr>
          <p:cNvPr id="5" name="Picture 4">
            <a:extLst>
              <a:ext uri="{FF2B5EF4-FFF2-40B4-BE49-F238E27FC236}">
                <a16:creationId xmlns:a16="http://schemas.microsoft.com/office/drawing/2014/main" id="{88907A1A-52A0-45D7-89F3-9A94817F14E4}"/>
              </a:ext>
            </a:extLst>
          </p:cNvPr>
          <p:cNvPicPr>
            <a:picLocks noChangeAspect="1"/>
          </p:cNvPicPr>
          <p:nvPr/>
        </p:nvPicPr>
        <p:blipFill>
          <a:blip r:embed="rId3"/>
          <a:stretch>
            <a:fillRect/>
          </a:stretch>
        </p:blipFill>
        <p:spPr>
          <a:xfrm>
            <a:off x="9043357" y="2014168"/>
            <a:ext cx="2697537" cy="3858335"/>
          </a:xfrm>
          <a:prstGeom prst="rect">
            <a:avLst/>
          </a:prstGeom>
        </p:spPr>
      </p:pic>
    </p:spTree>
    <p:extLst>
      <p:ext uri="{BB962C8B-B14F-4D97-AF65-F5344CB8AC3E}">
        <p14:creationId xmlns:p14="http://schemas.microsoft.com/office/powerpoint/2010/main" val="384945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EBE5-2C32-4422-B62D-44BCF94616E2}"/>
              </a:ext>
            </a:extLst>
          </p:cNvPr>
          <p:cNvSpPr>
            <a:spLocks noGrp="1"/>
          </p:cNvSpPr>
          <p:nvPr>
            <p:ph type="title"/>
          </p:nvPr>
        </p:nvSpPr>
        <p:spPr/>
        <p:txBody>
          <a:bodyPr/>
          <a:lstStyle/>
          <a:p>
            <a:r>
              <a:rPr lang="en-IE" dirty="0"/>
              <a:t>Main Challenges</a:t>
            </a:r>
          </a:p>
        </p:txBody>
      </p:sp>
      <p:sp>
        <p:nvSpPr>
          <p:cNvPr id="3" name="Content Placeholder 2">
            <a:extLst>
              <a:ext uri="{FF2B5EF4-FFF2-40B4-BE49-F238E27FC236}">
                <a16:creationId xmlns:a16="http://schemas.microsoft.com/office/drawing/2014/main" id="{711AB887-A269-4F14-9E95-B7FF511D6027}"/>
              </a:ext>
            </a:extLst>
          </p:cNvPr>
          <p:cNvSpPr>
            <a:spLocks noGrp="1"/>
          </p:cNvSpPr>
          <p:nvPr>
            <p:ph idx="1"/>
          </p:nvPr>
        </p:nvSpPr>
        <p:spPr>
          <a:xfrm>
            <a:off x="677334" y="1497497"/>
            <a:ext cx="8596668" cy="4543866"/>
          </a:xfrm>
        </p:spPr>
        <p:txBody>
          <a:bodyPr/>
          <a:lstStyle/>
          <a:p>
            <a:r>
              <a:rPr lang="en-IE" dirty="0"/>
              <a:t>How to scrape data and make it dynamic.</a:t>
            </a:r>
          </a:p>
          <a:p>
            <a:endParaRPr lang="en-IE" dirty="0"/>
          </a:p>
          <a:p>
            <a:r>
              <a:rPr lang="en-IE" dirty="0"/>
              <a:t>Furthermore, how to scrape AJAX (Asynchronous </a:t>
            </a:r>
            <a:r>
              <a:rPr lang="en-IE" dirty="0" err="1"/>
              <a:t>Javascript</a:t>
            </a:r>
            <a:r>
              <a:rPr lang="en-IE" dirty="0"/>
              <a:t> and XML).</a:t>
            </a:r>
          </a:p>
          <a:p>
            <a:endParaRPr lang="en-IE" dirty="0"/>
          </a:p>
          <a:p>
            <a:r>
              <a:rPr lang="en-IE" dirty="0"/>
              <a:t>What happens if a Cinema or branch of Cinemas shut down? – How to remove these from the database.</a:t>
            </a:r>
          </a:p>
          <a:p>
            <a:endParaRPr lang="en-IE" dirty="0"/>
          </a:p>
          <a:p>
            <a:r>
              <a:rPr lang="en-IE" dirty="0"/>
              <a:t>Learning how to utilise Python with Android Studio which is a primarily Java/Kotlin IDE.</a:t>
            </a:r>
          </a:p>
          <a:p>
            <a:pPr marL="0" indent="0">
              <a:buNone/>
            </a:pPr>
            <a:endParaRPr lang="en-IE" dirty="0"/>
          </a:p>
          <a:p>
            <a:endParaRPr lang="en-IE" dirty="0"/>
          </a:p>
          <a:p>
            <a:endParaRPr lang="en-IE" dirty="0"/>
          </a:p>
        </p:txBody>
      </p:sp>
      <p:pic>
        <p:nvPicPr>
          <p:cNvPr id="4" name="Picture 3">
            <a:extLst>
              <a:ext uri="{FF2B5EF4-FFF2-40B4-BE49-F238E27FC236}">
                <a16:creationId xmlns:a16="http://schemas.microsoft.com/office/drawing/2014/main" id="{C107A6E8-713D-4FAA-9DAB-1B6CE974FEFF}"/>
              </a:ext>
            </a:extLst>
          </p:cNvPr>
          <p:cNvPicPr>
            <a:picLocks noChangeAspect="1"/>
          </p:cNvPicPr>
          <p:nvPr/>
        </p:nvPicPr>
        <p:blipFill>
          <a:blip r:embed="rId2"/>
          <a:stretch>
            <a:fillRect/>
          </a:stretch>
        </p:blipFill>
        <p:spPr>
          <a:xfrm>
            <a:off x="7362835" y="217276"/>
            <a:ext cx="1707028" cy="1713124"/>
          </a:xfrm>
          <a:prstGeom prst="rect">
            <a:avLst/>
          </a:prstGeom>
        </p:spPr>
      </p:pic>
    </p:spTree>
    <p:extLst>
      <p:ext uri="{BB962C8B-B14F-4D97-AF65-F5344CB8AC3E}">
        <p14:creationId xmlns:p14="http://schemas.microsoft.com/office/powerpoint/2010/main" val="308174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291B-3E72-4F89-A708-335AA7ED5888}"/>
              </a:ext>
            </a:extLst>
          </p:cNvPr>
          <p:cNvSpPr>
            <a:spLocks noGrp="1"/>
          </p:cNvSpPr>
          <p:nvPr>
            <p:ph type="title"/>
          </p:nvPr>
        </p:nvSpPr>
        <p:spPr/>
        <p:txBody>
          <a:bodyPr/>
          <a:lstStyle/>
          <a:p>
            <a:r>
              <a:rPr lang="en-IE" dirty="0"/>
              <a:t>What We Hope To Learn</a:t>
            </a:r>
          </a:p>
        </p:txBody>
      </p:sp>
      <p:sp>
        <p:nvSpPr>
          <p:cNvPr id="3" name="Content Placeholder 2">
            <a:extLst>
              <a:ext uri="{FF2B5EF4-FFF2-40B4-BE49-F238E27FC236}">
                <a16:creationId xmlns:a16="http://schemas.microsoft.com/office/drawing/2014/main" id="{D6E31344-01E5-456E-B6B6-C93E1E81DB16}"/>
              </a:ext>
            </a:extLst>
          </p:cNvPr>
          <p:cNvSpPr>
            <a:spLocks noGrp="1"/>
          </p:cNvSpPr>
          <p:nvPr>
            <p:ph idx="1"/>
          </p:nvPr>
        </p:nvSpPr>
        <p:spPr>
          <a:xfrm>
            <a:off x="677334" y="1524000"/>
            <a:ext cx="8596668" cy="4893577"/>
          </a:xfrm>
        </p:spPr>
        <p:txBody>
          <a:bodyPr/>
          <a:lstStyle/>
          <a:p>
            <a:r>
              <a:rPr lang="en-IE" dirty="0"/>
              <a:t>Android Studio</a:t>
            </a:r>
          </a:p>
          <a:p>
            <a:pPr lvl="1"/>
            <a:r>
              <a:rPr lang="en-IE" dirty="0"/>
              <a:t>Incorporating Python into Android Studio</a:t>
            </a:r>
          </a:p>
          <a:p>
            <a:endParaRPr lang="en-IE" dirty="0"/>
          </a:p>
          <a:p>
            <a:r>
              <a:rPr lang="en-IE" dirty="0"/>
              <a:t>Beautiful Soup</a:t>
            </a:r>
          </a:p>
          <a:p>
            <a:endParaRPr lang="en-IE" dirty="0"/>
          </a:p>
          <a:p>
            <a:r>
              <a:rPr lang="en-IE" dirty="0"/>
              <a:t>Firebase</a:t>
            </a:r>
          </a:p>
          <a:p>
            <a:endParaRPr lang="en-IE" dirty="0"/>
          </a:p>
          <a:p>
            <a:r>
              <a:rPr lang="en-IE" dirty="0"/>
              <a:t>Incorporating information on the following:</a:t>
            </a:r>
          </a:p>
          <a:p>
            <a:pPr lvl="1"/>
            <a:r>
              <a:rPr lang="en-IE" dirty="0"/>
              <a:t>AJAX</a:t>
            </a:r>
          </a:p>
          <a:p>
            <a:pPr lvl="1"/>
            <a:r>
              <a:rPr lang="en-IE" dirty="0"/>
              <a:t>Requests</a:t>
            </a:r>
          </a:p>
          <a:p>
            <a:pPr lvl="1"/>
            <a:r>
              <a:rPr lang="en-IE" dirty="0"/>
              <a:t>Overall Mobile OS Development</a:t>
            </a:r>
          </a:p>
          <a:p>
            <a:pPr lvl="1"/>
            <a:r>
              <a:rPr lang="en-IE"/>
              <a:t>Google </a:t>
            </a:r>
            <a:r>
              <a:rPr lang="en-IE" dirty="0"/>
              <a:t>Maps API</a:t>
            </a:r>
          </a:p>
          <a:p>
            <a:pPr lvl="1"/>
            <a:endParaRPr lang="en-IE" dirty="0"/>
          </a:p>
        </p:txBody>
      </p:sp>
      <p:pic>
        <p:nvPicPr>
          <p:cNvPr id="4" name="Picture 3">
            <a:extLst>
              <a:ext uri="{FF2B5EF4-FFF2-40B4-BE49-F238E27FC236}">
                <a16:creationId xmlns:a16="http://schemas.microsoft.com/office/drawing/2014/main" id="{7515D856-CF95-4267-AEC5-55BC96396E41}"/>
              </a:ext>
            </a:extLst>
          </p:cNvPr>
          <p:cNvPicPr>
            <a:picLocks noChangeAspect="1"/>
          </p:cNvPicPr>
          <p:nvPr/>
        </p:nvPicPr>
        <p:blipFill>
          <a:blip r:embed="rId2"/>
          <a:stretch>
            <a:fillRect/>
          </a:stretch>
        </p:blipFill>
        <p:spPr>
          <a:xfrm>
            <a:off x="7341687" y="217276"/>
            <a:ext cx="1707028" cy="1713124"/>
          </a:xfrm>
          <a:prstGeom prst="rect">
            <a:avLst/>
          </a:prstGeom>
        </p:spPr>
      </p:pic>
    </p:spTree>
    <p:extLst>
      <p:ext uri="{BB962C8B-B14F-4D97-AF65-F5344CB8AC3E}">
        <p14:creationId xmlns:p14="http://schemas.microsoft.com/office/powerpoint/2010/main" val="112203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239B-5814-4F57-BE14-A84F6A44D310}"/>
              </a:ext>
            </a:extLst>
          </p:cNvPr>
          <p:cNvSpPr>
            <a:spLocks noGrp="1"/>
          </p:cNvSpPr>
          <p:nvPr>
            <p:ph type="title"/>
          </p:nvPr>
        </p:nvSpPr>
        <p:spPr/>
        <p:txBody>
          <a:bodyPr/>
          <a:lstStyle/>
          <a:p>
            <a:r>
              <a:rPr lang="en-IE" dirty="0"/>
              <a:t>Draft User Interface</a:t>
            </a:r>
          </a:p>
        </p:txBody>
      </p:sp>
      <p:pic>
        <p:nvPicPr>
          <p:cNvPr id="5" name="Content Placeholder 4">
            <a:extLst>
              <a:ext uri="{FF2B5EF4-FFF2-40B4-BE49-F238E27FC236}">
                <a16:creationId xmlns:a16="http://schemas.microsoft.com/office/drawing/2014/main" id="{BDC12ABD-4656-4DC8-AF8C-A446464DD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30" y="1930398"/>
            <a:ext cx="2341908" cy="3881437"/>
          </a:xfrm>
        </p:spPr>
      </p:pic>
      <p:pic>
        <p:nvPicPr>
          <p:cNvPr id="7" name="Picture 6">
            <a:extLst>
              <a:ext uri="{FF2B5EF4-FFF2-40B4-BE49-F238E27FC236}">
                <a16:creationId xmlns:a16="http://schemas.microsoft.com/office/drawing/2014/main" id="{F2A538AA-C102-45FB-A1A1-353220A46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52" y="1930397"/>
            <a:ext cx="2341909" cy="3881437"/>
          </a:xfrm>
          <a:prstGeom prst="rect">
            <a:avLst/>
          </a:prstGeom>
        </p:spPr>
      </p:pic>
      <p:pic>
        <p:nvPicPr>
          <p:cNvPr id="9" name="Picture 8">
            <a:extLst>
              <a:ext uri="{FF2B5EF4-FFF2-40B4-BE49-F238E27FC236}">
                <a16:creationId xmlns:a16="http://schemas.microsoft.com/office/drawing/2014/main" id="{1F832022-9FAD-43E2-9A2D-F3C97CFD8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964" y="1930396"/>
            <a:ext cx="2341909" cy="3881437"/>
          </a:xfrm>
          <a:prstGeom prst="rect">
            <a:avLst/>
          </a:prstGeom>
        </p:spPr>
      </p:pic>
      <p:cxnSp>
        <p:nvCxnSpPr>
          <p:cNvPr id="11" name="Straight Arrow Connector 10">
            <a:extLst>
              <a:ext uri="{FF2B5EF4-FFF2-40B4-BE49-F238E27FC236}">
                <a16:creationId xmlns:a16="http://schemas.microsoft.com/office/drawing/2014/main" id="{97F40B0C-EFBF-4828-BC9E-558B971F4D1B}"/>
              </a:ext>
            </a:extLst>
          </p:cNvPr>
          <p:cNvCxnSpPr>
            <a:stCxn id="5" idx="3"/>
            <a:endCxn id="7" idx="1"/>
          </p:cNvCxnSpPr>
          <p:nvPr/>
        </p:nvCxnSpPr>
        <p:spPr>
          <a:xfrm flipV="1">
            <a:off x="2687938" y="3871116"/>
            <a:ext cx="4796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D717EC16-1569-4644-B655-98B284D757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7487" y="1930395"/>
            <a:ext cx="2341909" cy="3881437"/>
          </a:xfrm>
          <a:prstGeom prst="rect">
            <a:avLst/>
          </a:prstGeom>
        </p:spPr>
      </p:pic>
      <p:cxnSp>
        <p:nvCxnSpPr>
          <p:cNvPr id="15" name="Straight Arrow Connector 14">
            <a:extLst>
              <a:ext uri="{FF2B5EF4-FFF2-40B4-BE49-F238E27FC236}">
                <a16:creationId xmlns:a16="http://schemas.microsoft.com/office/drawing/2014/main" id="{D42DCE12-B750-4305-AD18-E63F7D44E676}"/>
              </a:ext>
            </a:extLst>
          </p:cNvPr>
          <p:cNvCxnSpPr>
            <a:stCxn id="9" idx="3"/>
            <a:endCxn id="13" idx="1"/>
          </p:cNvCxnSpPr>
          <p:nvPr/>
        </p:nvCxnSpPr>
        <p:spPr>
          <a:xfrm flipV="1">
            <a:off x="8517873" y="3871114"/>
            <a:ext cx="4796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18E8B0E-553F-4337-9195-ECC72D2DE296}"/>
              </a:ext>
            </a:extLst>
          </p:cNvPr>
          <p:cNvSpPr txBox="1"/>
          <p:nvPr/>
        </p:nvSpPr>
        <p:spPr>
          <a:xfrm>
            <a:off x="2093844" y="5964342"/>
            <a:ext cx="2451652" cy="369332"/>
          </a:xfrm>
          <a:prstGeom prst="rect">
            <a:avLst/>
          </a:prstGeom>
          <a:noFill/>
        </p:spPr>
        <p:txBody>
          <a:bodyPr wrap="square" rtlCol="0">
            <a:spAutoFit/>
          </a:bodyPr>
          <a:lstStyle/>
          <a:p>
            <a:r>
              <a:rPr lang="en-IE" dirty="0"/>
              <a:t>Loading Screen</a:t>
            </a:r>
          </a:p>
        </p:txBody>
      </p:sp>
      <p:sp>
        <p:nvSpPr>
          <p:cNvPr id="17" name="TextBox 16">
            <a:extLst>
              <a:ext uri="{FF2B5EF4-FFF2-40B4-BE49-F238E27FC236}">
                <a16:creationId xmlns:a16="http://schemas.microsoft.com/office/drawing/2014/main" id="{FBD1FEAD-1167-4BD1-9136-23288506651C}"/>
              </a:ext>
            </a:extLst>
          </p:cNvPr>
          <p:cNvSpPr txBox="1"/>
          <p:nvPr/>
        </p:nvSpPr>
        <p:spPr>
          <a:xfrm>
            <a:off x="7346918" y="5964342"/>
            <a:ext cx="2941982" cy="369332"/>
          </a:xfrm>
          <a:prstGeom prst="rect">
            <a:avLst/>
          </a:prstGeom>
          <a:noFill/>
        </p:spPr>
        <p:txBody>
          <a:bodyPr wrap="square" rtlCol="0">
            <a:spAutoFit/>
          </a:bodyPr>
          <a:lstStyle/>
          <a:p>
            <a:r>
              <a:rPr lang="en-IE" dirty="0"/>
              <a:t>Film Swipe/Location Error</a:t>
            </a:r>
          </a:p>
        </p:txBody>
      </p:sp>
    </p:spTree>
    <p:extLst>
      <p:ext uri="{BB962C8B-B14F-4D97-AF65-F5344CB8AC3E}">
        <p14:creationId xmlns:p14="http://schemas.microsoft.com/office/powerpoint/2010/main" val="163366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58E4-77DE-4045-9C21-8FFAEA68EF6A}"/>
              </a:ext>
            </a:extLst>
          </p:cNvPr>
          <p:cNvSpPr>
            <a:spLocks noGrp="1"/>
          </p:cNvSpPr>
          <p:nvPr>
            <p:ph type="title"/>
          </p:nvPr>
        </p:nvSpPr>
        <p:spPr/>
        <p:txBody>
          <a:bodyPr/>
          <a:lstStyle/>
          <a:p>
            <a:r>
              <a:rPr lang="en-IE" dirty="0"/>
              <a:t>Draft User Interface</a:t>
            </a:r>
          </a:p>
        </p:txBody>
      </p:sp>
      <p:pic>
        <p:nvPicPr>
          <p:cNvPr id="5" name="Content Placeholder 4">
            <a:extLst>
              <a:ext uri="{FF2B5EF4-FFF2-40B4-BE49-F238E27FC236}">
                <a16:creationId xmlns:a16="http://schemas.microsoft.com/office/drawing/2014/main" id="{6288B5DF-C12E-4B82-BA65-F1B700C09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064" y="1930400"/>
            <a:ext cx="2341908" cy="3881437"/>
          </a:xfrm>
        </p:spPr>
      </p:pic>
      <p:sp>
        <p:nvSpPr>
          <p:cNvPr id="6" name="TextBox 5">
            <a:extLst>
              <a:ext uri="{FF2B5EF4-FFF2-40B4-BE49-F238E27FC236}">
                <a16:creationId xmlns:a16="http://schemas.microsoft.com/office/drawing/2014/main" id="{D5A7BCF7-4465-43CD-94C2-8A4F820FFB95}"/>
              </a:ext>
            </a:extLst>
          </p:cNvPr>
          <p:cNvSpPr txBox="1"/>
          <p:nvPr/>
        </p:nvSpPr>
        <p:spPr>
          <a:xfrm>
            <a:off x="269426" y="5879068"/>
            <a:ext cx="2955235" cy="369332"/>
          </a:xfrm>
          <a:prstGeom prst="rect">
            <a:avLst/>
          </a:prstGeom>
          <a:noFill/>
        </p:spPr>
        <p:txBody>
          <a:bodyPr wrap="square" rtlCol="0">
            <a:spAutoFit/>
          </a:bodyPr>
          <a:lstStyle/>
          <a:p>
            <a:r>
              <a:rPr lang="en-IE" dirty="0"/>
              <a:t>Selected/Favourite Films</a:t>
            </a:r>
          </a:p>
        </p:txBody>
      </p:sp>
      <p:pic>
        <p:nvPicPr>
          <p:cNvPr id="8" name="Picture 7">
            <a:extLst>
              <a:ext uri="{FF2B5EF4-FFF2-40B4-BE49-F238E27FC236}">
                <a16:creationId xmlns:a16="http://schemas.microsoft.com/office/drawing/2014/main" id="{6A36D5F3-7640-4FE9-BDF7-DBA5BAC78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013" y="1863169"/>
            <a:ext cx="2382473" cy="3948668"/>
          </a:xfrm>
          <a:prstGeom prst="rect">
            <a:avLst/>
          </a:prstGeom>
        </p:spPr>
      </p:pic>
      <p:sp>
        <p:nvSpPr>
          <p:cNvPr id="9" name="TextBox 8">
            <a:extLst>
              <a:ext uri="{FF2B5EF4-FFF2-40B4-BE49-F238E27FC236}">
                <a16:creationId xmlns:a16="http://schemas.microsoft.com/office/drawing/2014/main" id="{6F8A382A-904F-4095-9C50-3DD22BD559E0}"/>
              </a:ext>
            </a:extLst>
          </p:cNvPr>
          <p:cNvSpPr txBox="1"/>
          <p:nvPr/>
        </p:nvSpPr>
        <p:spPr>
          <a:xfrm>
            <a:off x="5486400" y="5879068"/>
            <a:ext cx="2451652" cy="369332"/>
          </a:xfrm>
          <a:prstGeom prst="rect">
            <a:avLst/>
          </a:prstGeom>
          <a:noFill/>
        </p:spPr>
        <p:txBody>
          <a:bodyPr wrap="square" rtlCol="0">
            <a:spAutoFit/>
          </a:bodyPr>
          <a:lstStyle/>
          <a:p>
            <a:r>
              <a:rPr lang="en-IE" dirty="0"/>
              <a:t>Film Info</a:t>
            </a:r>
          </a:p>
        </p:txBody>
      </p:sp>
      <p:pic>
        <p:nvPicPr>
          <p:cNvPr id="11" name="Picture 10">
            <a:extLst>
              <a:ext uri="{FF2B5EF4-FFF2-40B4-BE49-F238E27FC236}">
                <a16:creationId xmlns:a16="http://schemas.microsoft.com/office/drawing/2014/main" id="{AA98606E-D980-4D55-BA15-948402D32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863169"/>
            <a:ext cx="2341907" cy="3948669"/>
          </a:xfrm>
          <a:prstGeom prst="rect">
            <a:avLst/>
          </a:prstGeom>
        </p:spPr>
      </p:pic>
      <p:pic>
        <p:nvPicPr>
          <p:cNvPr id="13" name="Picture 12">
            <a:extLst>
              <a:ext uri="{FF2B5EF4-FFF2-40B4-BE49-F238E27FC236}">
                <a16:creationId xmlns:a16="http://schemas.microsoft.com/office/drawing/2014/main" id="{78CF9306-E76B-4ED7-B881-39BFB5190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4002" y="1863168"/>
            <a:ext cx="2382474" cy="3948669"/>
          </a:xfrm>
          <a:prstGeom prst="rect">
            <a:avLst/>
          </a:prstGeom>
        </p:spPr>
      </p:pic>
      <p:sp>
        <p:nvSpPr>
          <p:cNvPr id="14" name="TextBox 13">
            <a:extLst>
              <a:ext uri="{FF2B5EF4-FFF2-40B4-BE49-F238E27FC236}">
                <a16:creationId xmlns:a16="http://schemas.microsoft.com/office/drawing/2014/main" id="{711E878D-F240-483A-8D1F-23D7BD11B4AF}"/>
              </a:ext>
            </a:extLst>
          </p:cNvPr>
          <p:cNvSpPr txBox="1"/>
          <p:nvPr/>
        </p:nvSpPr>
        <p:spPr>
          <a:xfrm>
            <a:off x="9722712" y="5811837"/>
            <a:ext cx="2199862" cy="369332"/>
          </a:xfrm>
          <a:prstGeom prst="rect">
            <a:avLst/>
          </a:prstGeom>
          <a:noFill/>
        </p:spPr>
        <p:txBody>
          <a:bodyPr wrap="square" rtlCol="0">
            <a:spAutoFit/>
          </a:bodyPr>
          <a:lstStyle/>
          <a:p>
            <a:r>
              <a:rPr lang="en-IE" dirty="0"/>
              <a:t>App Settings</a:t>
            </a:r>
          </a:p>
        </p:txBody>
      </p:sp>
    </p:spTree>
    <p:extLst>
      <p:ext uri="{BB962C8B-B14F-4D97-AF65-F5344CB8AC3E}">
        <p14:creationId xmlns:p14="http://schemas.microsoft.com/office/powerpoint/2010/main" val="36912075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715</TotalTime>
  <Words>333</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Innovative Cinema Listings</vt:lpstr>
      <vt:lpstr>The Problem We’re Tackling</vt:lpstr>
      <vt:lpstr>Description</vt:lpstr>
      <vt:lpstr>Main Challenges</vt:lpstr>
      <vt:lpstr>What We Hope To Learn</vt:lpstr>
      <vt:lpstr>Draft User Interface</vt:lpstr>
      <vt:lpstr>Draft 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Cinema Listings</dc:title>
  <dc:creator>shaun carey</dc:creator>
  <cp:lastModifiedBy>nigel.guven2@mail.dcu.ie</cp:lastModifiedBy>
  <cp:revision>15</cp:revision>
  <dcterms:created xsi:type="dcterms:W3CDTF">2018-11-07T15:06:15Z</dcterms:created>
  <dcterms:modified xsi:type="dcterms:W3CDTF">2018-11-16T09:35:02Z</dcterms:modified>
</cp:coreProperties>
</file>