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7" r:id="rId5"/>
    <p:sldId id="270" r:id="rId6"/>
    <p:sldId id="257" r:id="rId7"/>
    <p:sldId id="258" r:id="rId8"/>
    <p:sldId id="269" r:id="rId9"/>
    <p:sldId id="256" r:id="rId10"/>
    <p:sldId id="265" r:id="rId11"/>
    <p:sldId id="266" r:id="rId12"/>
    <p:sldId id="259" r:id="rId13"/>
    <p:sldId id="260" r:id="rId14"/>
    <p:sldId id="262" r:id="rId15"/>
    <p:sldId id="263" r:id="rId16"/>
    <p:sldId id="26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649F0-6681-43A6-B734-10EEEC7E2CA8}" v="2" dt="2023-03-17T07:57:42.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03" d="100"/>
          <a:sy n="103" d="100"/>
        </p:scale>
        <p:origin x="132"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gel Bridgeman" userId="af86c5f06021a2e6" providerId="LiveId" clId="{686649F0-6681-43A6-B734-10EEEC7E2CA8}"/>
    <pc:docChg chg="undo custSel addSld delSld modSld sldOrd">
      <pc:chgData name="Nigel Bridgeman" userId="af86c5f06021a2e6" providerId="LiveId" clId="{686649F0-6681-43A6-B734-10EEEC7E2CA8}" dt="2023-03-17T08:05:43.472" v="563" actId="20577"/>
      <pc:docMkLst>
        <pc:docMk/>
      </pc:docMkLst>
      <pc:sldChg chg="ord">
        <pc:chgData name="Nigel Bridgeman" userId="af86c5f06021a2e6" providerId="LiveId" clId="{686649F0-6681-43A6-B734-10EEEC7E2CA8}" dt="2023-03-17T07:40:46.433" v="138"/>
        <pc:sldMkLst>
          <pc:docMk/>
          <pc:sldMk cId="3711140629" sldId="256"/>
        </pc:sldMkLst>
      </pc:sldChg>
      <pc:sldChg chg="addSp modSp mod">
        <pc:chgData name="Nigel Bridgeman" userId="af86c5f06021a2e6" providerId="LiveId" clId="{686649F0-6681-43A6-B734-10EEEC7E2CA8}" dt="2023-03-16T18:57:02.628" v="134" actId="20577"/>
        <pc:sldMkLst>
          <pc:docMk/>
          <pc:sldMk cId="949554276" sldId="260"/>
        </pc:sldMkLst>
        <pc:spChg chg="mod">
          <ac:chgData name="Nigel Bridgeman" userId="af86c5f06021a2e6" providerId="LiveId" clId="{686649F0-6681-43A6-B734-10EEEC7E2CA8}" dt="2023-03-16T18:57:02.628" v="134" actId="20577"/>
          <ac:spMkLst>
            <pc:docMk/>
            <pc:sldMk cId="949554276" sldId="260"/>
            <ac:spMk id="8" creationId="{ACE99750-591C-7BBB-BDA4-94707DA7C45C}"/>
          </ac:spMkLst>
        </pc:spChg>
        <pc:spChg chg="mod">
          <ac:chgData name="Nigel Bridgeman" userId="af86c5f06021a2e6" providerId="LiveId" clId="{686649F0-6681-43A6-B734-10EEEC7E2CA8}" dt="2023-03-16T18:54:01.789" v="87" actId="1076"/>
          <ac:spMkLst>
            <pc:docMk/>
            <pc:sldMk cId="949554276" sldId="260"/>
            <ac:spMk id="9" creationId="{88B4E7B7-BB5C-9623-7BA7-1BF21975F689}"/>
          </ac:spMkLst>
        </pc:spChg>
        <pc:graphicFrameChg chg="add mod">
          <ac:chgData name="Nigel Bridgeman" userId="af86c5f06021a2e6" providerId="LiveId" clId="{686649F0-6681-43A6-B734-10EEEC7E2CA8}" dt="2023-03-16T18:53:51.909" v="73" actId="1076"/>
          <ac:graphicFrameMkLst>
            <pc:docMk/>
            <pc:sldMk cId="949554276" sldId="260"/>
            <ac:graphicFrameMk id="2" creationId="{1EF3410F-349F-FD74-E5BE-007F01BAE65E}"/>
          </ac:graphicFrameMkLst>
        </pc:graphicFrameChg>
      </pc:sldChg>
      <pc:sldChg chg="delSp del mod">
        <pc:chgData name="Nigel Bridgeman" userId="af86c5f06021a2e6" providerId="LiveId" clId="{686649F0-6681-43A6-B734-10EEEC7E2CA8}" dt="2023-03-16T18:54:05.834" v="88" actId="47"/>
        <pc:sldMkLst>
          <pc:docMk/>
          <pc:sldMk cId="3180459322" sldId="261"/>
        </pc:sldMkLst>
        <pc:graphicFrameChg chg="del">
          <ac:chgData name="Nigel Bridgeman" userId="af86c5f06021a2e6" providerId="LiveId" clId="{686649F0-6681-43A6-B734-10EEEC7E2CA8}" dt="2023-03-16T18:52:58.080" v="0" actId="21"/>
          <ac:graphicFrameMkLst>
            <pc:docMk/>
            <pc:sldMk cId="3180459322" sldId="261"/>
            <ac:graphicFrameMk id="2" creationId="{74BA1D1D-5171-833B-8E86-D6A6075CB4BF}"/>
          </ac:graphicFrameMkLst>
        </pc:graphicFrameChg>
      </pc:sldChg>
      <pc:sldChg chg="modSp mod">
        <pc:chgData name="Nigel Bridgeman" userId="af86c5f06021a2e6" providerId="LiveId" clId="{686649F0-6681-43A6-B734-10EEEC7E2CA8}" dt="2023-03-16T18:57:10.564" v="135" actId="20577"/>
        <pc:sldMkLst>
          <pc:docMk/>
          <pc:sldMk cId="553034180" sldId="262"/>
        </pc:sldMkLst>
        <pc:spChg chg="mod">
          <ac:chgData name="Nigel Bridgeman" userId="af86c5f06021a2e6" providerId="LiveId" clId="{686649F0-6681-43A6-B734-10EEEC7E2CA8}" dt="2023-03-16T18:57:10.564" v="135" actId="20577"/>
          <ac:spMkLst>
            <pc:docMk/>
            <pc:sldMk cId="553034180" sldId="262"/>
            <ac:spMk id="2" creationId="{158EDACF-7F70-5726-B5D1-6D6CBADD13D7}"/>
          </ac:spMkLst>
        </pc:spChg>
      </pc:sldChg>
      <pc:sldChg chg="modSp mod">
        <pc:chgData name="Nigel Bridgeman" userId="af86c5f06021a2e6" providerId="LiveId" clId="{686649F0-6681-43A6-B734-10EEEC7E2CA8}" dt="2023-03-16T18:57:14.588" v="136" actId="20577"/>
        <pc:sldMkLst>
          <pc:docMk/>
          <pc:sldMk cId="3068776586" sldId="263"/>
        </pc:sldMkLst>
        <pc:spChg chg="mod">
          <ac:chgData name="Nigel Bridgeman" userId="af86c5f06021a2e6" providerId="LiveId" clId="{686649F0-6681-43A6-B734-10EEEC7E2CA8}" dt="2023-03-16T18:57:14.588" v="136" actId="20577"/>
          <ac:spMkLst>
            <pc:docMk/>
            <pc:sldMk cId="3068776586" sldId="263"/>
            <ac:spMk id="2" creationId="{158EDACF-7F70-5726-B5D1-6D6CBADD13D7}"/>
          </ac:spMkLst>
        </pc:spChg>
      </pc:sldChg>
      <pc:sldChg chg="ord">
        <pc:chgData name="Nigel Bridgeman" userId="af86c5f06021a2e6" providerId="LiveId" clId="{686649F0-6681-43A6-B734-10EEEC7E2CA8}" dt="2023-03-17T07:40:46.433" v="138"/>
        <pc:sldMkLst>
          <pc:docMk/>
          <pc:sldMk cId="1542746696" sldId="265"/>
        </pc:sldMkLst>
      </pc:sldChg>
      <pc:sldChg chg="ord">
        <pc:chgData name="Nigel Bridgeman" userId="af86c5f06021a2e6" providerId="LiveId" clId="{686649F0-6681-43A6-B734-10EEEC7E2CA8}" dt="2023-03-17T07:40:46.433" v="138"/>
        <pc:sldMkLst>
          <pc:docMk/>
          <pc:sldMk cId="3573724531" sldId="266"/>
        </pc:sldMkLst>
      </pc:sldChg>
      <pc:sldChg chg="modSp mod">
        <pc:chgData name="Nigel Bridgeman" userId="af86c5f06021a2e6" providerId="LiveId" clId="{686649F0-6681-43A6-B734-10EEEC7E2CA8}" dt="2023-03-17T08:05:43.472" v="563" actId="20577"/>
        <pc:sldMkLst>
          <pc:docMk/>
          <pc:sldMk cId="1574950966" sldId="267"/>
        </pc:sldMkLst>
        <pc:spChg chg="mod">
          <ac:chgData name="Nigel Bridgeman" userId="af86c5f06021a2e6" providerId="LiveId" clId="{686649F0-6681-43A6-B734-10EEEC7E2CA8}" dt="2023-03-17T08:05:43.472" v="563" actId="20577"/>
          <ac:spMkLst>
            <pc:docMk/>
            <pc:sldMk cId="1574950966" sldId="267"/>
            <ac:spMk id="3" creationId="{46DCF508-FFD7-D403-A3A2-3E6D13AB8809}"/>
          </ac:spMkLst>
        </pc:spChg>
      </pc:sldChg>
      <pc:sldChg chg="addSp delSp modSp new mod">
        <pc:chgData name="Nigel Bridgeman" userId="af86c5f06021a2e6" providerId="LiveId" clId="{686649F0-6681-43A6-B734-10EEEC7E2CA8}" dt="2023-03-17T07:57:09.082" v="298" actId="1076"/>
        <pc:sldMkLst>
          <pc:docMk/>
          <pc:sldMk cId="1158822516" sldId="269"/>
        </pc:sldMkLst>
        <pc:spChg chg="mod">
          <ac:chgData name="Nigel Bridgeman" userId="af86c5f06021a2e6" providerId="LiveId" clId="{686649F0-6681-43A6-B734-10EEEC7E2CA8}" dt="2023-03-17T07:41:21.843" v="246" actId="20577"/>
          <ac:spMkLst>
            <pc:docMk/>
            <pc:sldMk cId="1158822516" sldId="269"/>
            <ac:spMk id="2" creationId="{2F797274-5232-8B2B-B2AB-7DFCDB4BE9E6}"/>
          </ac:spMkLst>
        </pc:spChg>
        <pc:spChg chg="add del">
          <ac:chgData name="Nigel Bridgeman" userId="af86c5f06021a2e6" providerId="LiveId" clId="{686649F0-6681-43A6-B734-10EEEC7E2CA8}" dt="2023-03-17T07:51:39.471" v="249" actId="22"/>
          <ac:spMkLst>
            <pc:docMk/>
            <pc:sldMk cId="1158822516" sldId="269"/>
            <ac:spMk id="6" creationId="{03E3F3DD-C8E7-0F17-77A6-1BCAE55B2238}"/>
          </ac:spMkLst>
        </pc:spChg>
        <pc:spChg chg="add mod">
          <ac:chgData name="Nigel Bridgeman" userId="af86c5f06021a2e6" providerId="LiveId" clId="{686649F0-6681-43A6-B734-10EEEC7E2CA8}" dt="2023-03-17T07:57:09.082" v="298" actId="1076"/>
          <ac:spMkLst>
            <pc:docMk/>
            <pc:sldMk cId="1158822516" sldId="269"/>
            <ac:spMk id="11" creationId="{3602957E-2E3B-5C23-4B1B-39A90C9C2611}"/>
          </ac:spMkLst>
        </pc:spChg>
        <pc:picChg chg="add mod">
          <ac:chgData name="Nigel Bridgeman" userId="af86c5f06021a2e6" providerId="LiveId" clId="{686649F0-6681-43A6-B734-10EEEC7E2CA8}" dt="2023-03-17T07:41:56.348" v="247" actId="692"/>
          <ac:picMkLst>
            <pc:docMk/>
            <pc:sldMk cId="1158822516" sldId="269"/>
            <ac:picMk id="4" creationId="{AAEE6492-2579-BD5B-B7A7-31F163F293BC}"/>
          </ac:picMkLst>
        </pc:picChg>
        <pc:picChg chg="add mod">
          <ac:chgData name="Nigel Bridgeman" userId="af86c5f06021a2e6" providerId="LiveId" clId="{686649F0-6681-43A6-B734-10EEEC7E2CA8}" dt="2023-03-17T07:56:57.363" v="296" actId="1076"/>
          <ac:picMkLst>
            <pc:docMk/>
            <pc:sldMk cId="1158822516" sldId="269"/>
            <ac:picMk id="8" creationId="{D6132916-B7DE-A652-1B5A-68759711C4C3}"/>
          </ac:picMkLst>
        </pc:picChg>
        <pc:picChg chg="add mod">
          <ac:chgData name="Nigel Bridgeman" userId="af86c5f06021a2e6" providerId="LiveId" clId="{686649F0-6681-43A6-B734-10EEEC7E2CA8}" dt="2023-03-17T07:57:01.771" v="297" actId="1076"/>
          <ac:picMkLst>
            <pc:docMk/>
            <pc:sldMk cId="1158822516" sldId="269"/>
            <ac:picMk id="10" creationId="{8EB77467-A684-83DF-CA35-B3C9C044D6CA}"/>
          </ac:picMkLst>
        </pc:picChg>
      </pc:sldChg>
      <pc:sldChg chg="modSp new del mod">
        <pc:chgData name="Nigel Bridgeman" userId="af86c5f06021a2e6" providerId="LiveId" clId="{686649F0-6681-43A6-B734-10EEEC7E2CA8}" dt="2023-03-16T18:56:58.826" v="133" actId="47"/>
        <pc:sldMkLst>
          <pc:docMk/>
          <pc:sldMk cId="2103139725" sldId="269"/>
        </pc:sldMkLst>
        <pc:spChg chg="mod">
          <ac:chgData name="Nigel Bridgeman" userId="af86c5f06021a2e6" providerId="LiveId" clId="{686649F0-6681-43A6-B734-10EEEC7E2CA8}" dt="2023-03-16T18:54:30.597" v="132" actId="20577"/>
          <ac:spMkLst>
            <pc:docMk/>
            <pc:sldMk cId="2103139725" sldId="269"/>
            <ac:spMk id="2" creationId="{158AD772-5A68-E92E-5305-B50F37B777A4}"/>
          </ac:spMkLst>
        </pc:spChg>
      </pc:sldChg>
      <pc:sldChg chg="addSp delSp modSp new mod">
        <pc:chgData name="Nigel Bridgeman" userId="af86c5f06021a2e6" providerId="LiveId" clId="{686649F0-6681-43A6-B734-10EEEC7E2CA8}" dt="2023-03-17T08:04:31.231" v="562" actId="1076"/>
        <pc:sldMkLst>
          <pc:docMk/>
          <pc:sldMk cId="2416440118" sldId="270"/>
        </pc:sldMkLst>
        <pc:spChg chg="mod">
          <ac:chgData name="Nigel Bridgeman" userId="af86c5f06021a2e6" providerId="LiveId" clId="{686649F0-6681-43A6-B734-10EEEC7E2CA8}" dt="2023-03-17T07:58:01.284" v="321" actId="5793"/>
          <ac:spMkLst>
            <pc:docMk/>
            <pc:sldMk cId="2416440118" sldId="270"/>
            <ac:spMk id="2" creationId="{B421BAD5-FB67-6B71-8818-0AC63DBBA554}"/>
          </ac:spMkLst>
        </pc:spChg>
        <pc:spChg chg="del">
          <ac:chgData name="Nigel Bridgeman" userId="af86c5f06021a2e6" providerId="LiveId" clId="{686649F0-6681-43A6-B734-10EEEC7E2CA8}" dt="2023-03-17T07:57:56.339" v="305" actId="478"/>
          <ac:spMkLst>
            <pc:docMk/>
            <pc:sldMk cId="2416440118" sldId="270"/>
            <ac:spMk id="3" creationId="{FFF6733F-898C-05D3-7962-FDCC8D616AFF}"/>
          </ac:spMkLst>
        </pc:spChg>
        <pc:spChg chg="add mod">
          <ac:chgData name="Nigel Bridgeman" userId="af86c5f06021a2e6" providerId="LiveId" clId="{686649F0-6681-43A6-B734-10EEEC7E2CA8}" dt="2023-03-17T08:02:59.522" v="559" actId="20577"/>
          <ac:spMkLst>
            <pc:docMk/>
            <pc:sldMk cId="2416440118" sldId="270"/>
            <ac:spMk id="5" creationId="{C0D5B201-17C4-246D-691D-4233D6A9F8A7}"/>
          </ac:spMkLst>
        </pc:spChg>
        <pc:spChg chg="add del mod">
          <ac:chgData name="Nigel Bridgeman" userId="af86c5f06021a2e6" providerId="LiveId" clId="{686649F0-6681-43A6-B734-10EEEC7E2CA8}" dt="2023-03-17T08:00:54.697" v="434" actId="478"/>
          <ac:spMkLst>
            <pc:docMk/>
            <pc:sldMk cId="2416440118" sldId="270"/>
            <ac:spMk id="6" creationId="{8932E75A-E6FC-0866-3DDE-D8F1D739808E}"/>
          </ac:spMkLst>
        </pc:spChg>
        <pc:spChg chg="add mod">
          <ac:chgData name="Nigel Bridgeman" userId="af86c5f06021a2e6" providerId="LiveId" clId="{686649F0-6681-43A6-B734-10EEEC7E2CA8}" dt="2023-03-17T08:01:49.906" v="450" actId="692"/>
          <ac:spMkLst>
            <pc:docMk/>
            <pc:sldMk cId="2416440118" sldId="270"/>
            <ac:spMk id="7" creationId="{2CC580B0-CB1E-7DCB-06B9-2D175570E05D}"/>
          </ac:spMkLst>
        </pc:spChg>
        <pc:picChg chg="add mod">
          <ac:chgData name="Nigel Bridgeman" userId="af86c5f06021a2e6" providerId="LiveId" clId="{686649F0-6681-43A6-B734-10EEEC7E2CA8}" dt="2023-03-17T07:58:54.163" v="328" actId="14100"/>
          <ac:picMkLst>
            <pc:docMk/>
            <pc:sldMk cId="2416440118" sldId="270"/>
            <ac:picMk id="4" creationId="{0742743F-CD66-A895-D666-789E9A729C0C}"/>
          </ac:picMkLst>
        </pc:picChg>
        <pc:picChg chg="add mod">
          <ac:chgData name="Nigel Bridgeman" userId="af86c5f06021a2e6" providerId="LiveId" clId="{686649F0-6681-43A6-B734-10EEEC7E2CA8}" dt="2023-03-17T08:04:31.231" v="562" actId="1076"/>
          <ac:picMkLst>
            <pc:docMk/>
            <pc:sldMk cId="2416440118" sldId="270"/>
            <ac:picMk id="9" creationId="{2183A962-2F21-A216-77F4-48AA6BBE469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48F7-52A6-5020-FD88-0ADE3A89C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F19113-0BE4-FD96-F9D5-7A723F8E6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47EFBA7-7E52-E6D9-CDB4-7AD1C58F0BA8}"/>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5" name="Footer Placeholder 4">
            <a:extLst>
              <a:ext uri="{FF2B5EF4-FFF2-40B4-BE49-F238E27FC236}">
                <a16:creationId xmlns:a16="http://schemas.microsoft.com/office/drawing/2014/main" id="{AD772A31-578F-9691-B61E-28F2D823A6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498C01-C084-FC31-B41D-DDE0C09E14CC}"/>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227512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8701-C90D-C13C-920B-B765C327B8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369448A-B48C-6696-5D1B-788718185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308BF2-A785-79D3-FBB4-3C028F01782E}"/>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5" name="Footer Placeholder 4">
            <a:extLst>
              <a:ext uri="{FF2B5EF4-FFF2-40B4-BE49-F238E27FC236}">
                <a16:creationId xmlns:a16="http://schemas.microsoft.com/office/drawing/2014/main" id="{FE8C3235-8CF5-8A82-3F00-2A4759A23B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51C5A9-2E1C-0792-A5C1-0B58005AB594}"/>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15391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5ACB3D-D13B-084F-AC2E-500AC76544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1417A6-15BB-A186-E20C-603C2B84B5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F07111-A2D1-B006-C00C-8704BB32CF23}"/>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5" name="Footer Placeholder 4">
            <a:extLst>
              <a:ext uri="{FF2B5EF4-FFF2-40B4-BE49-F238E27FC236}">
                <a16:creationId xmlns:a16="http://schemas.microsoft.com/office/drawing/2014/main" id="{B0CAB15B-5651-58C7-ADDC-11A0CE890E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E585C7-BF76-D544-A167-F15047A51D2D}"/>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131613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E199-CD77-2E69-7E74-B2EBFE2461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5901B-0DE7-9BE1-228E-C80374F09C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AF5A8E-7B7C-DAB5-6BEC-6E2EA1F0890C}"/>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5" name="Footer Placeholder 4">
            <a:extLst>
              <a:ext uri="{FF2B5EF4-FFF2-40B4-BE49-F238E27FC236}">
                <a16:creationId xmlns:a16="http://schemas.microsoft.com/office/drawing/2014/main" id="{5D6C7B13-56B4-6974-4552-A80AD3B806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BED41A-63FB-94F4-A6F8-8E6480AF5C5D}"/>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274649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FADC-BB48-FC45-DBFC-93659B7944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5DE9E27-F1F8-DC62-D833-2BB606D1A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E5B0A3-9EB3-906F-F3FE-FE48934E2166}"/>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5" name="Footer Placeholder 4">
            <a:extLst>
              <a:ext uri="{FF2B5EF4-FFF2-40B4-BE49-F238E27FC236}">
                <a16:creationId xmlns:a16="http://schemas.microsoft.com/office/drawing/2014/main" id="{B57A46F8-75F3-720D-9331-C3B81FBF59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79CA32-4773-A2E7-9C13-334F29B916F3}"/>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176369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C433-A566-64CB-2E1D-8D88543B1A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3F7320-8B4A-0756-DA57-E8E1334DF0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9C7260-47A4-3728-88C1-4BA31740BC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FC18A90-FB28-13B5-CFC1-52CDDCFC78A5}"/>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6" name="Footer Placeholder 5">
            <a:extLst>
              <a:ext uri="{FF2B5EF4-FFF2-40B4-BE49-F238E27FC236}">
                <a16:creationId xmlns:a16="http://schemas.microsoft.com/office/drawing/2014/main" id="{114523EA-5A4C-8AEB-CD46-E6F623CA25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FCE903-C829-ACF7-5AFC-12C411AA7E64}"/>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110249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7283-4AC0-7DF6-66EF-F6AAD24469E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008F81-96AD-C97B-6773-E4C4E7FF6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2F607-0A8A-542E-7F8B-77708D26D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26647C-F863-B8C5-D67F-EC33A3FCD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8EC3D0-1095-88CB-8C37-CD0256DE6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1F9FC3-EC42-2914-AC7B-07BD5BB2B1A8}"/>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8" name="Footer Placeholder 7">
            <a:extLst>
              <a:ext uri="{FF2B5EF4-FFF2-40B4-BE49-F238E27FC236}">
                <a16:creationId xmlns:a16="http://schemas.microsoft.com/office/drawing/2014/main" id="{28BE7E68-60F5-1560-7644-28AE275AB8A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9AD3A0-AF7D-8774-7AE1-723AD38F823C}"/>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403926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936E-BC1C-1C94-7B97-D835CC0E1D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97C7293-1975-F5AF-D7A8-312559F8C66B}"/>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4" name="Footer Placeholder 3">
            <a:extLst>
              <a:ext uri="{FF2B5EF4-FFF2-40B4-BE49-F238E27FC236}">
                <a16:creationId xmlns:a16="http://schemas.microsoft.com/office/drawing/2014/main" id="{E75165DC-81D3-8AFA-D592-1696747106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62FED57-36E2-977C-9898-A5878571F222}"/>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317673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3F528-40DD-C1D5-AB0B-40C52EF8D2CD}"/>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3" name="Footer Placeholder 2">
            <a:extLst>
              <a:ext uri="{FF2B5EF4-FFF2-40B4-BE49-F238E27FC236}">
                <a16:creationId xmlns:a16="http://schemas.microsoft.com/office/drawing/2014/main" id="{347C1E4B-5D5A-D5B0-AAC5-F3C2FA3268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CAE32B-F0D2-AE87-C304-80BB5D3A8B1A}"/>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2489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FEB5-5384-390C-B991-D13E81AE6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DBAE66F-D22D-21C9-710F-C4F4DF7CB4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491CCA7-4E56-9B4D-D4C5-A3DBBBA52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6A490-0F73-4F51-768A-12FE0F0ADBF7}"/>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6" name="Footer Placeholder 5">
            <a:extLst>
              <a:ext uri="{FF2B5EF4-FFF2-40B4-BE49-F238E27FC236}">
                <a16:creationId xmlns:a16="http://schemas.microsoft.com/office/drawing/2014/main" id="{52A42C9E-BFA3-EBBC-2755-7BD5DE0D49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12A99C-997D-B77E-0C7B-50BD0E2529A8}"/>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266806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40E2-3B0D-AAF7-D17A-DABC4F86F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205CCB-884D-004C-A3F4-4ADAE5655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B1501BB-40B5-B755-5E80-343B1A172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44228-3F02-F001-CCC1-E4F35D35726A}"/>
              </a:ext>
            </a:extLst>
          </p:cNvPr>
          <p:cNvSpPr>
            <a:spLocks noGrp="1"/>
          </p:cNvSpPr>
          <p:nvPr>
            <p:ph type="dt" sz="half" idx="10"/>
          </p:nvPr>
        </p:nvSpPr>
        <p:spPr/>
        <p:txBody>
          <a:bodyPr/>
          <a:lstStyle/>
          <a:p>
            <a:fld id="{8898ADA2-9740-4974-81AD-271EBBD4CD2E}" type="datetimeFigureOut">
              <a:rPr lang="en-GB" smtClean="0"/>
              <a:t>17/03/2023</a:t>
            </a:fld>
            <a:endParaRPr lang="en-GB"/>
          </a:p>
        </p:txBody>
      </p:sp>
      <p:sp>
        <p:nvSpPr>
          <p:cNvPr id="6" name="Footer Placeholder 5">
            <a:extLst>
              <a:ext uri="{FF2B5EF4-FFF2-40B4-BE49-F238E27FC236}">
                <a16:creationId xmlns:a16="http://schemas.microsoft.com/office/drawing/2014/main" id="{929BF4B7-96EB-25F6-BF11-B18E5C481F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CFD75C-E4BD-FFE6-16A3-AC1F399C07BB}"/>
              </a:ext>
            </a:extLst>
          </p:cNvPr>
          <p:cNvSpPr>
            <a:spLocks noGrp="1"/>
          </p:cNvSpPr>
          <p:nvPr>
            <p:ph type="sldNum" sz="quarter" idx="12"/>
          </p:nvPr>
        </p:nvSpPr>
        <p:spPr/>
        <p:txBody>
          <a:bodyPr/>
          <a:lstStyle/>
          <a:p>
            <a:fld id="{F33B99C4-6999-4C7C-AE22-FC7737A90769}" type="slidenum">
              <a:rPr lang="en-GB" smtClean="0"/>
              <a:t>‹#›</a:t>
            </a:fld>
            <a:endParaRPr lang="en-GB"/>
          </a:p>
        </p:txBody>
      </p:sp>
    </p:spTree>
    <p:extLst>
      <p:ext uri="{BB962C8B-B14F-4D97-AF65-F5344CB8AC3E}">
        <p14:creationId xmlns:p14="http://schemas.microsoft.com/office/powerpoint/2010/main" val="348319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3A71D-84C0-0D26-7BFE-3DDC5CE5C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885E00-5013-4C8F-C14F-FCF7E9F1C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34F366-E8C1-8CFE-CD48-6C37421754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8ADA2-9740-4974-81AD-271EBBD4CD2E}" type="datetimeFigureOut">
              <a:rPr lang="en-GB" smtClean="0"/>
              <a:t>17/03/2023</a:t>
            </a:fld>
            <a:endParaRPr lang="en-GB"/>
          </a:p>
        </p:txBody>
      </p:sp>
      <p:sp>
        <p:nvSpPr>
          <p:cNvPr id="5" name="Footer Placeholder 4">
            <a:extLst>
              <a:ext uri="{FF2B5EF4-FFF2-40B4-BE49-F238E27FC236}">
                <a16:creationId xmlns:a16="http://schemas.microsoft.com/office/drawing/2014/main" id="{6DBA3F47-043F-A343-04AF-9D2FB6F3C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1A8F636-D42C-19EF-2A9F-505E33449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B99C4-6999-4C7C-AE22-FC7737A90769}" type="slidenum">
              <a:rPr lang="en-GB" smtClean="0"/>
              <a:t>‹#›</a:t>
            </a:fld>
            <a:endParaRPr lang="en-GB"/>
          </a:p>
        </p:txBody>
      </p:sp>
    </p:spTree>
    <p:extLst>
      <p:ext uri="{BB962C8B-B14F-4D97-AF65-F5344CB8AC3E}">
        <p14:creationId xmlns:p14="http://schemas.microsoft.com/office/powerpoint/2010/main" val="424793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sciencedirect.com/science/article/pii/S266682702100053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ns.gov.uk/aboutus/transparencyandgovernance/freedomofinformationfoi/ethnicgroupstatisticsatpostcodelevel" TargetMode="External"/><Relationship Id="rId2" Type="http://schemas.openxmlformats.org/officeDocument/2006/relationships/hyperlink" Target="https://geoportal.statistics.gov.uk/datasets/postcode-to-postcode-sector-to-postcode-district-to-postcode-area-march-2021-lookup-in-england-and-wales-1" TargetMode="External"/><Relationship Id="rId1" Type="http://schemas.openxmlformats.org/officeDocument/2006/relationships/slideLayout" Target="../slideLayouts/slideLayout6.xml"/><Relationship Id="rId4" Type="http://schemas.openxmlformats.org/officeDocument/2006/relationships/hyperlink" Target="https://imd-by-postcode.opendatacommunities.org/imd/20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D36B-23A0-C1F4-19A0-554048BF68DD}"/>
              </a:ext>
            </a:extLst>
          </p:cNvPr>
          <p:cNvSpPr>
            <a:spLocks noGrp="1"/>
          </p:cNvSpPr>
          <p:nvPr>
            <p:ph type="ctrTitle"/>
          </p:nvPr>
        </p:nvSpPr>
        <p:spPr/>
        <p:txBody>
          <a:bodyPr/>
          <a:lstStyle/>
          <a:p>
            <a:r>
              <a:rPr lang="en-GB" dirty="0"/>
              <a:t>Nigel Bridgeman</a:t>
            </a:r>
          </a:p>
        </p:txBody>
      </p:sp>
      <p:sp>
        <p:nvSpPr>
          <p:cNvPr id="3" name="Subtitle 2">
            <a:extLst>
              <a:ext uri="{FF2B5EF4-FFF2-40B4-BE49-F238E27FC236}">
                <a16:creationId xmlns:a16="http://schemas.microsoft.com/office/drawing/2014/main" id="{46DCF508-FFD7-D403-A3A2-3E6D13AB8809}"/>
              </a:ext>
            </a:extLst>
          </p:cNvPr>
          <p:cNvSpPr>
            <a:spLocks noGrp="1"/>
          </p:cNvSpPr>
          <p:nvPr>
            <p:ph type="subTitle" idx="1"/>
          </p:nvPr>
        </p:nvSpPr>
        <p:spPr/>
        <p:txBody>
          <a:bodyPr/>
          <a:lstStyle/>
          <a:p>
            <a:r>
              <a:rPr lang="en-GB" dirty="0"/>
              <a:t>17</a:t>
            </a:r>
            <a:r>
              <a:rPr lang="en-GB" baseline="30000" dirty="0"/>
              <a:t>th</a:t>
            </a:r>
            <a:r>
              <a:rPr lang="en-GB" dirty="0"/>
              <a:t> March 2023</a:t>
            </a:r>
          </a:p>
        </p:txBody>
      </p:sp>
    </p:spTree>
    <p:extLst>
      <p:ext uri="{BB962C8B-B14F-4D97-AF65-F5344CB8AC3E}">
        <p14:creationId xmlns:p14="http://schemas.microsoft.com/office/powerpoint/2010/main" val="157495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E99750-591C-7BBB-BDA4-94707DA7C45C}"/>
              </a:ext>
            </a:extLst>
          </p:cNvPr>
          <p:cNvSpPr>
            <a:spLocks noGrp="1"/>
          </p:cNvSpPr>
          <p:nvPr>
            <p:ph type="title"/>
          </p:nvPr>
        </p:nvSpPr>
        <p:spPr/>
        <p:txBody>
          <a:bodyPr/>
          <a:lstStyle/>
          <a:p>
            <a:r>
              <a:rPr lang="en-GB" dirty="0"/>
              <a:t>Step 4: Build and Tune our Models</a:t>
            </a:r>
          </a:p>
        </p:txBody>
      </p:sp>
      <p:sp>
        <p:nvSpPr>
          <p:cNvPr id="9" name="TextBox 8">
            <a:extLst>
              <a:ext uri="{FF2B5EF4-FFF2-40B4-BE49-F238E27FC236}">
                <a16:creationId xmlns:a16="http://schemas.microsoft.com/office/drawing/2014/main" id="{88B4E7B7-BB5C-9623-7BA7-1BF21975F689}"/>
              </a:ext>
            </a:extLst>
          </p:cNvPr>
          <p:cNvSpPr txBox="1"/>
          <p:nvPr/>
        </p:nvSpPr>
        <p:spPr>
          <a:xfrm>
            <a:off x="8672023" y="1464986"/>
            <a:ext cx="3144417" cy="4431983"/>
          </a:xfrm>
          <a:prstGeom prst="rect">
            <a:avLst/>
          </a:prstGeom>
          <a:noFill/>
        </p:spPr>
        <p:txBody>
          <a:bodyPr wrap="square" rtlCol="0">
            <a:spAutoFit/>
          </a:bodyPr>
          <a:lstStyle/>
          <a:p>
            <a:r>
              <a:rPr lang="en-GB" b="1" dirty="0"/>
              <a:t>How: </a:t>
            </a:r>
          </a:p>
          <a:p>
            <a:endParaRPr lang="en-GB" dirty="0"/>
          </a:p>
          <a:p>
            <a:pPr marL="285750" indent="-285750">
              <a:buFont typeface="Arial" panose="020B0604020202020204" pitchFamily="34" charset="0"/>
              <a:buChar char="•"/>
            </a:pPr>
            <a:r>
              <a:rPr lang="en-GB" sz="1600" dirty="0">
                <a:latin typeface="Lato" panose="020F0502020204030203" pitchFamily="34" charset="0"/>
              </a:rPr>
              <a:t>Found a very useful tool called Lazy Learn</a:t>
            </a:r>
          </a:p>
          <a:p>
            <a:pPr marL="285750" indent="-285750">
              <a:buFont typeface="Arial" panose="020B0604020202020204" pitchFamily="34" charset="0"/>
              <a:buChar char="•"/>
            </a:pPr>
            <a:endParaRPr lang="en-GB" sz="1600" u="sng" dirty="0">
              <a:latin typeface="Lato" panose="020F0502020204030203" pitchFamily="34" charset="0"/>
            </a:endParaRPr>
          </a:p>
          <a:p>
            <a:pPr marL="285750" indent="-285750">
              <a:buFont typeface="Arial" panose="020B0604020202020204" pitchFamily="34" charset="0"/>
              <a:buChar char="•"/>
            </a:pPr>
            <a:r>
              <a:rPr lang="en-GB" sz="1600" dirty="0">
                <a:latin typeface="Lato" panose="020F0502020204030203" pitchFamily="34" charset="0"/>
              </a:rPr>
              <a:t>Can be run for Classification or Regression</a:t>
            </a:r>
          </a:p>
          <a:p>
            <a:pPr marL="285750" indent="-285750">
              <a:buFont typeface="Arial" panose="020B0604020202020204" pitchFamily="34" charset="0"/>
              <a:buChar char="•"/>
            </a:pPr>
            <a:endParaRPr lang="en-GB" sz="1600" dirty="0">
              <a:latin typeface="Lato" panose="020F0502020204030203" pitchFamily="34" charset="0"/>
            </a:endParaRPr>
          </a:p>
          <a:p>
            <a:pPr marL="285750" indent="-285750">
              <a:buFont typeface="Arial" panose="020B0604020202020204" pitchFamily="34" charset="0"/>
              <a:buChar char="•"/>
            </a:pPr>
            <a:r>
              <a:rPr lang="en-GB" sz="1600" dirty="0">
                <a:latin typeface="Lato" panose="020F0502020204030203" pitchFamily="34" charset="0"/>
              </a:rPr>
              <a:t>Tools to create parameter matrices</a:t>
            </a:r>
            <a:endParaRPr lang="en-GB" sz="1600" dirty="0"/>
          </a:p>
          <a:p>
            <a:endParaRPr lang="en-GB" dirty="0"/>
          </a:p>
          <a:p>
            <a:r>
              <a:rPr lang="en-GB" b="1" dirty="0"/>
              <a:t>Output:</a:t>
            </a:r>
          </a:p>
          <a:p>
            <a:endParaRPr lang="en-GB" dirty="0"/>
          </a:p>
          <a:p>
            <a:pPr marL="285750" indent="-285750">
              <a:buFont typeface="Arial" panose="020B0604020202020204" pitchFamily="34" charset="0"/>
              <a:buChar char="•"/>
            </a:pPr>
            <a:r>
              <a:rPr lang="en-GB" sz="1600" dirty="0"/>
              <a:t>Models for each of the 3 indicated approaches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Recommended Parameters</a:t>
            </a:r>
          </a:p>
        </p:txBody>
      </p:sp>
      <p:pic>
        <p:nvPicPr>
          <p:cNvPr id="2050" name="Picture 1">
            <a:extLst>
              <a:ext uri="{FF2B5EF4-FFF2-40B4-BE49-F238E27FC236}">
                <a16:creationId xmlns:a16="http://schemas.microsoft.com/office/drawing/2014/main" id="{48A9E247-A260-1747-CE3A-E08ED773C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263" y="1574263"/>
            <a:ext cx="60198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a:extLst>
              <a:ext uri="{FF2B5EF4-FFF2-40B4-BE49-F238E27FC236}">
                <a16:creationId xmlns:a16="http://schemas.microsoft.com/office/drawing/2014/main" id="{5B98E0D1-56E0-E442-FBD9-04B39D6CB72C}"/>
              </a:ext>
            </a:extLst>
          </p:cNvPr>
          <p:cNvCxnSpPr/>
          <p:nvPr/>
        </p:nvCxnSpPr>
        <p:spPr>
          <a:xfrm>
            <a:off x="293511" y="2901244"/>
            <a:ext cx="688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E9DE12-F2D2-147D-1807-5BA7505E2258}"/>
              </a:ext>
            </a:extLst>
          </p:cNvPr>
          <p:cNvCxnSpPr/>
          <p:nvPr/>
        </p:nvCxnSpPr>
        <p:spPr>
          <a:xfrm>
            <a:off x="293511" y="2727072"/>
            <a:ext cx="688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E40FC95-1DFF-B803-E438-32708EB1AAC0}"/>
              </a:ext>
            </a:extLst>
          </p:cNvPr>
          <p:cNvCxnSpPr/>
          <p:nvPr/>
        </p:nvCxnSpPr>
        <p:spPr>
          <a:xfrm>
            <a:off x="293511" y="4372370"/>
            <a:ext cx="688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1EF3410F-349F-FD74-E5BE-007F01BAE65E}"/>
              </a:ext>
            </a:extLst>
          </p:cNvPr>
          <p:cNvGraphicFramePr>
            <a:graphicFrameLocks noGrp="1"/>
          </p:cNvGraphicFramePr>
          <p:nvPr>
            <p:extLst>
              <p:ext uri="{D42A27DB-BD31-4B8C-83A1-F6EECF244321}">
                <p14:modId xmlns:p14="http://schemas.microsoft.com/office/powerpoint/2010/main" val="731287906"/>
              </p:ext>
            </p:extLst>
          </p:nvPr>
        </p:nvGraphicFramePr>
        <p:xfrm>
          <a:off x="1528903" y="5155289"/>
          <a:ext cx="6869664" cy="1483360"/>
        </p:xfrm>
        <a:graphic>
          <a:graphicData uri="http://schemas.openxmlformats.org/drawingml/2006/table">
            <a:tbl>
              <a:tblPr firstRow="1" bandRow="1">
                <a:tableStyleId>{5C22544A-7EE6-4342-B048-85BDC9FD1C3A}</a:tableStyleId>
              </a:tblPr>
              <a:tblGrid>
                <a:gridCol w="2012925">
                  <a:extLst>
                    <a:ext uri="{9D8B030D-6E8A-4147-A177-3AD203B41FA5}">
                      <a16:colId xmlns:a16="http://schemas.microsoft.com/office/drawing/2014/main" val="2133843346"/>
                    </a:ext>
                  </a:extLst>
                </a:gridCol>
                <a:gridCol w="4856739">
                  <a:extLst>
                    <a:ext uri="{9D8B030D-6E8A-4147-A177-3AD203B41FA5}">
                      <a16:colId xmlns:a16="http://schemas.microsoft.com/office/drawing/2014/main" val="3970514890"/>
                    </a:ext>
                  </a:extLst>
                </a:gridCol>
              </a:tblGrid>
              <a:tr h="370840">
                <a:tc>
                  <a:txBody>
                    <a:bodyPr/>
                    <a:lstStyle/>
                    <a:p>
                      <a:r>
                        <a:rPr lang="en-GB" dirty="0"/>
                        <a:t>Model</a:t>
                      </a:r>
                    </a:p>
                  </a:txBody>
                  <a:tcPr/>
                </a:tc>
                <a:tc>
                  <a:txBody>
                    <a:bodyPr/>
                    <a:lstStyle/>
                    <a:p>
                      <a:r>
                        <a:rPr lang="en-GB" dirty="0"/>
                        <a:t>Tuning Approach</a:t>
                      </a:r>
                    </a:p>
                  </a:txBody>
                  <a:tcPr/>
                </a:tc>
                <a:extLst>
                  <a:ext uri="{0D108BD9-81ED-4DB2-BD59-A6C34878D82A}">
                    <a16:rowId xmlns:a16="http://schemas.microsoft.com/office/drawing/2014/main" val="3907602372"/>
                  </a:ext>
                </a:extLst>
              </a:tr>
              <a:tr h="370840">
                <a:tc>
                  <a:txBody>
                    <a:bodyPr/>
                    <a:lstStyle/>
                    <a:p>
                      <a:r>
                        <a:rPr lang="en-GB" dirty="0"/>
                        <a:t>Decision Tree</a:t>
                      </a:r>
                    </a:p>
                  </a:txBody>
                  <a:tcPr/>
                </a:tc>
                <a:tc>
                  <a:txBody>
                    <a:bodyPr/>
                    <a:lstStyle/>
                    <a:p>
                      <a:r>
                        <a:rPr lang="en-GB" dirty="0"/>
                        <a:t>Grid Search</a:t>
                      </a:r>
                    </a:p>
                  </a:txBody>
                  <a:tcPr/>
                </a:tc>
                <a:extLst>
                  <a:ext uri="{0D108BD9-81ED-4DB2-BD59-A6C34878D82A}">
                    <a16:rowId xmlns:a16="http://schemas.microsoft.com/office/drawing/2014/main" val="2518983527"/>
                  </a:ext>
                </a:extLst>
              </a:tr>
              <a:tr h="370840">
                <a:tc>
                  <a:txBody>
                    <a:bodyPr/>
                    <a:lstStyle/>
                    <a:p>
                      <a:r>
                        <a:rPr lang="en-GB" dirty="0"/>
                        <a:t>KNN</a:t>
                      </a:r>
                    </a:p>
                  </a:txBody>
                  <a:tcPr/>
                </a:tc>
                <a:tc>
                  <a:txBody>
                    <a:bodyPr/>
                    <a:lstStyle/>
                    <a:p>
                      <a:r>
                        <a:rPr lang="en-GB" dirty="0"/>
                        <a:t>Grid Search</a:t>
                      </a:r>
                    </a:p>
                  </a:txBody>
                  <a:tcPr/>
                </a:tc>
                <a:extLst>
                  <a:ext uri="{0D108BD9-81ED-4DB2-BD59-A6C34878D82A}">
                    <a16:rowId xmlns:a16="http://schemas.microsoft.com/office/drawing/2014/main" val="2396366858"/>
                  </a:ext>
                </a:extLst>
              </a:tr>
              <a:tr h="370840">
                <a:tc>
                  <a:txBody>
                    <a:bodyPr/>
                    <a:lstStyle/>
                    <a:p>
                      <a:r>
                        <a:rPr lang="en-GB" dirty="0" err="1"/>
                        <a:t>LightGBM</a:t>
                      </a:r>
                      <a:endParaRPr lang="en-GB" dirty="0"/>
                    </a:p>
                  </a:txBody>
                  <a:tcPr/>
                </a:tc>
                <a:tc>
                  <a:txBody>
                    <a:bodyPr/>
                    <a:lstStyle/>
                    <a:p>
                      <a:r>
                        <a:rPr lang="en-GB" dirty="0"/>
                        <a:t>Built in functionality with example from web</a:t>
                      </a:r>
                    </a:p>
                  </a:txBody>
                  <a:tcPr/>
                </a:tc>
                <a:extLst>
                  <a:ext uri="{0D108BD9-81ED-4DB2-BD59-A6C34878D82A}">
                    <a16:rowId xmlns:a16="http://schemas.microsoft.com/office/drawing/2014/main" val="1412665172"/>
                  </a:ext>
                </a:extLst>
              </a:tr>
            </a:tbl>
          </a:graphicData>
        </a:graphic>
      </p:graphicFrame>
    </p:spTree>
    <p:extLst>
      <p:ext uri="{BB962C8B-B14F-4D97-AF65-F5344CB8AC3E}">
        <p14:creationId xmlns:p14="http://schemas.microsoft.com/office/powerpoint/2010/main" val="94955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DACF-7F70-5726-B5D1-6D6CBADD13D7}"/>
              </a:ext>
            </a:extLst>
          </p:cNvPr>
          <p:cNvSpPr>
            <a:spLocks noGrp="1"/>
          </p:cNvSpPr>
          <p:nvPr>
            <p:ph type="title"/>
          </p:nvPr>
        </p:nvSpPr>
        <p:spPr/>
        <p:txBody>
          <a:bodyPr/>
          <a:lstStyle/>
          <a:p>
            <a:r>
              <a:rPr lang="en-GB" dirty="0"/>
              <a:t>Step 5: Make a tool</a:t>
            </a:r>
          </a:p>
        </p:txBody>
      </p:sp>
      <p:pic>
        <p:nvPicPr>
          <p:cNvPr id="7" name="Picture 6">
            <a:extLst>
              <a:ext uri="{FF2B5EF4-FFF2-40B4-BE49-F238E27FC236}">
                <a16:creationId xmlns:a16="http://schemas.microsoft.com/office/drawing/2014/main" id="{3263D89A-243D-FC10-0D3C-12762A25C125}"/>
              </a:ext>
            </a:extLst>
          </p:cNvPr>
          <p:cNvPicPr>
            <a:picLocks noChangeAspect="1"/>
          </p:cNvPicPr>
          <p:nvPr/>
        </p:nvPicPr>
        <p:blipFill>
          <a:blip r:embed="rId2"/>
          <a:stretch>
            <a:fillRect/>
          </a:stretch>
        </p:blipFill>
        <p:spPr>
          <a:xfrm>
            <a:off x="697199" y="1545290"/>
            <a:ext cx="6011114" cy="4058216"/>
          </a:xfrm>
          <a:prstGeom prst="rect">
            <a:avLst/>
          </a:prstGeom>
        </p:spPr>
      </p:pic>
      <p:sp>
        <p:nvSpPr>
          <p:cNvPr id="8" name="TextBox 7">
            <a:extLst>
              <a:ext uri="{FF2B5EF4-FFF2-40B4-BE49-F238E27FC236}">
                <a16:creationId xmlns:a16="http://schemas.microsoft.com/office/drawing/2014/main" id="{FD2B8DE6-2795-6051-E887-DC7D613B331E}"/>
              </a:ext>
            </a:extLst>
          </p:cNvPr>
          <p:cNvSpPr txBox="1"/>
          <p:nvPr/>
        </p:nvSpPr>
        <p:spPr>
          <a:xfrm>
            <a:off x="8350384" y="1336119"/>
            <a:ext cx="3144417" cy="4185761"/>
          </a:xfrm>
          <a:prstGeom prst="rect">
            <a:avLst/>
          </a:prstGeom>
          <a:noFill/>
        </p:spPr>
        <p:txBody>
          <a:bodyPr wrap="square" rtlCol="0">
            <a:spAutoFit/>
          </a:bodyPr>
          <a:lstStyle/>
          <a:p>
            <a:r>
              <a:rPr lang="en-GB" b="1" dirty="0"/>
              <a:t>How: </a:t>
            </a:r>
          </a:p>
          <a:p>
            <a:endParaRPr lang="en-GB" dirty="0"/>
          </a:p>
          <a:p>
            <a:pPr marL="285750" indent="-285750">
              <a:buFont typeface="Arial" panose="020B0604020202020204" pitchFamily="34" charset="0"/>
              <a:buChar char="•"/>
            </a:pPr>
            <a:r>
              <a:rPr lang="en-GB" sz="1600" dirty="0">
                <a:latin typeface="Lato" panose="020F0502020204030203" pitchFamily="34" charset="0"/>
              </a:rPr>
              <a:t>User enters </a:t>
            </a:r>
            <a:r>
              <a:rPr lang="en-GB" sz="1600" dirty="0" err="1">
                <a:latin typeface="Lato" panose="020F0502020204030203" pitchFamily="34" charset="0"/>
              </a:rPr>
              <a:t>PostCode</a:t>
            </a:r>
            <a:r>
              <a:rPr lang="en-GB" sz="1600" dirty="0">
                <a:latin typeface="Lato" panose="020F0502020204030203" pitchFamily="34" charset="0"/>
              </a:rPr>
              <a:t> and Business Type</a:t>
            </a:r>
          </a:p>
          <a:p>
            <a:pPr marL="285750" indent="-285750">
              <a:buFont typeface="Arial" panose="020B0604020202020204" pitchFamily="34" charset="0"/>
              <a:buChar char="•"/>
            </a:pPr>
            <a:endParaRPr lang="en-GB" sz="1600" dirty="0">
              <a:latin typeface="Lato" panose="020F0502020204030203" pitchFamily="34" charset="0"/>
            </a:endParaRPr>
          </a:p>
          <a:p>
            <a:pPr marL="285750" indent="-285750">
              <a:buFont typeface="Arial" panose="020B0604020202020204" pitchFamily="34" charset="0"/>
              <a:buChar char="•"/>
            </a:pPr>
            <a:r>
              <a:rPr lang="en-GB" sz="1600" dirty="0">
                <a:latin typeface="Lato" panose="020F0502020204030203" pitchFamily="34" charset="0"/>
              </a:rPr>
              <a:t>System uses postcode to lookup</a:t>
            </a:r>
          </a:p>
          <a:p>
            <a:pPr marL="742950" lvl="1" indent="-285750">
              <a:buFont typeface="Arial" panose="020B0604020202020204" pitchFamily="34" charset="0"/>
              <a:buChar char="•"/>
            </a:pPr>
            <a:r>
              <a:rPr lang="en-GB" sz="1600" dirty="0">
                <a:latin typeface="Lato" panose="020F0502020204030203" pitchFamily="34" charset="0"/>
              </a:rPr>
              <a:t>Mean Food Rating by Sector, Area, District</a:t>
            </a:r>
          </a:p>
          <a:p>
            <a:pPr marL="742950" lvl="1" indent="-285750">
              <a:buFont typeface="Arial" panose="020B0604020202020204" pitchFamily="34" charset="0"/>
              <a:buChar char="•"/>
            </a:pPr>
            <a:r>
              <a:rPr lang="en-GB" sz="1600" dirty="0">
                <a:latin typeface="Lato" panose="020F0502020204030203" pitchFamily="34" charset="0"/>
              </a:rPr>
              <a:t>Deprivation Index</a:t>
            </a:r>
          </a:p>
          <a:p>
            <a:pPr marL="742950" lvl="1" indent="-285750">
              <a:buFont typeface="Arial" panose="020B0604020202020204" pitchFamily="34" charset="0"/>
              <a:buChar char="•"/>
            </a:pPr>
            <a:r>
              <a:rPr lang="en-GB" sz="1600" dirty="0">
                <a:latin typeface="Lato" panose="020F0502020204030203" pitchFamily="34" charset="0"/>
              </a:rPr>
              <a:t>Demographics</a:t>
            </a:r>
            <a:endParaRPr lang="en-GB" sz="1600" dirty="0"/>
          </a:p>
          <a:p>
            <a:endParaRPr lang="en-GB" dirty="0"/>
          </a:p>
          <a:p>
            <a:r>
              <a:rPr lang="en-GB" b="1" dirty="0"/>
              <a:t>Output:</a:t>
            </a:r>
          </a:p>
          <a:p>
            <a:endParaRPr lang="en-GB" dirty="0"/>
          </a:p>
          <a:p>
            <a:pPr marL="285750" indent="-285750">
              <a:buFont typeface="Arial" panose="020B0604020202020204" pitchFamily="34" charset="0"/>
              <a:buChar char="•"/>
            </a:pPr>
            <a:r>
              <a:rPr lang="en-GB" sz="1600" dirty="0"/>
              <a:t>Predicted Score and Recommendation</a:t>
            </a:r>
          </a:p>
        </p:txBody>
      </p:sp>
    </p:spTree>
    <p:extLst>
      <p:ext uri="{BB962C8B-B14F-4D97-AF65-F5344CB8AC3E}">
        <p14:creationId xmlns:p14="http://schemas.microsoft.com/office/powerpoint/2010/main" val="55303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DACF-7F70-5726-B5D1-6D6CBADD13D7}"/>
              </a:ext>
            </a:extLst>
          </p:cNvPr>
          <p:cNvSpPr>
            <a:spLocks noGrp="1"/>
          </p:cNvSpPr>
          <p:nvPr>
            <p:ph type="title"/>
          </p:nvPr>
        </p:nvSpPr>
        <p:spPr/>
        <p:txBody>
          <a:bodyPr/>
          <a:lstStyle/>
          <a:p>
            <a:r>
              <a:rPr lang="en-GB" dirty="0"/>
              <a:t>Step 6: Run the model against all our data</a:t>
            </a:r>
          </a:p>
        </p:txBody>
      </p:sp>
      <p:sp>
        <p:nvSpPr>
          <p:cNvPr id="8" name="TextBox 7">
            <a:extLst>
              <a:ext uri="{FF2B5EF4-FFF2-40B4-BE49-F238E27FC236}">
                <a16:creationId xmlns:a16="http://schemas.microsoft.com/office/drawing/2014/main" id="{FD2B8DE6-2795-6051-E887-DC7D613B331E}"/>
              </a:ext>
            </a:extLst>
          </p:cNvPr>
          <p:cNvSpPr txBox="1"/>
          <p:nvPr/>
        </p:nvSpPr>
        <p:spPr>
          <a:xfrm>
            <a:off x="8471681" y="1905286"/>
            <a:ext cx="3144417" cy="4185761"/>
          </a:xfrm>
          <a:prstGeom prst="rect">
            <a:avLst/>
          </a:prstGeom>
          <a:noFill/>
        </p:spPr>
        <p:txBody>
          <a:bodyPr wrap="square" rtlCol="0">
            <a:spAutoFit/>
          </a:bodyPr>
          <a:lstStyle/>
          <a:p>
            <a:r>
              <a:rPr lang="en-GB" b="1" dirty="0"/>
              <a:t>How: </a:t>
            </a:r>
          </a:p>
          <a:p>
            <a:endParaRPr lang="en-GB" dirty="0"/>
          </a:p>
          <a:p>
            <a:pPr marL="285750" indent="-285750">
              <a:buFont typeface="Arial" panose="020B0604020202020204" pitchFamily="34" charset="0"/>
              <a:buChar char="•"/>
            </a:pPr>
            <a:r>
              <a:rPr lang="en-GB" sz="1600" dirty="0">
                <a:latin typeface="Lato" panose="020F0502020204030203" pitchFamily="34" charset="0"/>
              </a:rPr>
              <a:t>Get </a:t>
            </a:r>
            <a:r>
              <a:rPr lang="en-GB" sz="1600" dirty="0" err="1">
                <a:latin typeface="Lato" panose="020F0502020204030203" pitchFamily="34" charset="0"/>
              </a:rPr>
              <a:t>PostCode</a:t>
            </a:r>
            <a:r>
              <a:rPr lang="en-GB" sz="1600" dirty="0">
                <a:latin typeface="Lato" panose="020F0502020204030203" pitchFamily="34" charset="0"/>
              </a:rPr>
              <a:t> and Business Type from original Food Rating File</a:t>
            </a:r>
          </a:p>
          <a:p>
            <a:pPr marL="285750" indent="-285750">
              <a:buFont typeface="Arial" panose="020B0604020202020204" pitchFamily="34" charset="0"/>
              <a:buChar char="•"/>
            </a:pPr>
            <a:endParaRPr lang="en-GB" sz="1600" dirty="0">
              <a:latin typeface="Lato" panose="020F0502020204030203" pitchFamily="34" charset="0"/>
            </a:endParaRPr>
          </a:p>
          <a:p>
            <a:pPr marL="285750" indent="-285750">
              <a:buFont typeface="Arial" panose="020B0604020202020204" pitchFamily="34" charset="0"/>
              <a:buChar char="•"/>
            </a:pPr>
            <a:r>
              <a:rPr lang="en-GB" sz="1600" dirty="0">
                <a:latin typeface="Lato" panose="020F0502020204030203" pitchFamily="34" charset="0"/>
              </a:rPr>
              <a:t>System uses postcode to lookup</a:t>
            </a:r>
          </a:p>
          <a:p>
            <a:pPr marL="742950" lvl="1" indent="-285750">
              <a:buFont typeface="Arial" panose="020B0604020202020204" pitchFamily="34" charset="0"/>
              <a:buChar char="•"/>
            </a:pPr>
            <a:r>
              <a:rPr lang="en-GB" sz="1600" dirty="0">
                <a:latin typeface="Lato" panose="020F0502020204030203" pitchFamily="34" charset="0"/>
              </a:rPr>
              <a:t>Mean Food Rating by Sector, Area, District</a:t>
            </a:r>
          </a:p>
          <a:p>
            <a:pPr marL="742950" lvl="1" indent="-285750">
              <a:buFont typeface="Arial" panose="020B0604020202020204" pitchFamily="34" charset="0"/>
              <a:buChar char="•"/>
            </a:pPr>
            <a:r>
              <a:rPr lang="en-GB" sz="1600" dirty="0">
                <a:latin typeface="Lato" panose="020F0502020204030203" pitchFamily="34" charset="0"/>
              </a:rPr>
              <a:t>Deprivation Index</a:t>
            </a:r>
          </a:p>
          <a:p>
            <a:pPr marL="742950" lvl="1" indent="-285750">
              <a:buFont typeface="Arial" panose="020B0604020202020204" pitchFamily="34" charset="0"/>
              <a:buChar char="•"/>
            </a:pPr>
            <a:r>
              <a:rPr lang="en-GB" sz="1600" dirty="0">
                <a:latin typeface="Lato" panose="020F0502020204030203" pitchFamily="34" charset="0"/>
              </a:rPr>
              <a:t>Demographics</a:t>
            </a:r>
            <a:endParaRPr lang="en-GB" sz="1600" dirty="0"/>
          </a:p>
          <a:p>
            <a:endParaRPr lang="en-GB" dirty="0"/>
          </a:p>
          <a:p>
            <a:r>
              <a:rPr lang="en-GB" b="1" dirty="0"/>
              <a:t>Output:</a:t>
            </a:r>
          </a:p>
          <a:p>
            <a:endParaRPr lang="en-GB" dirty="0"/>
          </a:p>
          <a:p>
            <a:pPr marL="285750" indent="-285750">
              <a:buFont typeface="Arial" panose="020B0604020202020204" pitchFamily="34" charset="0"/>
              <a:buChar char="•"/>
            </a:pPr>
            <a:r>
              <a:rPr lang="en-GB" sz="1600" dirty="0"/>
              <a:t>Original data + Predicted Score</a:t>
            </a:r>
          </a:p>
        </p:txBody>
      </p:sp>
      <p:graphicFrame>
        <p:nvGraphicFramePr>
          <p:cNvPr id="3" name="Table 2">
            <a:extLst>
              <a:ext uri="{FF2B5EF4-FFF2-40B4-BE49-F238E27FC236}">
                <a16:creationId xmlns:a16="http://schemas.microsoft.com/office/drawing/2014/main" id="{9FE4D344-D37D-C7E3-F299-40C2FC0DD474}"/>
              </a:ext>
            </a:extLst>
          </p:cNvPr>
          <p:cNvGraphicFramePr>
            <a:graphicFrameLocks noGrp="1"/>
          </p:cNvGraphicFramePr>
          <p:nvPr>
            <p:extLst>
              <p:ext uri="{D42A27DB-BD31-4B8C-83A1-F6EECF244321}">
                <p14:modId xmlns:p14="http://schemas.microsoft.com/office/powerpoint/2010/main" val="1080506589"/>
              </p:ext>
            </p:extLst>
          </p:nvPr>
        </p:nvGraphicFramePr>
        <p:xfrm>
          <a:off x="838200" y="1905286"/>
          <a:ext cx="3628649" cy="4357518"/>
        </p:xfrm>
        <a:graphic>
          <a:graphicData uri="http://schemas.openxmlformats.org/drawingml/2006/table">
            <a:tbl>
              <a:tblPr/>
              <a:tblGrid>
                <a:gridCol w="1135220">
                  <a:extLst>
                    <a:ext uri="{9D8B030D-6E8A-4147-A177-3AD203B41FA5}">
                      <a16:colId xmlns:a16="http://schemas.microsoft.com/office/drawing/2014/main" val="2905076584"/>
                    </a:ext>
                  </a:extLst>
                </a:gridCol>
                <a:gridCol w="942638">
                  <a:extLst>
                    <a:ext uri="{9D8B030D-6E8A-4147-A177-3AD203B41FA5}">
                      <a16:colId xmlns:a16="http://schemas.microsoft.com/office/drawing/2014/main" val="3819597844"/>
                    </a:ext>
                  </a:extLst>
                </a:gridCol>
                <a:gridCol w="739920">
                  <a:extLst>
                    <a:ext uri="{9D8B030D-6E8A-4147-A177-3AD203B41FA5}">
                      <a16:colId xmlns:a16="http://schemas.microsoft.com/office/drawing/2014/main" val="55652925"/>
                    </a:ext>
                  </a:extLst>
                </a:gridCol>
                <a:gridCol w="810871">
                  <a:extLst>
                    <a:ext uri="{9D8B030D-6E8A-4147-A177-3AD203B41FA5}">
                      <a16:colId xmlns:a16="http://schemas.microsoft.com/office/drawing/2014/main" val="3730012869"/>
                    </a:ext>
                  </a:extLst>
                </a:gridCol>
              </a:tblGrid>
              <a:tr h="0">
                <a:tc>
                  <a:txBody>
                    <a:bodyPr/>
                    <a:lstStyle/>
                    <a:p>
                      <a:pPr algn="l" fontAlgn="b"/>
                      <a:r>
                        <a:rPr lang="en-GB" sz="900" b="1" i="0" u="none" strike="noStrike">
                          <a:solidFill>
                            <a:srgbClr val="FFFFFF"/>
                          </a:solidFill>
                          <a:effectLst/>
                          <a:latin typeface="Calibri" panose="020F0502020204030204" pitchFamily="34" charset="0"/>
                        </a:rPr>
                        <a:t>LocalAuthorityName</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GB" sz="900" b="1" i="0" u="none" strike="noStrike">
                          <a:solidFill>
                            <a:srgbClr val="FFFFFF"/>
                          </a:solidFill>
                          <a:effectLst/>
                          <a:latin typeface="Calibri" panose="020F0502020204030204" pitchFamily="34" charset="0"/>
                        </a:rPr>
                        <a:t>Predicted Result</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GB" sz="900" b="1" i="0" u="none" strike="noStrike">
                          <a:solidFill>
                            <a:srgbClr val="FFFFFF"/>
                          </a:solidFill>
                          <a:effectLst/>
                          <a:latin typeface="Calibri" panose="020F0502020204030204" pitchFamily="34" charset="0"/>
                        </a:rPr>
                        <a:t>RatingValue</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GB" sz="900" b="1" i="0" u="none" strike="noStrike">
                          <a:solidFill>
                            <a:srgbClr val="FFFFFF"/>
                          </a:solidFill>
                          <a:effectLst/>
                          <a:latin typeface="Calibri" panose="020F0502020204030204" pitchFamily="34" charset="0"/>
                        </a:rPr>
                        <a:t>Delta</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841641404"/>
                  </a:ext>
                </a:extLst>
              </a:tr>
              <a:tr h="152038">
                <a:tc>
                  <a:txBody>
                    <a:bodyPr/>
                    <a:lstStyle/>
                    <a:p>
                      <a:pPr algn="l" fontAlgn="b"/>
                      <a:r>
                        <a:rPr lang="en-GB" sz="900" b="0" i="0" u="none" strike="noStrike">
                          <a:solidFill>
                            <a:srgbClr val="000000"/>
                          </a:solidFill>
                          <a:effectLst/>
                          <a:latin typeface="Calibri" panose="020F0502020204030204" pitchFamily="34" charset="0"/>
                        </a:rPr>
                        <a:t>Sedgemoor</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4.270658683</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4.889820359</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0.619161677</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518515952"/>
                  </a:ext>
                </a:extLst>
              </a:tr>
              <a:tr h="275189">
                <a:tc>
                  <a:txBody>
                    <a:bodyPr/>
                    <a:lstStyle/>
                    <a:p>
                      <a:pPr algn="l" fontAlgn="b"/>
                      <a:r>
                        <a:rPr lang="en-GB" sz="900" b="0" i="0" u="none" strike="noStrike">
                          <a:solidFill>
                            <a:srgbClr val="000000"/>
                          </a:solidFill>
                          <a:effectLst/>
                          <a:latin typeface="Calibri" panose="020F0502020204030204" pitchFamily="34" charset="0"/>
                        </a:rPr>
                        <a:t>Bournemouth, Christchurch and Poole</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4.522133939</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4.814982974</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0.292849035</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1212086150"/>
                  </a:ext>
                </a:extLst>
              </a:tr>
              <a:tr h="152038">
                <a:tc>
                  <a:txBody>
                    <a:bodyPr/>
                    <a:lstStyle/>
                    <a:p>
                      <a:pPr algn="l" fontAlgn="b"/>
                      <a:r>
                        <a:rPr lang="en-GB" sz="900" b="0" i="0" u="none" strike="noStrike">
                          <a:solidFill>
                            <a:srgbClr val="000000"/>
                          </a:solidFill>
                          <a:effectLst/>
                          <a:latin typeface="Calibri" panose="020F0502020204030204" pitchFamily="34" charset="0"/>
                        </a:rPr>
                        <a:t>Nottingham City</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4.511431412</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4.781312127</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0.269880716</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2255863711"/>
                  </a:ext>
                </a:extLst>
              </a:tr>
              <a:tr h="152038">
                <a:tc>
                  <a:txBody>
                    <a:bodyPr/>
                    <a:lstStyle/>
                    <a:p>
                      <a:pPr algn="l" fontAlgn="b"/>
                      <a:r>
                        <a:rPr lang="en-GB" sz="900" b="0" i="0" u="none" strike="noStrike">
                          <a:solidFill>
                            <a:srgbClr val="000000"/>
                          </a:solidFill>
                          <a:effectLst/>
                          <a:latin typeface="Calibri" panose="020F0502020204030204" pitchFamily="34" charset="0"/>
                        </a:rPr>
                        <a:t>Darlington</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4.567119155</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4.835595777</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0.268476621</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2691858079"/>
                  </a:ext>
                </a:extLst>
              </a:tr>
              <a:tr h="152038">
                <a:tc>
                  <a:txBody>
                    <a:bodyPr/>
                    <a:lstStyle/>
                    <a:p>
                      <a:pPr algn="l" fontAlgn="b"/>
                      <a:r>
                        <a:rPr lang="en-GB" sz="900" b="0" i="0" u="none" strike="noStrike">
                          <a:solidFill>
                            <a:srgbClr val="000000"/>
                          </a:solidFill>
                          <a:effectLst/>
                          <a:latin typeface="Calibri" panose="020F0502020204030204" pitchFamily="34" charset="0"/>
                        </a:rPr>
                        <a:t>Torridge</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4.589494163</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4.856031128</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0.266536965</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3699483458"/>
                  </a:ext>
                </a:extLst>
              </a:tr>
              <a:tr h="152038">
                <a:tc>
                  <a:txBody>
                    <a:bodyPr/>
                    <a:lstStyle/>
                    <a:p>
                      <a:pPr algn="l" fontAlgn="b"/>
                      <a:r>
                        <a:rPr lang="en-GB" sz="900" b="0" i="0" u="none" strike="noStrike">
                          <a:solidFill>
                            <a:srgbClr val="000000"/>
                          </a:solidFill>
                          <a:effectLst/>
                          <a:latin typeface="Calibri" panose="020F0502020204030204" pitchFamily="34" charset="0"/>
                        </a:rPr>
                        <a:t>Stockton On Tees</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4.637846656</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4.899673736</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0.26182708</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36674416"/>
                  </a:ext>
                </a:extLst>
              </a:tr>
              <a:tr h="152038">
                <a:tc>
                  <a:txBody>
                    <a:bodyPr/>
                    <a:lstStyle/>
                    <a:p>
                      <a:pPr algn="l" fontAlgn="b"/>
                      <a:r>
                        <a:rPr lang="en-GB" sz="900" b="0" i="0" u="none" strike="noStrike">
                          <a:solidFill>
                            <a:srgbClr val="000000"/>
                          </a:solidFill>
                          <a:effectLst/>
                          <a:latin typeface="Calibri" panose="020F0502020204030204" pitchFamily="34" charset="0"/>
                        </a:rPr>
                        <a:t>Redcar and Cleveland</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4.644721907</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4.835414302</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0.190692395</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123192"/>
                  </a:ext>
                </a:extLst>
              </a:tr>
              <a:tr h="152038">
                <a:tc>
                  <a:txBody>
                    <a:bodyPr/>
                    <a:lstStyle/>
                    <a:p>
                      <a:pPr algn="l" fontAlgn="b"/>
                      <a:r>
                        <a:rPr lang="en-GB" sz="900" b="0" i="0" u="none" strike="noStrike">
                          <a:solidFill>
                            <a:srgbClr val="000000"/>
                          </a:solidFill>
                          <a:effectLst/>
                          <a:latin typeface="Calibri" panose="020F0502020204030204" pitchFamily="34" charset="0"/>
                        </a:rPr>
                        <a:t>Worthing</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4.512820513</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4.690598291</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0.177777778</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997392255"/>
                  </a:ext>
                </a:extLst>
              </a:tr>
              <a:tr h="152038">
                <a:tc>
                  <a:txBody>
                    <a:bodyPr/>
                    <a:lstStyle/>
                    <a:p>
                      <a:pPr algn="l" fontAlgn="b"/>
                      <a:r>
                        <a:rPr lang="en-GB" sz="900" b="0" i="0" u="none" strike="noStrike">
                          <a:solidFill>
                            <a:srgbClr val="000000"/>
                          </a:solidFill>
                          <a:effectLst/>
                          <a:latin typeface="Calibri" panose="020F0502020204030204" pitchFamily="34" charset="0"/>
                        </a:rPr>
                        <a:t>Lancaster City</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4.416853933</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4.557303371</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0.140449438</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20636340"/>
                  </a:ext>
                </a:extLst>
              </a:tr>
              <a:tr h="152038">
                <a:tc>
                  <a:txBody>
                    <a:bodyPr/>
                    <a:lstStyle/>
                    <a:p>
                      <a:pPr algn="l" fontAlgn="b"/>
                      <a:r>
                        <a:rPr lang="en-GB" sz="900" b="0" i="0" u="none" strike="noStrike">
                          <a:solidFill>
                            <a:srgbClr val="000000"/>
                          </a:solidFill>
                          <a:effectLst/>
                          <a:latin typeface="Calibri" panose="020F0502020204030204" pitchFamily="34" charset="0"/>
                        </a:rPr>
                        <a:t>South Holland</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4.728665208</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4.831509847</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0.102844639</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49684293"/>
                  </a:ext>
                </a:extLst>
              </a:tr>
              <a:tr h="275189">
                <a:tc>
                  <a:txBody>
                    <a:bodyPr/>
                    <a:lstStyle/>
                    <a:p>
                      <a:pPr algn="l" fontAlgn="b"/>
                      <a:r>
                        <a:rPr lang="en-GB" sz="900" b="0" i="0" u="none" strike="noStrike">
                          <a:solidFill>
                            <a:srgbClr val="000000"/>
                          </a:solidFill>
                          <a:effectLst/>
                          <a:latin typeface="Calibri" panose="020F0502020204030204" pitchFamily="34" charset="0"/>
                        </a:rPr>
                        <a:t>Hammersmith and Fulham</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4.509634551</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4.598006645</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0.088372093</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97576190"/>
                  </a:ext>
                </a:extLst>
              </a:tr>
              <a:tr h="152038">
                <a:tc>
                  <a:txBody>
                    <a:bodyPr/>
                    <a:lstStyle/>
                    <a:p>
                      <a:pPr algn="l" fontAlgn="b"/>
                      <a:r>
                        <a:rPr lang="en-GB" sz="900" b="0" i="0" u="none" strike="noStrike">
                          <a:solidFill>
                            <a:srgbClr val="000000"/>
                          </a:solidFill>
                          <a:effectLst/>
                          <a:latin typeface="Calibri" panose="020F0502020204030204" pitchFamily="34" charset="0"/>
                        </a:rPr>
                        <a:t>Oadby and Wigston</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4.543396226</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4.61509434</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0.071698113</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08001739"/>
                  </a:ext>
                </a:extLst>
              </a:tr>
              <a:tr h="152038">
                <a:tc>
                  <a:txBody>
                    <a:bodyPr/>
                    <a:lstStyle/>
                    <a:p>
                      <a:pPr algn="l" fontAlgn="b"/>
                      <a:r>
                        <a:rPr lang="en-GB" sz="900" b="0" i="0" u="none" strike="noStrike">
                          <a:solidFill>
                            <a:srgbClr val="000000"/>
                          </a:solidFill>
                          <a:effectLst/>
                          <a:latin typeface="Calibri" panose="020F0502020204030204" pitchFamily="34" charset="0"/>
                        </a:rPr>
                        <a:t>….......................</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40426006"/>
                  </a:ext>
                </a:extLst>
              </a:tr>
              <a:tr h="152038">
                <a:tc>
                  <a:txBody>
                    <a:bodyPr/>
                    <a:lstStyle/>
                    <a:p>
                      <a:pPr algn="l" fontAlgn="b"/>
                      <a:r>
                        <a:rPr lang="en-GB" sz="900" b="0" i="0" u="none" strike="noStrike">
                          <a:solidFill>
                            <a:srgbClr val="000000"/>
                          </a:solidFill>
                          <a:effectLst/>
                          <a:latin typeface="Calibri" panose="020F0502020204030204" pitchFamily="34" charset="0"/>
                        </a:rPr>
                        <a:t>Manchester</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4.947233314</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4.358528237</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-0.588705077</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62709262"/>
                  </a:ext>
                </a:extLst>
              </a:tr>
              <a:tr h="152038">
                <a:tc>
                  <a:txBody>
                    <a:bodyPr/>
                    <a:lstStyle/>
                    <a:p>
                      <a:pPr algn="l" fontAlgn="b"/>
                      <a:r>
                        <a:rPr lang="en-GB" sz="900" b="0" i="0" u="none" strike="noStrike">
                          <a:solidFill>
                            <a:srgbClr val="000000"/>
                          </a:solidFill>
                          <a:effectLst/>
                          <a:latin typeface="Calibri" panose="020F0502020204030204" pitchFamily="34" charset="0"/>
                        </a:rPr>
                        <a:t>Enfield</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4.703315881</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4.10936591</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-0.593949971</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94052068"/>
                  </a:ext>
                </a:extLst>
              </a:tr>
              <a:tr h="152038">
                <a:tc>
                  <a:txBody>
                    <a:bodyPr/>
                    <a:lstStyle/>
                    <a:p>
                      <a:pPr algn="l" fontAlgn="b"/>
                      <a:r>
                        <a:rPr lang="en-GB" sz="900" b="0" i="0" u="none" strike="noStrike">
                          <a:solidFill>
                            <a:srgbClr val="000000"/>
                          </a:solidFill>
                          <a:effectLst/>
                          <a:latin typeface="Calibri" panose="020F0502020204030204" pitchFamily="34" charset="0"/>
                        </a:rPr>
                        <a:t>Reading</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4.972846442</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4.371722846</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-0.601123596</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29820497"/>
                  </a:ext>
                </a:extLst>
              </a:tr>
              <a:tr h="152038">
                <a:tc>
                  <a:txBody>
                    <a:bodyPr/>
                    <a:lstStyle/>
                    <a:p>
                      <a:pPr algn="l" fontAlgn="b"/>
                      <a:r>
                        <a:rPr lang="en-GB" sz="900" b="0" i="0" u="none" strike="noStrike">
                          <a:solidFill>
                            <a:srgbClr val="000000"/>
                          </a:solidFill>
                          <a:effectLst/>
                          <a:latin typeface="Calibri" panose="020F0502020204030204" pitchFamily="34" charset="0"/>
                        </a:rPr>
                        <a:t>Slough</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4.948301329</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4.339734121</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-0.608567208</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79430379"/>
                  </a:ext>
                </a:extLst>
              </a:tr>
              <a:tr h="152038">
                <a:tc>
                  <a:txBody>
                    <a:bodyPr/>
                    <a:lstStyle/>
                    <a:p>
                      <a:pPr algn="l" fontAlgn="b"/>
                      <a:r>
                        <a:rPr lang="en-GB" sz="900" b="0" i="0" u="none" strike="noStrike">
                          <a:solidFill>
                            <a:srgbClr val="000000"/>
                          </a:solidFill>
                          <a:effectLst/>
                          <a:latin typeface="Calibri" panose="020F0502020204030204" pitchFamily="34" charset="0"/>
                        </a:rPr>
                        <a:t>South Oxfordshire</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4.956826138</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4.33722287</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-0.619603267</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37622875"/>
                  </a:ext>
                </a:extLst>
              </a:tr>
              <a:tr h="152038">
                <a:tc>
                  <a:txBody>
                    <a:bodyPr/>
                    <a:lstStyle/>
                    <a:p>
                      <a:pPr algn="l" fontAlgn="b"/>
                      <a:r>
                        <a:rPr lang="en-GB" sz="900" b="0" i="0" u="none" strike="noStrike">
                          <a:solidFill>
                            <a:srgbClr val="000000"/>
                          </a:solidFill>
                          <a:effectLst/>
                          <a:latin typeface="Calibri" panose="020F0502020204030204" pitchFamily="34" charset="0"/>
                        </a:rPr>
                        <a:t>Birmingham</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4.82945855</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4.206026308</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GB" sz="900" b="0" i="0" u="none" strike="noStrike">
                          <a:solidFill>
                            <a:srgbClr val="000000"/>
                          </a:solidFill>
                          <a:effectLst/>
                          <a:latin typeface="Calibri" panose="020F0502020204030204" pitchFamily="34" charset="0"/>
                        </a:rPr>
                        <a:t>-0.623432242</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22552661"/>
                  </a:ext>
                </a:extLst>
              </a:tr>
              <a:tr h="152038">
                <a:tc>
                  <a:txBody>
                    <a:bodyPr/>
                    <a:lstStyle/>
                    <a:p>
                      <a:pPr algn="l" fontAlgn="b"/>
                      <a:r>
                        <a:rPr lang="en-GB" sz="900" b="0" i="0" u="none" strike="noStrike">
                          <a:solidFill>
                            <a:srgbClr val="000000"/>
                          </a:solidFill>
                          <a:effectLst/>
                          <a:latin typeface="Calibri" panose="020F0502020204030204" pitchFamily="34" charset="0"/>
                        </a:rPr>
                        <a:t>Salford</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4.885892116</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4.248271093</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-0.637621024</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64599369"/>
                  </a:ext>
                </a:extLst>
              </a:tr>
              <a:tr h="152038">
                <a:tc>
                  <a:txBody>
                    <a:bodyPr/>
                    <a:lstStyle/>
                    <a:p>
                      <a:pPr algn="l" fontAlgn="b"/>
                      <a:r>
                        <a:rPr lang="en-GB" sz="900" b="0" i="0" u="none" strike="noStrike">
                          <a:solidFill>
                            <a:srgbClr val="000000"/>
                          </a:solidFill>
                          <a:effectLst/>
                          <a:latin typeface="Calibri" panose="020F0502020204030204" pitchFamily="34" charset="0"/>
                        </a:rPr>
                        <a:t>Ealing</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4.77201191</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4.082943428</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-0.689068481</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221794653"/>
                  </a:ext>
                </a:extLst>
              </a:tr>
              <a:tr h="152038">
                <a:tc>
                  <a:txBody>
                    <a:bodyPr/>
                    <a:lstStyle/>
                    <a:p>
                      <a:pPr algn="l" fontAlgn="b"/>
                      <a:r>
                        <a:rPr lang="en-GB" sz="900" b="0" i="0" u="none" strike="noStrike">
                          <a:solidFill>
                            <a:srgbClr val="000000"/>
                          </a:solidFill>
                          <a:effectLst/>
                          <a:latin typeface="Calibri" panose="020F0502020204030204" pitchFamily="34" charset="0"/>
                        </a:rPr>
                        <a:t>Wigan</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4.905105725</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4.206291903</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-0.698813822</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1234279031"/>
                  </a:ext>
                </a:extLst>
              </a:tr>
              <a:tr h="152038">
                <a:tc>
                  <a:txBody>
                    <a:bodyPr/>
                    <a:lstStyle/>
                    <a:p>
                      <a:pPr algn="l" fontAlgn="b"/>
                      <a:r>
                        <a:rPr lang="en-GB" sz="900" b="0" i="0" u="none" strike="noStrike">
                          <a:solidFill>
                            <a:srgbClr val="000000"/>
                          </a:solidFill>
                          <a:effectLst/>
                          <a:latin typeface="Calibri" panose="020F0502020204030204" pitchFamily="34" charset="0"/>
                        </a:rPr>
                        <a:t>Newham</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4.843029638</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4.14050494</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-0.702524698</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1309897324"/>
                  </a:ext>
                </a:extLst>
              </a:tr>
              <a:tr h="152038">
                <a:tc>
                  <a:txBody>
                    <a:bodyPr/>
                    <a:lstStyle/>
                    <a:p>
                      <a:pPr algn="l" fontAlgn="b"/>
                      <a:r>
                        <a:rPr lang="en-GB" sz="900" b="0" i="0" u="none" strike="noStrike">
                          <a:solidFill>
                            <a:srgbClr val="000000"/>
                          </a:solidFill>
                          <a:effectLst/>
                          <a:latin typeface="Calibri" panose="020F0502020204030204" pitchFamily="34" charset="0"/>
                        </a:rPr>
                        <a:t>Bolton</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4.894162575</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4.180032733</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-0.714129842</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1829049775"/>
                  </a:ext>
                </a:extLst>
              </a:tr>
              <a:tr h="152038">
                <a:tc>
                  <a:txBody>
                    <a:bodyPr/>
                    <a:lstStyle/>
                    <a:p>
                      <a:pPr algn="l" fontAlgn="b"/>
                      <a:r>
                        <a:rPr lang="en-GB" sz="900" b="0" i="0" u="none" strike="noStrike">
                          <a:solidFill>
                            <a:srgbClr val="000000"/>
                          </a:solidFill>
                          <a:effectLst/>
                          <a:latin typeface="Calibri" panose="020F0502020204030204" pitchFamily="34" charset="0"/>
                        </a:rPr>
                        <a:t>Dudley</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4.892307692</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4.177718833</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-0.714588859</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2925230577"/>
                  </a:ext>
                </a:extLst>
              </a:tr>
              <a:tr h="152038">
                <a:tc>
                  <a:txBody>
                    <a:bodyPr/>
                    <a:lstStyle/>
                    <a:p>
                      <a:pPr algn="l" fontAlgn="b"/>
                      <a:r>
                        <a:rPr lang="en-GB" sz="900" b="0" i="0" u="none" strike="noStrike">
                          <a:solidFill>
                            <a:srgbClr val="000000"/>
                          </a:solidFill>
                          <a:effectLst/>
                          <a:latin typeface="Calibri" panose="020F0502020204030204" pitchFamily="34" charset="0"/>
                        </a:rPr>
                        <a:t>Waltham Forest</a:t>
                      </a:r>
                    </a:p>
                  </a:txBody>
                  <a:tcPr marL="7602" marR="7602" marT="760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4.966366366</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a:solidFill>
                            <a:srgbClr val="000000"/>
                          </a:solidFill>
                          <a:effectLst/>
                          <a:latin typeface="Calibri" panose="020F0502020204030204" pitchFamily="34" charset="0"/>
                        </a:rPr>
                        <a:t>3.83003003</a:t>
                      </a:r>
                    </a:p>
                  </a:txBody>
                  <a:tcPr marL="7602" marR="7602" marT="76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tc>
                  <a:txBody>
                    <a:bodyPr/>
                    <a:lstStyle/>
                    <a:p>
                      <a:pPr algn="r" fontAlgn="b"/>
                      <a:r>
                        <a:rPr lang="en-GB" sz="900" b="0" i="0" u="none" strike="noStrike" dirty="0">
                          <a:solidFill>
                            <a:srgbClr val="000000"/>
                          </a:solidFill>
                          <a:effectLst/>
                          <a:latin typeface="Calibri" panose="020F0502020204030204" pitchFamily="34" charset="0"/>
                        </a:rPr>
                        <a:t>-1.136336336</a:t>
                      </a:r>
                    </a:p>
                  </a:txBody>
                  <a:tcPr marL="7602" marR="7602" marT="760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00"/>
                    </a:solidFill>
                  </a:tcPr>
                </a:tc>
                <a:extLst>
                  <a:ext uri="{0D108BD9-81ED-4DB2-BD59-A6C34878D82A}">
                    <a16:rowId xmlns:a16="http://schemas.microsoft.com/office/drawing/2014/main" val="1351450833"/>
                  </a:ext>
                </a:extLst>
              </a:tr>
            </a:tbl>
          </a:graphicData>
        </a:graphic>
      </p:graphicFrame>
      <p:sp>
        <p:nvSpPr>
          <p:cNvPr id="4" name="Right Brace 3">
            <a:extLst>
              <a:ext uri="{FF2B5EF4-FFF2-40B4-BE49-F238E27FC236}">
                <a16:creationId xmlns:a16="http://schemas.microsoft.com/office/drawing/2014/main" id="{4245EFB8-A049-A7DA-771E-E2DCB6C5BEB1}"/>
              </a:ext>
            </a:extLst>
          </p:cNvPr>
          <p:cNvSpPr/>
          <p:nvPr/>
        </p:nvSpPr>
        <p:spPr>
          <a:xfrm>
            <a:off x="4842588" y="2080727"/>
            <a:ext cx="158620" cy="10170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ight Brace 4">
            <a:extLst>
              <a:ext uri="{FF2B5EF4-FFF2-40B4-BE49-F238E27FC236}">
                <a16:creationId xmlns:a16="http://schemas.microsoft.com/office/drawing/2014/main" id="{347D009B-38B8-5014-B01F-2E6AFAEA1040}"/>
              </a:ext>
            </a:extLst>
          </p:cNvPr>
          <p:cNvSpPr/>
          <p:nvPr/>
        </p:nvSpPr>
        <p:spPr>
          <a:xfrm>
            <a:off x="4888308" y="5262465"/>
            <a:ext cx="224868" cy="10823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B8AA505E-21B1-9710-0808-49EDFAA35068}"/>
              </a:ext>
            </a:extLst>
          </p:cNvPr>
          <p:cNvSpPr txBox="1"/>
          <p:nvPr/>
        </p:nvSpPr>
        <p:spPr>
          <a:xfrm>
            <a:off x="5237584" y="2304661"/>
            <a:ext cx="2267339" cy="646331"/>
          </a:xfrm>
          <a:prstGeom prst="rect">
            <a:avLst/>
          </a:prstGeom>
          <a:noFill/>
        </p:spPr>
        <p:txBody>
          <a:bodyPr wrap="square" rtlCol="0">
            <a:spAutoFit/>
          </a:bodyPr>
          <a:lstStyle/>
          <a:p>
            <a:r>
              <a:rPr lang="en-GB" dirty="0"/>
              <a:t>Lower Ratings than expected</a:t>
            </a:r>
          </a:p>
        </p:txBody>
      </p:sp>
      <p:sp>
        <p:nvSpPr>
          <p:cNvPr id="9" name="TextBox 8">
            <a:extLst>
              <a:ext uri="{FF2B5EF4-FFF2-40B4-BE49-F238E27FC236}">
                <a16:creationId xmlns:a16="http://schemas.microsoft.com/office/drawing/2014/main" id="{3F1D469D-5A9F-2BC0-3DAB-0037E7104369}"/>
              </a:ext>
            </a:extLst>
          </p:cNvPr>
          <p:cNvSpPr txBox="1"/>
          <p:nvPr/>
        </p:nvSpPr>
        <p:spPr>
          <a:xfrm>
            <a:off x="5335595" y="5444716"/>
            <a:ext cx="2267339" cy="646331"/>
          </a:xfrm>
          <a:prstGeom prst="rect">
            <a:avLst/>
          </a:prstGeom>
          <a:noFill/>
        </p:spPr>
        <p:txBody>
          <a:bodyPr wrap="square" rtlCol="0">
            <a:spAutoFit/>
          </a:bodyPr>
          <a:lstStyle/>
          <a:p>
            <a:r>
              <a:rPr lang="en-GB" dirty="0"/>
              <a:t>Higher Ratings than expected</a:t>
            </a:r>
          </a:p>
        </p:txBody>
      </p:sp>
    </p:spTree>
    <p:extLst>
      <p:ext uri="{BB962C8B-B14F-4D97-AF65-F5344CB8AC3E}">
        <p14:creationId xmlns:p14="http://schemas.microsoft.com/office/powerpoint/2010/main" val="306877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C95-8205-39C8-A898-730089FC9388}"/>
              </a:ext>
            </a:extLst>
          </p:cNvPr>
          <p:cNvSpPr>
            <a:spLocks noGrp="1"/>
          </p:cNvSpPr>
          <p:nvPr>
            <p:ph type="title"/>
          </p:nvPr>
        </p:nvSpPr>
        <p:spPr/>
        <p:txBody>
          <a:bodyPr/>
          <a:lstStyle/>
          <a:p>
            <a:r>
              <a:rPr lang="en-GB"/>
              <a:t>Next Steps</a:t>
            </a:r>
            <a:endParaRPr lang="en-GB" dirty="0"/>
          </a:p>
        </p:txBody>
      </p:sp>
      <p:sp>
        <p:nvSpPr>
          <p:cNvPr id="3" name="Content Placeholder 2">
            <a:extLst>
              <a:ext uri="{FF2B5EF4-FFF2-40B4-BE49-F238E27FC236}">
                <a16:creationId xmlns:a16="http://schemas.microsoft.com/office/drawing/2014/main" id="{E9158366-ADA6-70A0-DD9A-AC0DE2216C72}"/>
              </a:ext>
            </a:extLst>
          </p:cNvPr>
          <p:cNvSpPr>
            <a:spLocks noGrp="1"/>
          </p:cNvSpPr>
          <p:nvPr>
            <p:ph idx="1"/>
          </p:nvPr>
        </p:nvSpPr>
        <p:spPr/>
        <p:txBody>
          <a:bodyPr>
            <a:normAutofit lnSpcReduction="10000"/>
          </a:bodyPr>
          <a:lstStyle/>
          <a:p>
            <a:r>
              <a:rPr lang="en-GB" dirty="0"/>
              <a:t>Finish optimising the models</a:t>
            </a:r>
          </a:p>
          <a:p>
            <a:r>
              <a:rPr lang="en-GB" dirty="0"/>
              <a:t>Develop the tool in Flask</a:t>
            </a:r>
          </a:p>
          <a:p>
            <a:r>
              <a:rPr lang="en-GB" dirty="0"/>
              <a:t>Consider adding additional census data</a:t>
            </a:r>
          </a:p>
          <a:p>
            <a:r>
              <a:rPr lang="en-GB" dirty="0"/>
              <a:t>Investigate </a:t>
            </a:r>
            <a:r>
              <a:rPr lang="en-GB" dirty="0">
                <a:hlinkClick r:id="rId2"/>
              </a:rPr>
              <a:t>‘</a:t>
            </a:r>
            <a:r>
              <a:rPr lang="en-US" b="0" i="0" dirty="0">
                <a:solidFill>
                  <a:srgbClr val="2E2E2E"/>
                </a:solidFill>
                <a:effectLst/>
                <a:latin typeface="ElsevierGulliver"/>
                <a:hlinkClick r:id="rId2"/>
              </a:rPr>
              <a:t>Automatic classification of takeaway food outlet cuisine type using machine (deep) learning’</a:t>
            </a:r>
            <a:r>
              <a:rPr lang="en-US" b="0" i="0" dirty="0">
                <a:solidFill>
                  <a:srgbClr val="2E2E2E"/>
                </a:solidFill>
                <a:effectLst/>
                <a:latin typeface="ElsevierGulliver"/>
              </a:rPr>
              <a:t> to automatically classify takeaway food outlets, by 10 major cuisine types, based on business name alone.</a:t>
            </a:r>
          </a:p>
          <a:p>
            <a:r>
              <a:rPr lang="en-GB" dirty="0"/>
              <a:t>Consider unsupervised models to identify clusters of poor ratings rather than calculating the means by postcode sector</a:t>
            </a:r>
          </a:p>
          <a:p>
            <a:r>
              <a:rPr lang="en-US" dirty="0">
                <a:solidFill>
                  <a:srgbClr val="2E2E2E"/>
                </a:solidFill>
                <a:latin typeface="ElsevierGulliver"/>
              </a:rPr>
              <a:t>Clean up the code and publish on GitHub</a:t>
            </a:r>
            <a:endParaRPr lang="en-US" b="0" i="0" dirty="0">
              <a:solidFill>
                <a:srgbClr val="2E2E2E"/>
              </a:solidFill>
              <a:effectLst/>
              <a:latin typeface="ElsevierGulliver"/>
            </a:endParaRPr>
          </a:p>
          <a:p>
            <a:endParaRPr lang="en-GB" dirty="0"/>
          </a:p>
        </p:txBody>
      </p:sp>
    </p:spTree>
    <p:extLst>
      <p:ext uri="{BB962C8B-B14F-4D97-AF65-F5344CB8AC3E}">
        <p14:creationId xmlns:p14="http://schemas.microsoft.com/office/powerpoint/2010/main" val="58595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7D73-9662-0E8C-0A5A-F5D62FCB05F1}"/>
              </a:ext>
            </a:extLst>
          </p:cNvPr>
          <p:cNvSpPr>
            <a:spLocks noGrp="1"/>
          </p:cNvSpPr>
          <p:nvPr>
            <p:ph type="title"/>
          </p:nvPr>
        </p:nvSpPr>
        <p:spPr/>
        <p:txBody>
          <a:bodyPr/>
          <a:lstStyle/>
          <a:p>
            <a:r>
              <a:rPr lang="en-GB" dirty="0"/>
              <a:t>Learnings</a:t>
            </a:r>
          </a:p>
        </p:txBody>
      </p:sp>
      <p:sp>
        <p:nvSpPr>
          <p:cNvPr id="3" name="Content Placeholder 2">
            <a:extLst>
              <a:ext uri="{FF2B5EF4-FFF2-40B4-BE49-F238E27FC236}">
                <a16:creationId xmlns:a16="http://schemas.microsoft.com/office/drawing/2014/main" id="{8AD1ECA6-52D6-C911-0D5E-A9DFA36F6A27}"/>
              </a:ext>
            </a:extLst>
          </p:cNvPr>
          <p:cNvSpPr>
            <a:spLocks noGrp="1"/>
          </p:cNvSpPr>
          <p:nvPr>
            <p:ph idx="1"/>
          </p:nvPr>
        </p:nvSpPr>
        <p:spPr/>
        <p:txBody>
          <a:bodyPr/>
          <a:lstStyle/>
          <a:p>
            <a:r>
              <a:rPr lang="en-GB" dirty="0"/>
              <a:t>Use Google earlier!</a:t>
            </a:r>
          </a:p>
          <a:p>
            <a:r>
              <a:rPr lang="en-GB" dirty="0"/>
              <a:t>80%+ of time spend getting data</a:t>
            </a:r>
          </a:p>
          <a:p>
            <a:pPr lvl="1"/>
            <a:r>
              <a:rPr lang="en-GB" dirty="0"/>
              <a:t>Issues mapping Local Authority Names (abandoned)</a:t>
            </a:r>
          </a:p>
          <a:p>
            <a:pPr lvl="1"/>
            <a:r>
              <a:rPr lang="en-GB" dirty="0"/>
              <a:t>Issues with Post Code formatting</a:t>
            </a:r>
          </a:p>
          <a:p>
            <a:r>
              <a:rPr lang="en-GB" dirty="0"/>
              <a:t>Maps are easy and rewarding</a:t>
            </a:r>
          </a:p>
          <a:p>
            <a:r>
              <a:rPr lang="en-GB" dirty="0"/>
              <a:t>Key to the ML model is understanding the metrics available</a:t>
            </a:r>
          </a:p>
          <a:p>
            <a:r>
              <a:rPr lang="en-GB" dirty="0"/>
              <a:t>Get familiar with the </a:t>
            </a:r>
            <a:r>
              <a:rPr lang="en-GB" dirty="0" err="1"/>
              <a:t>hyperparamer</a:t>
            </a:r>
            <a:r>
              <a:rPr lang="en-GB" dirty="0"/>
              <a:t> tuning (Grid CSV)</a:t>
            </a:r>
          </a:p>
          <a:p>
            <a:endParaRPr lang="en-GB" dirty="0"/>
          </a:p>
        </p:txBody>
      </p:sp>
    </p:spTree>
    <p:extLst>
      <p:ext uri="{BB962C8B-B14F-4D97-AF65-F5344CB8AC3E}">
        <p14:creationId xmlns:p14="http://schemas.microsoft.com/office/powerpoint/2010/main" val="335619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BAD5-FB67-6B71-8818-0AC63DBBA554}"/>
              </a:ext>
            </a:extLst>
          </p:cNvPr>
          <p:cNvSpPr>
            <a:spLocks noGrp="1"/>
          </p:cNvSpPr>
          <p:nvPr>
            <p:ph type="title"/>
          </p:nvPr>
        </p:nvSpPr>
        <p:spPr/>
        <p:txBody>
          <a:bodyPr/>
          <a:lstStyle/>
          <a:p>
            <a:r>
              <a:rPr lang="en-GB" dirty="0"/>
              <a:t>The project …</a:t>
            </a:r>
          </a:p>
        </p:txBody>
      </p:sp>
      <p:pic>
        <p:nvPicPr>
          <p:cNvPr id="4" name="Picture 3">
            <a:extLst>
              <a:ext uri="{FF2B5EF4-FFF2-40B4-BE49-F238E27FC236}">
                <a16:creationId xmlns:a16="http://schemas.microsoft.com/office/drawing/2014/main" id="{0742743F-CD66-A895-D666-789E9A729C0C}"/>
              </a:ext>
            </a:extLst>
          </p:cNvPr>
          <p:cNvPicPr>
            <a:picLocks noChangeAspect="1"/>
          </p:cNvPicPr>
          <p:nvPr/>
        </p:nvPicPr>
        <p:blipFill>
          <a:blip r:embed="rId2"/>
          <a:stretch>
            <a:fillRect/>
          </a:stretch>
        </p:blipFill>
        <p:spPr>
          <a:xfrm>
            <a:off x="1084736" y="1873955"/>
            <a:ext cx="6625144" cy="2511434"/>
          </a:xfrm>
          <a:prstGeom prst="rect">
            <a:avLst/>
          </a:prstGeom>
          <a:ln w="19050">
            <a:solidFill>
              <a:schemeClr val="tx1"/>
            </a:solidFill>
          </a:ln>
        </p:spPr>
      </p:pic>
      <p:sp>
        <p:nvSpPr>
          <p:cNvPr id="5" name="Rectangle 4">
            <a:extLst>
              <a:ext uri="{FF2B5EF4-FFF2-40B4-BE49-F238E27FC236}">
                <a16:creationId xmlns:a16="http://schemas.microsoft.com/office/drawing/2014/main" id="{C0D5B201-17C4-246D-691D-4233D6A9F8A7}"/>
              </a:ext>
            </a:extLst>
          </p:cNvPr>
          <p:cNvSpPr/>
          <p:nvPr/>
        </p:nvSpPr>
        <p:spPr>
          <a:xfrm>
            <a:off x="6764694" y="4255642"/>
            <a:ext cx="4058816" cy="2237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Are the inspectors biased?</a:t>
            </a:r>
          </a:p>
          <a:p>
            <a:pPr algn="ctr"/>
            <a:r>
              <a:rPr lang="en-GB" dirty="0"/>
              <a:t>How can we use ML to determine human behaviour?</a:t>
            </a:r>
          </a:p>
          <a:p>
            <a:pPr algn="ctr"/>
            <a:endParaRPr lang="en-GB" dirty="0"/>
          </a:p>
          <a:p>
            <a:pPr algn="ctr"/>
            <a:r>
              <a:rPr lang="en-GB" dirty="0"/>
              <a:t>I don’t really understand the question but we’ll start anyway ….</a:t>
            </a:r>
          </a:p>
        </p:txBody>
      </p:sp>
      <p:sp>
        <p:nvSpPr>
          <p:cNvPr id="7" name="Rectangle: Rounded Corners 6">
            <a:extLst>
              <a:ext uri="{FF2B5EF4-FFF2-40B4-BE49-F238E27FC236}">
                <a16:creationId xmlns:a16="http://schemas.microsoft.com/office/drawing/2014/main" id="{2CC580B0-CB1E-7DCB-06B9-2D175570E05D}"/>
              </a:ext>
            </a:extLst>
          </p:cNvPr>
          <p:cNvSpPr/>
          <p:nvPr/>
        </p:nvSpPr>
        <p:spPr>
          <a:xfrm>
            <a:off x="838200" y="3069771"/>
            <a:ext cx="6514322" cy="821094"/>
          </a:xfrm>
          <a:prstGeom prst="round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2183A962-2F21-A216-77F4-48AA6BBE4692}"/>
              </a:ext>
            </a:extLst>
          </p:cNvPr>
          <p:cNvPicPr>
            <a:picLocks noChangeAspect="1"/>
          </p:cNvPicPr>
          <p:nvPr/>
        </p:nvPicPr>
        <p:blipFill>
          <a:blip r:embed="rId3"/>
          <a:stretch>
            <a:fillRect/>
          </a:stretch>
        </p:blipFill>
        <p:spPr>
          <a:xfrm>
            <a:off x="10823510" y="4163884"/>
            <a:ext cx="1261108" cy="2420748"/>
          </a:xfrm>
          <a:prstGeom prst="rect">
            <a:avLst/>
          </a:prstGeom>
        </p:spPr>
      </p:pic>
    </p:spTree>
    <p:extLst>
      <p:ext uri="{BB962C8B-B14F-4D97-AF65-F5344CB8AC3E}">
        <p14:creationId xmlns:p14="http://schemas.microsoft.com/office/powerpoint/2010/main" val="241644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34CF86-BF5B-55EE-711A-31D60331C2ED}"/>
              </a:ext>
            </a:extLst>
          </p:cNvPr>
          <p:cNvPicPr>
            <a:picLocks noChangeAspect="1"/>
          </p:cNvPicPr>
          <p:nvPr/>
        </p:nvPicPr>
        <p:blipFill>
          <a:blip r:embed="rId2"/>
          <a:stretch>
            <a:fillRect/>
          </a:stretch>
        </p:blipFill>
        <p:spPr>
          <a:xfrm>
            <a:off x="838200" y="1558353"/>
            <a:ext cx="4074459" cy="2924866"/>
          </a:xfrm>
          <a:prstGeom prst="rect">
            <a:avLst/>
          </a:prstGeom>
          <a:ln>
            <a:solidFill>
              <a:schemeClr val="accent1"/>
            </a:solidFill>
          </a:ln>
        </p:spPr>
      </p:pic>
      <p:pic>
        <p:nvPicPr>
          <p:cNvPr id="5" name="Picture 4">
            <a:extLst>
              <a:ext uri="{FF2B5EF4-FFF2-40B4-BE49-F238E27FC236}">
                <a16:creationId xmlns:a16="http://schemas.microsoft.com/office/drawing/2014/main" id="{C018D1DC-F12D-6F40-13F1-E96AAB33EA3B}"/>
              </a:ext>
            </a:extLst>
          </p:cNvPr>
          <p:cNvPicPr>
            <a:picLocks noChangeAspect="1"/>
          </p:cNvPicPr>
          <p:nvPr/>
        </p:nvPicPr>
        <p:blipFill>
          <a:blip r:embed="rId3"/>
          <a:stretch>
            <a:fillRect/>
          </a:stretch>
        </p:blipFill>
        <p:spPr>
          <a:xfrm>
            <a:off x="5074024" y="1545806"/>
            <a:ext cx="3224037" cy="2924866"/>
          </a:xfrm>
          <a:prstGeom prst="rect">
            <a:avLst/>
          </a:prstGeom>
          <a:ln>
            <a:solidFill>
              <a:schemeClr val="accent1"/>
            </a:solidFill>
          </a:ln>
        </p:spPr>
      </p:pic>
      <p:pic>
        <p:nvPicPr>
          <p:cNvPr id="7" name="Picture 6">
            <a:extLst>
              <a:ext uri="{FF2B5EF4-FFF2-40B4-BE49-F238E27FC236}">
                <a16:creationId xmlns:a16="http://schemas.microsoft.com/office/drawing/2014/main" id="{48FEA739-9927-0108-B8A8-9A8825E8C0DA}"/>
              </a:ext>
            </a:extLst>
          </p:cNvPr>
          <p:cNvPicPr>
            <a:picLocks noChangeAspect="1"/>
          </p:cNvPicPr>
          <p:nvPr/>
        </p:nvPicPr>
        <p:blipFill>
          <a:blip r:embed="rId4"/>
          <a:stretch>
            <a:fillRect/>
          </a:stretch>
        </p:blipFill>
        <p:spPr>
          <a:xfrm>
            <a:off x="838200" y="4793243"/>
            <a:ext cx="7459861" cy="1586367"/>
          </a:xfrm>
          <a:prstGeom prst="rect">
            <a:avLst/>
          </a:prstGeom>
          <a:ln>
            <a:solidFill>
              <a:schemeClr val="accent1"/>
            </a:solidFill>
          </a:ln>
        </p:spPr>
      </p:pic>
      <p:sp>
        <p:nvSpPr>
          <p:cNvPr id="8" name="Title 7">
            <a:extLst>
              <a:ext uri="{FF2B5EF4-FFF2-40B4-BE49-F238E27FC236}">
                <a16:creationId xmlns:a16="http://schemas.microsoft.com/office/drawing/2014/main" id="{ACE99750-591C-7BBB-BDA4-94707DA7C45C}"/>
              </a:ext>
            </a:extLst>
          </p:cNvPr>
          <p:cNvSpPr>
            <a:spLocks noGrp="1"/>
          </p:cNvSpPr>
          <p:nvPr>
            <p:ph type="title"/>
          </p:nvPr>
        </p:nvSpPr>
        <p:spPr/>
        <p:txBody>
          <a:bodyPr/>
          <a:lstStyle/>
          <a:p>
            <a:r>
              <a:rPr lang="en-GB" dirty="0"/>
              <a:t>Step 1: Load the Food Rating Data</a:t>
            </a:r>
          </a:p>
        </p:txBody>
      </p:sp>
      <p:sp>
        <p:nvSpPr>
          <p:cNvPr id="9" name="TextBox 8">
            <a:extLst>
              <a:ext uri="{FF2B5EF4-FFF2-40B4-BE49-F238E27FC236}">
                <a16:creationId xmlns:a16="http://schemas.microsoft.com/office/drawing/2014/main" id="{88B4E7B7-BB5C-9623-7BA7-1BF21975F689}"/>
              </a:ext>
            </a:extLst>
          </p:cNvPr>
          <p:cNvSpPr txBox="1"/>
          <p:nvPr/>
        </p:nvSpPr>
        <p:spPr>
          <a:xfrm>
            <a:off x="8826759" y="1545806"/>
            <a:ext cx="3144417" cy="3416320"/>
          </a:xfrm>
          <a:prstGeom prst="rect">
            <a:avLst/>
          </a:prstGeom>
          <a:noFill/>
        </p:spPr>
        <p:txBody>
          <a:bodyPr wrap="square" rtlCol="0">
            <a:spAutoFit/>
          </a:bodyPr>
          <a:lstStyle/>
          <a:p>
            <a:r>
              <a:rPr lang="en-GB" b="1" dirty="0"/>
              <a:t>How: </a:t>
            </a:r>
          </a:p>
          <a:p>
            <a:endParaRPr lang="en-GB" dirty="0"/>
          </a:p>
          <a:p>
            <a:r>
              <a:rPr lang="en-GB" dirty="0"/>
              <a:t>Beautiful Soup and Selenium to scrape the data</a:t>
            </a:r>
          </a:p>
          <a:p>
            <a:endParaRPr lang="en-GB" dirty="0"/>
          </a:p>
          <a:p>
            <a:r>
              <a:rPr lang="en-GB" dirty="0"/>
              <a:t>Pre-process to only include Ratings 0-5 and remove all records without a postcode.</a:t>
            </a:r>
          </a:p>
          <a:p>
            <a:endParaRPr lang="en-GB" dirty="0"/>
          </a:p>
          <a:p>
            <a:r>
              <a:rPr lang="en-GB" b="1" dirty="0"/>
              <a:t>Output</a:t>
            </a:r>
          </a:p>
          <a:p>
            <a:endParaRPr lang="en-GB" dirty="0"/>
          </a:p>
          <a:p>
            <a:r>
              <a:rPr lang="en-GB" dirty="0"/>
              <a:t>CSV file with 490K + ratings</a:t>
            </a:r>
          </a:p>
        </p:txBody>
      </p:sp>
    </p:spTree>
    <p:extLst>
      <p:ext uri="{BB962C8B-B14F-4D97-AF65-F5344CB8AC3E}">
        <p14:creationId xmlns:p14="http://schemas.microsoft.com/office/powerpoint/2010/main" val="35076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E99750-591C-7BBB-BDA4-94707DA7C45C}"/>
              </a:ext>
            </a:extLst>
          </p:cNvPr>
          <p:cNvSpPr>
            <a:spLocks noGrp="1"/>
          </p:cNvSpPr>
          <p:nvPr>
            <p:ph type="title"/>
          </p:nvPr>
        </p:nvSpPr>
        <p:spPr/>
        <p:txBody>
          <a:bodyPr/>
          <a:lstStyle/>
          <a:p>
            <a:r>
              <a:rPr lang="en-GB" dirty="0"/>
              <a:t>Step 2: Exploratory Data Analysis</a:t>
            </a:r>
          </a:p>
        </p:txBody>
      </p:sp>
      <p:sp>
        <p:nvSpPr>
          <p:cNvPr id="9" name="TextBox 8">
            <a:extLst>
              <a:ext uri="{FF2B5EF4-FFF2-40B4-BE49-F238E27FC236}">
                <a16:creationId xmlns:a16="http://schemas.microsoft.com/office/drawing/2014/main" id="{88B4E7B7-BB5C-9623-7BA7-1BF21975F689}"/>
              </a:ext>
            </a:extLst>
          </p:cNvPr>
          <p:cNvSpPr txBox="1"/>
          <p:nvPr/>
        </p:nvSpPr>
        <p:spPr>
          <a:xfrm>
            <a:off x="8748582" y="1550512"/>
            <a:ext cx="3144417" cy="4801314"/>
          </a:xfrm>
          <a:prstGeom prst="rect">
            <a:avLst/>
          </a:prstGeom>
          <a:noFill/>
        </p:spPr>
        <p:txBody>
          <a:bodyPr wrap="square" rtlCol="0">
            <a:spAutoFit/>
          </a:bodyPr>
          <a:lstStyle/>
          <a:p>
            <a:r>
              <a:rPr lang="en-GB" b="1" dirty="0"/>
              <a:t>How: </a:t>
            </a:r>
          </a:p>
          <a:p>
            <a:endParaRPr lang="en-GB" dirty="0"/>
          </a:p>
          <a:p>
            <a:r>
              <a:rPr lang="en-GB" dirty="0"/>
              <a:t>‘</a:t>
            </a:r>
            <a:r>
              <a:rPr lang="en-GB" dirty="0" err="1"/>
              <a:t>Nominatim</a:t>
            </a:r>
            <a:r>
              <a:rPr lang="en-GB" dirty="0"/>
              <a:t>’ to get local authority mapping data</a:t>
            </a:r>
          </a:p>
          <a:p>
            <a:endParaRPr lang="en-GB" dirty="0"/>
          </a:p>
          <a:p>
            <a:r>
              <a:rPr lang="en-GB" dirty="0"/>
              <a:t>Crosstabs to </a:t>
            </a:r>
            <a:r>
              <a:rPr lang="en-GB" dirty="0" err="1"/>
              <a:t>aggegate</a:t>
            </a:r>
            <a:r>
              <a:rPr lang="en-GB" dirty="0"/>
              <a:t> the data to local authority level</a:t>
            </a:r>
          </a:p>
          <a:p>
            <a:endParaRPr lang="en-GB" dirty="0"/>
          </a:p>
          <a:p>
            <a:r>
              <a:rPr lang="en-GB" dirty="0" err="1"/>
              <a:t>Plotly</a:t>
            </a:r>
            <a:r>
              <a:rPr lang="en-GB" dirty="0"/>
              <a:t> express to draw the maps</a:t>
            </a:r>
          </a:p>
          <a:p>
            <a:endParaRPr lang="en-GB" dirty="0"/>
          </a:p>
          <a:p>
            <a:r>
              <a:rPr lang="en-GB" b="1" dirty="0"/>
              <a:t>Output</a:t>
            </a:r>
          </a:p>
          <a:p>
            <a:endParaRPr lang="en-GB" dirty="0"/>
          </a:p>
          <a:p>
            <a:r>
              <a:rPr lang="en-GB" dirty="0"/>
              <a:t>Food Rating mean varies by Local authority</a:t>
            </a:r>
          </a:p>
          <a:p>
            <a:endParaRPr lang="en-GB" dirty="0"/>
          </a:p>
          <a:p>
            <a:r>
              <a:rPr lang="en-GB" dirty="0"/>
              <a:t>Localised clustering of food ratings with low values </a:t>
            </a:r>
          </a:p>
        </p:txBody>
      </p:sp>
      <p:pic>
        <p:nvPicPr>
          <p:cNvPr id="4" name="Picture 3">
            <a:extLst>
              <a:ext uri="{FF2B5EF4-FFF2-40B4-BE49-F238E27FC236}">
                <a16:creationId xmlns:a16="http://schemas.microsoft.com/office/drawing/2014/main" id="{11DEF293-2694-1070-3F4E-F0B707ADF9D9}"/>
              </a:ext>
            </a:extLst>
          </p:cNvPr>
          <p:cNvPicPr>
            <a:picLocks noChangeAspect="1"/>
          </p:cNvPicPr>
          <p:nvPr/>
        </p:nvPicPr>
        <p:blipFill>
          <a:blip r:embed="rId2"/>
          <a:stretch>
            <a:fillRect/>
          </a:stretch>
        </p:blipFill>
        <p:spPr>
          <a:xfrm>
            <a:off x="500741" y="1889179"/>
            <a:ext cx="3991054" cy="3735987"/>
          </a:xfrm>
          <a:prstGeom prst="rect">
            <a:avLst/>
          </a:prstGeom>
        </p:spPr>
      </p:pic>
      <p:pic>
        <p:nvPicPr>
          <p:cNvPr id="10" name="Picture 9">
            <a:extLst>
              <a:ext uri="{FF2B5EF4-FFF2-40B4-BE49-F238E27FC236}">
                <a16:creationId xmlns:a16="http://schemas.microsoft.com/office/drawing/2014/main" id="{FDCBD650-0EE4-D63B-F95A-AC2BE74399BD}"/>
              </a:ext>
            </a:extLst>
          </p:cNvPr>
          <p:cNvPicPr>
            <a:picLocks noChangeAspect="1"/>
          </p:cNvPicPr>
          <p:nvPr/>
        </p:nvPicPr>
        <p:blipFill>
          <a:blip r:embed="rId3"/>
          <a:stretch>
            <a:fillRect/>
          </a:stretch>
        </p:blipFill>
        <p:spPr>
          <a:xfrm>
            <a:off x="4651022" y="1889179"/>
            <a:ext cx="3938333" cy="3735988"/>
          </a:xfrm>
          <a:prstGeom prst="rect">
            <a:avLst/>
          </a:prstGeom>
        </p:spPr>
      </p:pic>
    </p:spTree>
    <p:extLst>
      <p:ext uri="{BB962C8B-B14F-4D97-AF65-F5344CB8AC3E}">
        <p14:creationId xmlns:p14="http://schemas.microsoft.com/office/powerpoint/2010/main" val="314010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7274-5232-8B2B-B2AB-7DFCDB4BE9E6}"/>
              </a:ext>
            </a:extLst>
          </p:cNvPr>
          <p:cNvSpPr>
            <a:spLocks noGrp="1"/>
          </p:cNvSpPr>
          <p:nvPr>
            <p:ph type="title"/>
          </p:nvPr>
        </p:nvSpPr>
        <p:spPr/>
        <p:txBody>
          <a:bodyPr/>
          <a:lstStyle/>
          <a:p>
            <a:r>
              <a:rPr lang="en-GB" dirty="0"/>
              <a:t>The aborted project – Census data by Local Authority …..</a:t>
            </a:r>
          </a:p>
        </p:txBody>
      </p:sp>
      <p:pic>
        <p:nvPicPr>
          <p:cNvPr id="4" name="Picture 3">
            <a:extLst>
              <a:ext uri="{FF2B5EF4-FFF2-40B4-BE49-F238E27FC236}">
                <a16:creationId xmlns:a16="http://schemas.microsoft.com/office/drawing/2014/main" id="{AAEE6492-2579-BD5B-B7A7-31F163F293BC}"/>
              </a:ext>
            </a:extLst>
          </p:cNvPr>
          <p:cNvPicPr>
            <a:picLocks noChangeAspect="1"/>
          </p:cNvPicPr>
          <p:nvPr/>
        </p:nvPicPr>
        <p:blipFill>
          <a:blip r:embed="rId2"/>
          <a:stretch>
            <a:fillRect/>
          </a:stretch>
        </p:blipFill>
        <p:spPr>
          <a:xfrm>
            <a:off x="838200" y="2024388"/>
            <a:ext cx="6687483" cy="4296375"/>
          </a:xfrm>
          <a:prstGeom prst="rect">
            <a:avLst/>
          </a:prstGeom>
          <a:ln>
            <a:solidFill>
              <a:schemeClr val="accent1"/>
            </a:solidFill>
          </a:ln>
        </p:spPr>
      </p:pic>
      <p:pic>
        <p:nvPicPr>
          <p:cNvPr id="8" name="Picture 7">
            <a:extLst>
              <a:ext uri="{FF2B5EF4-FFF2-40B4-BE49-F238E27FC236}">
                <a16:creationId xmlns:a16="http://schemas.microsoft.com/office/drawing/2014/main" id="{D6132916-B7DE-A652-1B5A-68759711C4C3}"/>
              </a:ext>
            </a:extLst>
          </p:cNvPr>
          <p:cNvPicPr>
            <a:picLocks noChangeAspect="1"/>
          </p:cNvPicPr>
          <p:nvPr/>
        </p:nvPicPr>
        <p:blipFill>
          <a:blip r:embed="rId3"/>
          <a:stretch>
            <a:fillRect/>
          </a:stretch>
        </p:blipFill>
        <p:spPr>
          <a:xfrm>
            <a:off x="4181941" y="3159168"/>
            <a:ext cx="5877075" cy="3247651"/>
          </a:xfrm>
          <a:prstGeom prst="rect">
            <a:avLst/>
          </a:prstGeom>
          <a:ln>
            <a:solidFill>
              <a:schemeClr val="accent1"/>
            </a:solidFill>
          </a:ln>
        </p:spPr>
      </p:pic>
      <p:pic>
        <p:nvPicPr>
          <p:cNvPr id="10" name="Picture 9">
            <a:extLst>
              <a:ext uri="{FF2B5EF4-FFF2-40B4-BE49-F238E27FC236}">
                <a16:creationId xmlns:a16="http://schemas.microsoft.com/office/drawing/2014/main" id="{8EB77467-A684-83DF-CA35-B3C9C044D6CA}"/>
              </a:ext>
            </a:extLst>
          </p:cNvPr>
          <p:cNvPicPr>
            <a:picLocks noChangeAspect="1"/>
          </p:cNvPicPr>
          <p:nvPr/>
        </p:nvPicPr>
        <p:blipFill>
          <a:blip r:embed="rId4"/>
          <a:stretch>
            <a:fillRect/>
          </a:stretch>
        </p:blipFill>
        <p:spPr>
          <a:xfrm>
            <a:off x="5458134" y="5463672"/>
            <a:ext cx="6668431" cy="1190791"/>
          </a:xfrm>
          <a:prstGeom prst="rect">
            <a:avLst/>
          </a:prstGeom>
          <a:ln w="12700">
            <a:solidFill>
              <a:schemeClr val="accent1"/>
            </a:solidFill>
          </a:ln>
        </p:spPr>
      </p:pic>
      <p:sp>
        <p:nvSpPr>
          <p:cNvPr id="11" name="Rectangle 10">
            <a:extLst>
              <a:ext uri="{FF2B5EF4-FFF2-40B4-BE49-F238E27FC236}">
                <a16:creationId xmlns:a16="http://schemas.microsoft.com/office/drawing/2014/main" id="{3602957E-2E3B-5C23-4B1B-39A90C9C2611}"/>
              </a:ext>
            </a:extLst>
          </p:cNvPr>
          <p:cNvSpPr/>
          <p:nvPr/>
        </p:nvSpPr>
        <p:spPr>
          <a:xfrm>
            <a:off x="5923721" y="5824580"/>
            <a:ext cx="3511826" cy="3836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882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4CDB2F-53A8-A04D-57CC-B8C5DD4BF7D0}"/>
              </a:ext>
            </a:extLst>
          </p:cNvPr>
          <p:cNvSpPr>
            <a:spLocks noGrp="1"/>
          </p:cNvSpPr>
          <p:nvPr>
            <p:ph type="title"/>
          </p:nvPr>
        </p:nvSpPr>
        <p:spPr/>
        <p:txBody>
          <a:bodyPr/>
          <a:lstStyle/>
          <a:p>
            <a:r>
              <a:rPr lang="en-GB" dirty="0"/>
              <a:t>The project</a:t>
            </a:r>
          </a:p>
        </p:txBody>
      </p:sp>
      <p:pic>
        <p:nvPicPr>
          <p:cNvPr id="8" name="Picture 7">
            <a:extLst>
              <a:ext uri="{FF2B5EF4-FFF2-40B4-BE49-F238E27FC236}">
                <a16:creationId xmlns:a16="http://schemas.microsoft.com/office/drawing/2014/main" id="{7256403B-6731-4490-5B64-C4BC052B0161}"/>
              </a:ext>
            </a:extLst>
          </p:cNvPr>
          <p:cNvPicPr>
            <a:picLocks noChangeAspect="1"/>
          </p:cNvPicPr>
          <p:nvPr/>
        </p:nvPicPr>
        <p:blipFill>
          <a:blip r:embed="rId2"/>
          <a:stretch>
            <a:fillRect/>
          </a:stretch>
        </p:blipFill>
        <p:spPr>
          <a:xfrm>
            <a:off x="838200" y="1357698"/>
            <a:ext cx="7011378" cy="2657846"/>
          </a:xfrm>
          <a:prstGeom prst="rect">
            <a:avLst/>
          </a:prstGeom>
        </p:spPr>
      </p:pic>
      <p:pic>
        <p:nvPicPr>
          <p:cNvPr id="10" name="Picture 9">
            <a:extLst>
              <a:ext uri="{FF2B5EF4-FFF2-40B4-BE49-F238E27FC236}">
                <a16:creationId xmlns:a16="http://schemas.microsoft.com/office/drawing/2014/main" id="{18A2365F-4957-8430-A585-9E1A4C8A939E}"/>
              </a:ext>
            </a:extLst>
          </p:cNvPr>
          <p:cNvPicPr>
            <a:picLocks noChangeAspect="1"/>
          </p:cNvPicPr>
          <p:nvPr/>
        </p:nvPicPr>
        <p:blipFill>
          <a:blip r:embed="rId3"/>
          <a:stretch>
            <a:fillRect/>
          </a:stretch>
        </p:blipFill>
        <p:spPr>
          <a:xfrm>
            <a:off x="301467" y="2138642"/>
            <a:ext cx="552527" cy="476316"/>
          </a:xfrm>
          <a:prstGeom prst="rect">
            <a:avLst/>
          </a:prstGeom>
        </p:spPr>
      </p:pic>
      <p:pic>
        <p:nvPicPr>
          <p:cNvPr id="14" name="Picture 13">
            <a:extLst>
              <a:ext uri="{FF2B5EF4-FFF2-40B4-BE49-F238E27FC236}">
                <a16:creationId xmlns:a16="http://schemas.microsoft.com/office/drawing/2014/main" id="{9B8A2033-4E36-AB23-1F47-B9F16786ADC9}"/>
              </a:ext>
            </a:extLst>
          </p:cNvPr>
          <p:cNvPicPr>
            <a:picLocks noChangeAspect="1"/>
          </p:cNvPicPr>
          <p:nvPr/>
        </p:nvPicPr>
        <p:blipFill>
          <a:blip r:embed="rId4"/>
          <a:stretch>
            <a:fillRect/>
          </a:stretch>
        </p:blipFill>
        <p:spPr>
          <a:xfrm>
            <a:off x="838200" y="4182352"/>
            <a:ext cx="6579083" cy="2205320"/>
          </a:xfrm>
          <a:prstGeom prst="rect">
            <a:avLst/>
          </a:prstGeom>
          <a:ln>
            <a:solidFill>
              <a:schemeClr val="accent1"/>
            </a:solidFill>
          </a:ln>
        </p:spPr>
      </p:pic>
      <p:sp>
        <p:nvSpPr>
          <p:cNvPr id="15" name="Thought Bubble: Cloud 14">
            <a:extLst>
              <a:ext uri="{FF2B5EF4-FFF2-40B4-BE49-F238E27FC236}">
                <a16:creationId xmlns:a16="http://schemas.microsoft.com/office/drawing/2014/main" id="{56E35762-C359-E643-E2FC-E482D6CC7D61}"/>
              </a:ext>
            </a:extLst>
          </p:cNvPr>
          <p:cNvSpPr/>
          <p:nvPr/>
        </p:nvSpPr>
        <p:spPr>
          <a:xfrm>
            <a:off x="8004111" y="1357698"/>
            <a:ext cx="3349689" cy="347555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‘Google is your friend, it is not cheating to use it ….’ (Andy Gray)</a:t>
            </a:r>
          </a:p>
        </p:txBody>
      </p:sp>
    </p:spTree>
    <p:extLst>
      <p:ext uri="{BB962C8B-B14F-4D97-AF65-F5344CB8AC3E}">
        <p14:creationId xmlns:p14="http://schemas.microsoft.com/office/powerpoint/2010/main" val="371114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F6AA-764F-3BC7-28F4-C849D82555B2}"/>
              </a:ext>
            </a:extLst>
          </p:cNvPr>
          <p:cNvSpPr>
            <a:spLocks noGrp="1"/>
          </p:cNvSpPr>
          <p:nvPr>
            <p:ph type="title"/>
          </p:nvPr>
        </p:nvSpPr>
        <p:spPr/>
        <p:txBody>
          <a:bodyPr/>
          <a:lstStyle/>
          <a:p>
            <a:pPr algn="l"/>
            <a:r>
              <a:rPr lang="en-US" b="1" i="0" dirty="0">
                <a:effectLst/>
                <a:cs typeface="Calibri" panose="020F0502020204030204" pitchFamily="34" charset="0"/>
              </a:rPr>
              <a:t>Food Hygiene Rating Scheme – AI</a:t>
            </a:r>
          </a:p>
        </p:txBody>
      </p:sp>
      <p:pic>
        <p:nvPicPr>
          <p:cNvPr id="5" name="Content Placeholder 4">
            <a:extLst>
              <a:ext uri="{FF2B5EF4-FFF2-40B4-BE49-F238E27FC236}">
                <a16:creationId xmlns:a16="http://schemas.microsoft.com/office/drawing/2014/main" id="{FD70670D-6445-74DA-C1E2-1A8A0176B741}"/>
              </a:ext>
            </a:extLst>
          </p:cNvPr>
          <p:cNvPicPr>
            <a:picLocks noGrp="1" noChangeAspect="1"/>
          </p:cNvPicPr>
          <p:nvPr>
            <p:ph idx="1"/>
          </p:nvPr>
        </p:nvPicPr>
        <p:blipFill>
          <a:blip r:embed="rId2"/>
          <a:stretch>
            <a:fillRect/>
          </a:stretch>
        </p:blipFill>
        <p:spPr>
          <a:xfrm>
            <a:off x="706381" y="1497589"/>
            <a:ext cx="6103771" cy="4091447"/>
          </a:xfrm>
        </p:spPr>
      </p:pic>
      <p:sp>
        <p:nvSpPr>
          <p:cNvPr id="6" name="TextBox 5">
            <a:extLst>
              <a:ext uri="{FF2B5EF4-FFF2-40B4-BE49-F238E27FC236}">
                <a16:creationId xmlns:a16="http://schemas.microsoft.com/office/drawing/2014/main" id="{1F7A9B44-3130-BC30-7023-0D2A2B54E24F}"/>
              </a:ext>
            </a:extLst>
          </p:cNvPr>
          <p:cNvSpPr txBox="1"/>
          <p:nvPr/>
        </p:nvSpPr>
        <p:spPr>
          <a:xfrm>
            <a:off x="7002625" y="1497589"/>
            <a:ext cx="4720923" cy="3816429"/>
          </a:xfrm>
          <a:prstGeom prst="rect">
            <a:avLst/>
          </a:prstGeom>
          <a:noFill/>
        </p:spPr>
        <p:txBody>
          <a:bodyPr wrap="square" rtlCol="0">
            <a:spAutoFit/>
          </a:bodyPr>
          <a:lstStyle/>
          <a:p>
            <a:r>
              <a:rPr lang="en-US" sz="1600" b="0" i="0" dirty="0">
                <a:solidFill>
                  <a:srgbClr val="0B0C0C"/>
                </a:solidFill>
                <a:effectLst/>
                <a:latin typeface="Calibri" panose="020F0502020204030204" pitchFamily="34" charset="0"/>
                <a:cs typeface="Calibri" panose="020F0502020204030204" pitchFamily="34" charset="0"/>
              </a:rPr>
              <a:t>The FHRS AI dataset contains approximately </a:t>
            </a:r>
            <a:r>
              <a:rPr lang="en-US" sz="1600" b="1" i="0" dirty="0">
                <a:solidFill>
                  <a:srgbClr val="0B0C0C"/>
                </a:solidFill>
                <a:effectLst/>
                <a:latin typeface="Calibri" panose="020F0502020204030204" pitchFamily="34" charset="0"/>
                <a:cs typeface="Calibri" panose="020F0502020204030204" pitchFamily="34" charset="0"/>
              </a:rPr>
              <a:t>120 data descriptors</a:t>
            </a:r>
            <a:r>
              <a:rPr lang="en-US" sz="1600" b="0" i="0" dirty="0">
                <a:solidFill>
                  <a:srgbClr val="0B0C0C"/>
                </a:solidFill>
                <a:effectLst/>
                <a:latin typeface="Calibri" panose="020F0502020204030204" pitchFamily="34" charset="0"/>
                <a:cs typeface="Calibri" panose="020F0502020204030204" pitchFamily="34" charset="0"/>
              </a:rPr>
              <a:t>. While all of these cannot be detailed, the broad groups that these belong to can be represented as follows:</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b="0" i="0" dirty="0">
                <a:solidFill>
                  <a:srgbClr val="0B0C0C"/>
                </a:solidFill>
                <a:effectLst/>
                <a:latin typeface="Calibri" panose="020F0502020204030204" pitchFamily="34" charset="0"/>
                <a:cs typeface="Calibri" panose="020F0502020204030204" pitchFamily="34" charset="0"/>
              </a:rPr>
              <a:t>* Business Category and Type (Internal Data)</a:t>
            </a:r>
            <a:br>
              <a:rPr lang="en-US" sz="1600" dirty="0">
                <a:latin typeface="Calibri" panose="020F0502020204030204" pitchFamily="34" charset="0"/>
                <a:cs typeface="Calibri" panose="020F0502020204030204" pitchFamily="34" charset="0"/>
              </a:rPr>
            </a:br>
            <a:r>
              <a:rPr lang="en-US" sz="1600" b="0" i="0" dirty="0">
                <a:solidFill>
                  <a:srgbClr val="0B0C0C"/>
                </a:solidFill>
                <a:effectLst/>
                <a:latin typeface="Calibri" panose="020F0502020204030204" pitchFamily="34" charset="0"/>
                <a:cs typeface="Calibri" panose="020F0502020204030204" pitchFamily="34" charset="0"/>
              </a:rPr>
              <a:t>* Business Name and address (Internal Data)</a:t>
            </a:r>
            <a:br>
              <a:rPr lang="en-US" sz="1600" dirty="0">
                <a:latin typeface="Calibri" panose="020F0502020204030204" pitchFamily="34" charset="0"/>
                <a:cs typeface="Calibri" panose="020F0502020204030204" pitchFamily="34" charset="0"/>
              </a:rPr>
            </a:br>
            <a:r>
              <a:rPr lang="en-US" sz="1600" b="0" i="0" dirty="0">
                <a:solidFill>
                  <a:srgbClr val="0B0C0C"/>
                </a:solidFill>
                <a:effectLst/>
                <a:latin typeface="Calibri" panose="020F0502020204030204" pitchFamily="34" charset="0"/>
                <a:cs typeface="Calibri" panose="020F0502020204030204" pitchFamily="34" charset="0"/>
              </a:rPr>
              <a:t>* Local Authority Code and Average food hygiene rating (Internal Data)</a:t>
            </a:r>
            <a:br>
              <a:rPr lang="en-US" sz="1600" dirty="0">
                <a:latin typeface="Calibri" panose="020F0502020204030204" pitchFamily="34" charset="0"/>
                <a:cs typeface="Calibri" panose="020F0502020204030204" pitchFamily="34" charset="0"/>
              </a:rPr>
            </a:br>
            <a:r>
              <a:rPr lang="en-US" sz="1600" b="0" i="0" dirty="0">
                <a:solidFill>
                  <a:srgbClr val="0B0C0C"/>
                </a:solidFill>
                <a:effectLst/>
                <a:latin typeface="Calibri" panose="020F0502020204030204" pitchFamily="34" charset="0"/>
                <a:cs typeface="Calibri" panose="020F0502020204030204" pitchFamily="34" charset="0"/>
              </a:rPr>
              <a:t>* </a:t>
            </a:r>
            <a:r>
              <a:rPr lang="en-US" sz="1600" b="1" i="0" dirty="0">
                <a:solidFill>
                  <a:srgbClr val="0B0C0C"/>
                </a:solidFill>
                <a:effectLst/>
                <a:latin typeface="Calibri" panose="020F0502020204030204" pitchFamily="34" charset="0"/>
                <a:cs typeface="Calibri" panose="020F0502020204030204" pitchFamily="34" charset="0"/>
              </a:rPr>
              <a:t>Demographics of Area (External Data)</a:t>
            </a:r>
            <a:br>
              <a:rPr lang="en-US" sz="1600" b="1" dirty="0">
                <a:latin typeface="Calibri" panose="020F0502020204030204" pitchFamily="34" charset="0"/>
                <a:cs typeface="Calibri" panose="020F0502020204030204" pitchFamily="34" charset="0"/>
              </a:rPr>
            </a:br>
            <a:r>
              <a:rPr lang="en-US" sz="1600" b="1" i="0" dirty="0">
                <a:solidFill>
                  <a:srgbClr val="0B0C0C"/>
                </a:solidFill>
                <a:effectLst/>
                <a:latin typeface="Calibri" panose="020F0502020204030204" pitchFamily="34" charset="0"/>
                <a:cs typeface="Calibri" panose="020F0502020204030204" pitchFamily="34" charset="0"/>
              </a:rPr>
              <a:t>* Business Size (External Data)</a:t>
            </a:r>
            <a:br>
              <a:rPr lang="en-US" sz="1600" b="1" dirty="0">
                <a:latin typeface="Calibri" panose="020F0502020204030204" pitchFamily="34" charset="0"/>
                <a:cs typeface="Calibri" panose="020F0502020204030204" pitchFamily="34" charset="0"/>
              </a:rPr>
            </a:br>
            <a:r>
              <a:rPr lang="en-US" sz="1600" b="1" i="0" dirty="0">
                <a:solidFill>
                  <a:srgbClr val="0B0C0C"/>
                </a:solidFill>
                <a:effectLst/>
                <a:latin typeface="Calibri" panose="020F0502020204030204" pitchFamily="34" charset="0"/>
                <a:cs typeface="Calibri" panose="020F0502020204030204" pitchFamily="34" charset="0"/>
              </a:rPr>
              <a:t>* Socio-Economic and Census Details of Area (External Data)</a:t>
            </a:r>
            <a:br>
              <a:rPr lang="en-US" sz="1600" dirty="0">
                <a:latin typeface="Calibri" panose="020F0502020204030204" pitchFamily="34" charset="0"/>
                <a:cs typeface="Calibri" panose="020F0502020204030204" pitchFamily="34" charset="0"/>
              </a:rPr>
            </a:br>
            <a:r>
              <a:rPr lang="en-US" sz="1600" b="0" i="0" dirty="0">
                <a:solidFill>
                  <a:srgbClr val="0B0C0C"/>
                </a:solidFill>
                <a:effectLst/>
                <a:latin typeface="Calibri" panose="020F0502020204030204" pitchFamily="34" charset="0"/>
                <a:cs typeface="Calibri" panose="020F0502020204030204" pitchFamily="34" charset="0"/>
              </a:rPr>
              <a:t>* Business Operating Hours (External Data)</a:t>
            </a:r>
          </a:p>
          <a:p>
            <a:endParaRPr lang="en-GB" dirty="0"/>
          </a:p>
        </p:txBody>
      </p:sp>
      <p:sp>
        <p:nvSpPr>
          <p:cNvPr id="7" name="TextBox 6">
            <a:extLst>
              <a:ext uri="{FF2B5EF4-FFF2-40B4-BE49-F238E27FC236}">
                <a16:creationId xmlns:a16="http://schemas.microsoft.com/office/drawing/2014/main" id="{709C4124-E3ED-F541-A2F9-5E2112D3E1A4}"/>
              </a:ext>
            </a:extLst>
          </p:cNvPr>
          <p:cNvSpPr txBox="1"/>
          <p:nvPr/>
        </p:nvSpPr>
        <p:spPr>
          <a:xfrm>
            <a:off x="579687" y="5846544"/>
            <a:ext cx="11143861" cy="646331"/>
          </a:xfrm>
          <a:prstGeom prst="rect">
            <a:avLst/>
          </a:prstGeom>
          <a:noFill/>
        </p:spPr>
        <p:txBody>
          <a:bodyPr wrap="square" rtlCol="0">
            <a:spAutoFit/>
          </a:bodyPr>
          <a:lstStyle/>
          <a:p>
            <a:r>
              <a:rPr lang="en-US" sz="1200" b="1" i="0" dirty="0">
                <a:solidFill>
                  <a:srgbClr val="0B0C0C"/>
                </a:solidFill>
                <a:effectLst/>
                <a:latin typeface="GDS Transport"/>
              </a:rPr>
              <a:t>The algorithm being used as part of the FHRS AI use case at the FSA is the Light Gradient Boosting Machine (</a:t>
            </a:r>
            <a:r>
              <a:rPr lang="en-US" sz="1200" b="1" i="0" dirty="0" err="1">
                <a:solidFill>
                  <a:srgbClr val="0B0C0C"/>
                </a:solidFill>
                <a:effectLst/>
                <a:latin typeface="GDS Transport"/>
              </a:rPr>
              <a:t>LightGBM</a:t>
            </a:r>
            <a:r>
              <a:rPr lang="en-US" sz="1200" b="1" i="0" dirty="0">
                <a:solidFill>
                  <a:srgbClr val="0B0C0C"/>
                </a:solidFill>
                <a:effectLst/>
                <a:latin typeface="GDS Transport"/>
              </a:rPr>
              <a:t>) which is a framework for Machine Learning. </a:t>
            </a:r>
            <a:r>
              <a:rPr lang="en-US" sz="1200" b="0" i="0" dirty="0">
                <a:solidFill>
                  <a:srgbClr val="0B0C0C"/>
                </a:solidFill>
                <a:effectLst/>
                <a:latin typeface="GDS Transport"/>
              </a:rPr>
              <a:t>The </a:t>
            </a:r>
            <a:r>
              <a:rPr lang="en-US" sz="1200" b="0" i="0" dirty="0" err="1">
                <a:solidFill>
                  <a:srgbClr val="0B0C0C"/>
                </a:solidFill>
                <a:effectLst/>
                <a:latin typeface="GDS Transport"/>
              </a:rPr>
              <a:t>LightGBM</a:t>
            </a:r>
            <a:r>
              <a:rPr lang="en-US" sz="1200" b="0" i="0" dirty="0">
                <a:solidFill>
                  <a:srgbClr val="0B0C0C"/>
                </a:solidFill>
                <a:effectLst/>
                <a:latin typeface="GDS Transport"/>
              </a:rPr>
              <a:t> is based on decision tree algorithms and used for ranking, classification and other machine learning tasks. As part of the use case, the model is used for classifying businesses based on the identified features as being compliant or not and further used for predicting a food hygiene rating (0-5)</a:t>
            </a:r>
            <a:endParaRPr lang="en-GB" sz="1200" dirty="0"/>
          </a:p>
        </p:txBody>
      </p:sp>
    </p:spTree>
    <p:extLst>
      <p:ext uri="{BB962C8B-B14F-4D97-AF65-F5344CB8AC3E}">
        <p14:creationId xmlns:p14="http://schemas.microsoft.com/office/powerpoint/2010/main" val="154274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8F6-B3A8-B3DC-7017-41CCB51AC53C}"/>
              </a:ext>
            </a:extLst>
          </p:cNvPr>
          <p:cNvSpPr>
            <a:spLocks noGrp="1"/>
          </p:cNvSpPr>
          <p:nvPr>
            <p:ph type="title"/>
          </p:nvPr>
        </p:nvSpPr>
        <p:spPr/>
        <p:txBody>
          <a:bodyPr/>
          <a:lstStyle/>
          <a:p>
            <a:r>
              <a:rPr lang="en-GB" dirty="0"/>
              <a:t>The plan …..</a:t>
            </a:r>
          </a:p>
        </p:txBody>
      </p:sp>
      <p:sp>
        <p:nvSpPr>
          <p:cNvPr id="3" name="Content Placeholder 2">
            <a:extLst>
              <a:ext uri="{FF2B5EF4-FFF2-40B4-BE49-F238E27FC236}">
                <a16:creationId xmlns:a16="http://schemas.microsoft.com/office/drawing/2014/main" id="{202DA230-2683-CF6B-B3FE-A5A32398A872}"/>
              </a:ext>
            </a:extLst>
          </p:cNvPr>
          <p:cNvSpPr>
            <a:spLocks noGrp="1"/>
          </p:cNvSpPr>
          <p:nvPr>
            <p:ph idx="1"/>
          </p:nvPr>
        </p:nvSpPr>
        <p:spPr/>
        <p:txBody>
          <a:bodyPr/>
          <a:lstStyle/>
          <a:p>
            <a:r>
              <a:rPr lang="en-GB" dirty="0"/>
              <a:t>Build a simple ML model to ‘mimic’ the FSA concept</a:t>
            </a:r>
          </a:p>
          <a:p>
            <a:r>
              <a:rPr lang="en-GB" dirty="0"/>
              <a:t>Run the model against all existing ratings in England</a:t>
            </a:r>
          </a:p>
          <a:p>
            <a:r>
              <a:rPr lang="en-GB" dirty="0"/>
              <a:t>Compare the Actual Rating v Predicted Rating by Local Authority</a:t>
            </a:r>
          </a:p>
          <a:p>
            <a:r>
              <a:rPr lang="en-GB" dirty="0"/>
              <a:t>Identify Local Authorities with largest deviation from predicted result</a:t>
            </a:r>
          </a:p>
        </p:txBody>
      </p:sp>
    </p:spTree>
    <p:extLst>
      <p:ext uri="{BB962C8B-B14F-4D97-AF65-F5344CB8AC3E}">
        <p14:creationId xmlns:p14="http://schemas.microsoft.com/office/powerpoint/2010/main" val="357372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E99750-591C-7BBB-BDA4-94707DA7C45C}"/>
              </a:ext>
            </a:extLst>
          </p:cNvPr>
          <p:cNvSpPr>
            <a:spLocks noGrp="1"/>
          </p:cNvSpPr>
          <p:nvPr>
            <p:ph type="title"/>
          </p:nvPr>
        </p:nvSpPr>
        <p:spPr/>
        <p:txBody>
          <a:bodyPr/>
          <a:lstStyle/>
          <a:p>
            <a:r>
              <a:rPr lang="en-GB" dirty="0"/>
              <a:t>Step 3: Expand our data</a:t>
            </a:r>
          </a:p>
        </p:txBody>
      </p:sp>
      <p:sp>
        <p:nvSpPr>
          <p:cNvPr id="9" name="TextBox 8">
            <a:extLst>
              <a:ext uri="{FF2B5EF4-FFF2-40B4-BE49-F238E27FC236}">
                <a16:creationId xmlns:a16="http://schemas.microsoft.com/office/drawing/2014/main" id="{88B4E7B7-BB5C-9623-7BA7-1BF21975F689}"/>
              </a:ext>
            </a:extLst>
          </p:cNvPr>
          <p:cNvSpPr txBox="1"/>
          <p:nvPr/>
        </p:nvSpPr>
        <p:spPr>
          <a:xfrm>
            <a:off x="8610813" y="330143"/>
            <a:ext cx="3144417" cy="6340197"/>
          </a:xfrm>
          <a:prstGeom prst="rect">
            <a:avLst/>
          </a:prstGeom>
          <a:noFill/>
        </p:spPr>
        <p:txBody>
          <a:bodyPr wrap="square" rtlCol="0">
            <a:spAutoFit/>
          </a:bodyPr>
          <a:lstStyle/>
          <a:p>
            <a:r>
              <a:rPr lang="en-GB" b="1" dirty="0"/>
              <a:t>How: </a:t>
            </a:r>
          </a:p>
          <a:p>
            <a:endParaRPr lang="en-GB" dirty="0"/>
          </a:p>
          <a:p>
            <a:pPr marL="285750" indent="-285750">
              <a:buFont typeface="Arial" panose="020B0604020202020204" pitchFamily="34" charset="0"/>
              <a:buChar char="•"/>
            </a:pPr>
            <a:r>
              <a:rPr lang="en-US" sz="1400" b="0" i="0" u="sng" dirty="0">
                <a:effectLst/>
                <a:hlinkClick r:id="rId2"/>
              </a:rPr>
              <a:t>Postcode to Postcode Sector to Postcode District to Postcode Area (March 2021) Lookup in England and Wales</a:t>
            </a: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US" sz="1400" dirty="0">
                <a:hlinkClick r:id="rId3"/>
              </a:rPr>
              <a:t>Ethnic Group Statistics at Postcode Level - Office for National Statistics (ons.gov.uk)</a:t>
            </a: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US" sz="1400" dirty="0">
                <a:hlinkClick r:id="rId4"/>
              </a:rPr>
              <a:t>English indices of deprivation 2019</a:t>
            </a:r>
            <a:r>
              <a:rPr lang="en-US" sz="1400" dirty="0"/>
              <a:t> (*a lot of </a:t>
            </a:r>
            <a:r>
              <a:rPr lang="en-US" sz="1400" dirty="0" err="1"/>
              <a:t>webscraping</a:t>
            </a:r>
            <a:r>
              <a:rPr lang="en-US" sz="1400" dirty="0"/>
              <a:t> to get 380+ files)</a:t>
            </a:r>
          </a:p>
          <a:p>
            <a:endParaRPr lang="en-GB" sz="1400" dirty="0"/>
          </a:p>
          <a:p>
            <a:pPr marL="285750" indent="-285750">
              <a:buFont typeface="Arial" panose="020B0604020202020204" pitchFamily="34" charset="0"/>
              <a:buChar char="•"/>
            </a:pPr>
            <a:r>
              <a:rPr lang="en-GB" sz="1400" dirty="0"/>
              <a:t>Panda Group </a:t>
            </a:r>
            <a:r>
              <a:rPr lang="en-GB" sz="1400" dirty="0" err="1"/>
              <a:t>By’s</a:t>
            </a:r>
            <a:r>
              <a:rPr lang="en-GB" sz="1400" dirty="0"/>
              <a:t> to create Mean Food Rating by Postcode Sector, Area, District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Panda’s to merge it all together</a:t>
            </a:r>
          </a:p>
          <a:p>
            <a:endParaRPr lang="en-GB" dirty="0"/>
          </a:p>
          <a:p>
            <a:r>
              <a:rPr lang="en-GB" b="1" dirty="0"/>
              <a:t>Output:</a:t>
            </a:r>
          </a:p>
          <a:p>
            <a:endParaRPr lang="en-GB" dirty="0"/>
          </a:p>
          <a:p>
            <a:pPr marL="285750" indent="-285750">
              <a:buFont typeface="Arial" panose="020B0604020202020204" pitchFamily="34" charset="0"/>
              <a:buChar char="•"/>
            </a:pPr>
            <a:r>
              <a:rPr lang="en-GB" sz="1400" dirty="0"/>
              <a:t>Original datafile + Ethnic % + Deprivation Index + Food Rating mean by Postcode Sector, Area, District</a:t>
            </a:r>
          </a:p>
        </p:txBody>
      </p:sp>
      <p:graphicFrame>
        <p:nvGraphicFramePr>
          <p:cNvPr id="2" name="Table 2">
            <a:extLst>
              <a:ext uri="{FF2B5EF4-FFF2-40B4-BE49-F238E27FC236}">
                <a16:creationId xmlns:a16="http://schemas.microsoft.com/office/drawing/2014/main" id="{12C56347-57C9-8491-D5D5-D130F1D59958}"/>
              </a:ext>
            </a:extLst>
          </p:cNvPr>
          <p:cNvGraphicFramePr>
            <a:graphicFrameLocks noGrp="1"/>
          </p:cNvGraphicFramePr>
          <p:nvPr>
            <p:extLst>
              <p:ext uri="{D42A27DB-BD31-4B8C-83A1-F6EECF244321}">
                <p14:modId xmlns:p14="http://schemas.microsoft.com/office/powerpoint/2010/main" val="3129515033"/>
              </p:ext>
            </p:extLst>
          </p:nvPr>
        </p:nvGraphicFramePr>
        <p:xfrm>
          <a:off x="3353581" y="2594233"/>
          <a:ext cx="2099388" cy="2556588"/>
        </p:xfrm>
        <a:graphic>
          <a:graphicData uri="http://schemas.openxmlformats.org/drawingml/2006/table">
            <a:tbl>
              <a:tblPr firstRow="1" bandRow="1">
                <a:tableStyleId>{5C22544A-7EE6-4342-B048-85BDC9FD1C3A}</a:tableStyleId>
              </a:tblPr>
              <a:tblGrid>
                <a:gridCol w="2099388">
                  <a:extLst>
                    <a:ext uri="{9D8B030D-6E8A-4147-A177-3AD203B41FA5}">
                      <a16:colId xmlns:a16="http://schemas.microsoft.com/office/drawing/2014/main" val="529322910"/>
                    </a:ext>
                  </a:extLst>
                </a:gridCol>
              </a:tblGrid>
              <a:tr h="426098">
                <a:tc>
                  <a:txBody>
                    <a:bodyPr/>
                    <a:lstStyle/>
                    <a:p>
                      <a:r>
                        <a:rPr lang="en-GB" dirty="0"/>
                        <a:t>Post Codes</a:t>
                      </a:r>
                    </a:p>
                  </a:txBody>
                  <a:tcPr/>
                </a:tc>
                <a:extLst>
                  <a:ext uri="{0D108BD9-81ED-4DB2-BD59-A6C34878D82A}">
                    <a16:rowId xmlns:a16="http://schemas.microsoft.com/office/drawing/2014/main" val="2442732828"/>
                  </a:ext>
                </a:extLst>
              </a:tr>
              <a:tr h="426098">
                <a:tc>
                  <a:txBody>
                    <a:bodyPr/>
                    <a:lstStyle/>
                    <a:p>
                      <a:r>
                        <a:rPr lang="en-GB" sz="1400" dirty="0"/>
                        <a:t>Post Code</a:t>
                      </a:r>
                    </a:p>
                  </a:txBody>
                  <a:tcPr/>
                </a:tc>
                <a:extLst>
                  <a:ext uri="{0D108BD9-81ED-4DB2-BD59-A6C34878D82A}">
                    <a16:rowId xmlns:a16="http://schemas.microsoft.com/office/drawing/2014/main" val="2486182647"/>
                  </a:ext>
                </a:extLst>
              </a:tr>
              <a:tr h="426098">
                <a:tc>
                  <a:txBody>
                    <a:bodyPr/>
                    <a:lstStyle/>
                    <a:p>
                      <a:r>
                        <a:rPr lang="en-GB" sz="1400" dirty="0"/>
                        <a:t>Post Code Sector</a:t>
                      </a:r>
                    </a:p>
                  </a:txBody>
                  <a:tcPr/>
                </a:tc>
                <a:extLst>
                  <a:ext uri="{0D108BD9-81ED-4DB2-BD59-A6C34878D82A}">
                    <a16:rowId xmlns:a16="http://schemas.microsoft.com/office/drawing/2014/main" val="2367401524"/>
                  </a:ext>
                </a:extLst>
              </a:tr>
              <a:tr h="426098">
                <a:tc>
                  <a:txBody>
                    <a:bodyPr/>
                    <a:lstStyle/>
                    <a:p>
                      <a:r>
                        <a:rPr lang="en-GB" sz="1400" dirty="0"/>
                        <a:t>Post Code Area</a:t>
                      </a:r>
                    </a:p>
                  </a:txBody>
                  <a:tcPr/>
                </a:tc>
                <a:extLst>
                  <a:ext uri="{0D108BD9-81ED-4DB2-BD59-A6C34878D82A}">
                    <a16:rowId xmlns:a16="http://schemas.microsoft.com/office/drawing/2014/main" val="2646823549"/>
                  </a:ext>
                </a:extLst>
              </a:tr>
              <a:tr h="426098">
                <a:tc>
                  <a:txBody>
                    <a:bodyPr/>
                    <a:lstStyle/>
                    <a:p>
                      <a:r>
                        <a:rPr lang="en-GB" sz="1400" dirty="0"/>
                        <a:t>Post Code District</a:t>
                      </a:r>
                    </a:p>
                  </a:txBody>
                  <a:tcPr/>
                </a:tc>
                <a:extLst>
                  <a:ext uri="{0D108BD9-81ED-4DB2-BD59-A6C34878D82A}">
                    <a16:rowId xmlns:a16="http://schemas.microsoft.com/office/drawing/2014/main" val="3393918183"/>
                  </a:ext>
                </a:extLst>
              </a:tr>
              <a:tr h="426098">
                <a:tc>
                  <a:txBody>
                    <a:bodyPr/>
                    <a:lstStyle/>
                    <a:p>
                      <a:endParaRPr lang="en-GB" dirty="0"/>
                    </a:p>
                  </a:txBody>
                  <a:tcPr/>
                </a:tc>
                <a:extLst>
                  <a:ext uri="{0D108BD9-81ED-4DB2-BD59-A6C34878D82A}">
                    <a16:rowId xmlns:a16="http://schemas.microsoft.com/office/drawing/2014/main" val="3430042278"/>
                  </a:ext>
                </a:extLst>
              </a:tr>
            </a:tbl>
          </a:graphicData>
        </a:graphic>
      </p:graphicFrame>
      <p:graphicFrame>
        <p:nvGraphicFramePr>
          <p:cNvPr id="3" name="Table 2">
            <a:extLst>
              <a:ext uri="{FF2B5EF4-FFF2-40B4-BE49-F238E27FC236}">
                <a16:creationId xmlns:a16="http://schemas.microsoft.com/office/drawing/2014/main" id="{6766B280-FBE0-88B8-E488-C3CA22847AB0}"/>
              </a:ext>
            </a:extLst>
          </p:cNvPr>
          <p:cNvGraphicFramePr>
            <a:graphicFrameLocks noGrp="1"/>
          </p:cNvGraphicFramePr>
          <p:nvPr>
            <p:extLst>
              <p:ext uri="{D42A27DB-BD31-4B8C-83A1-F6EECF244321}">
                <p14:modId xmlns:p14="http://schemas.microsoft.com/office/powerpoint/2010/main" val="1871446001"/>
              </p:ext>
            </p:extLst>
          </p:nvPr>
        </p:nvGraphicFramePr>
        <p:xfrm>
          <a:off x="6086671" y="1728504"/>
          <a:ext cx="1918996" cy="2588649"/>
        </p:xfrm>
        <a:graphic>
          <a:graphicData uri="http://schemas.openxmlformats.org/drawingml/2006/table">
            <a:tbl>
              <a:tblPr firstRow="1" bandRow="1">
                <a:tableStyleId>{5C22544A-7EE6-4342-B048-85BDC9FD1C3A}</a:tableStyleId>
              </a:tblPr>
              <a:tblGrid>
                <a:gridCol w="1918996">
                  <a:extLst>
                    <a:ext uri="{9D8B030D-6E8A-4147-A177-3AD203B41FA5}">
                      <a16:colId xmlns:a16="http://schemas.microsoft.com/office/drawing/2014/main" val="529322910"/>
                    </a:ext>
                  </a:extLst>
                </a:gridCol>
              </a:tblGrid>
              <a:tr h="369807">
                <a:tc>
                  <a:txBody>
                    <a:bodyPr/>
                    <a:lstStyle/>
                    <a:p>
                      <a:r>
                        <a:rPr lang="en-GB" dirty="0"/>
                        <a:t>Demographic</a:t>
                      </a:r>
                    </a:p>
                  </a:txBody>
                  <a:tcPr/>
                </a:tc>
                <a:extLst>
                  <a:ext uri="{0D108BD9-81ED-4DB2-BD59-A6C34878D82A}">
                    <a16:rowId xmlns:a16="http://schemas.microsoft.com/office/drawing/2014/main" val="2442732828"/>
                  </a:ext>
                </a:extLst>
              </a:tr>
              <a:tr h="369807">
                <a:tc>
                  <a:txBody>
                    <a:bodyPr/>
                    <a:lstStyle/>
                    <a:p>
                      <a:r>
                        <a:rPr lang="en-GB" sz="1400" dirty="0"/>
                        <a:t>Post Code Sector</a:t>
                      </a:r>
                    </a:p>
                  </a:txBody>
                  <a:tcPr/>
                </a:tc>
                <a:extLst>
                  <a:ext uri="{0D108BD9-81ED-4DB2-BD59-A6C34878D82A}">
                    <a16:rowId xmlns:a16="http://schemas.microsoft.com/office/drawing/2014/main" val="2486182647"/>
                  </a:ext>
                </a:extLst>
              </a:tr>
              <a:tr h="369807">
                <a:tc>
                  <a:txBody>
                    <a:bodyPr/>
                    <a:lstStyle/>
                    <a:p>
                      <a:r>
                        <a:rPr lang="en-GB" sz="1400" dirty="0"/>
                        <a:t>White %</a:t>
                      </a:r>
                    </a:p>
                  </a:txBody>
                  <a:tcPr/>
                </a:tc>
                <a:extLst>
                  <a:ext uri="{0D108BD9-81ED-4DB2-BD59-A6C34878D82A}">
                    <a16:rowId xmlns:a16="http://schemas.microsoft.com/office/drawing/2014/main" val="2367401524"/>
                  </a:ext>
                </a:extLst>
              </a:tr>
              <a:tr h="369807">
                <a:tc>
                  <a:txBody>
                    <a:bodyPr/>
                    <a:lstStyle/>
                    <a:p>
                      <a:r>
                        <a:rPr lang="en-GB" sz="1400" dirty="0"/>
                        <a:t>Asian %</a:t>
                      </a:r>
                    </a:p>
                  </a:txBody>
                  <a:tcPr/>
                </a:tc>
                <a:extLst>
                  <a:ext uri="{0D108BD9-81ED-4DB2-BD59-A6C34878D82A}">
                    <a16:rowId xmlns:a16="http://schemas.microsoft.com/office/drawing/2014/main" val="2646823549"/>
                  </a:ext>
                </a:extLst>
              </a:tr>
              <a:tr h="369807">
                <a:tc>
                  <a:txBody>
                    <a:bodyPr/>
                    <a:lstStyle/>
                    <a:p>
                      <a:r>
                        <a:rPr lang="en-GB" sz="1400" dirty="0"/>
                        <a:t>Mixed %</a:t>
                      </a:r>
                    </a:p>
                  </a:txBody>
                  <a:tcPr/>
                </a:tc>
                <a:extLst>
                  <a:ext uri="{0D108BD9-81ED-4DB2-BD59-A6C34878D82A}">
                    <a16:rowId xmlns:a16="http://schemas.microsoft.com/office/drawing/2014/main" val="946943204"/>
                  </a:ext>
                </a:extLst>
              </a:tr>
              <a:tr h="369807">
                <a:tc>
                  <a:txBody>
                    <a:bodyPr/>
                    <a:lstStyle/>
                    <a:p>
                      <a:r>
                        <a:rPr lang="en-GB" sz="1400" dirty="0"/>
                        <a:t>Black %</a:t>
                      </a:r>
                    </a:p>
                  </a:txBody>
                  <a:tcPr/>
                </a:tc>
                <a:extLst>
                  <a:ext uri="{0D108BD9-81ED-4DB2-BD59-A6C34878D82A}">
                    <a16:rowId xmlns:a16="http://schemas.microsoft.com/office/drawing/2014/main" val="3393918183"/>
                  </a:ext>
                </a:extLst>
              </a:tr>
              <a:tr h="369807">
                <a:tc>
                  <a:txBody>
                    <a:bodyPr/>
                    <a:lstStyle/>
                    <a:p>
                      <a:r>
                        <a:rPr lang="en-GB" sz="1400" dirty="0"/>
                        <a:t>Other %</a:t>
                      </a:r>
                    </a:p>
                  </a:txBody>
                  <a:tcPr/>
                </a:tc>
                <a:extLst>
                  <a:ext uri="{0D108BD9-81ED-4DB2-BD59-A6C34878D82A}">
                    <a16:rowId xmlns:a16="http://schemas.microsoft.com/office/drawing/2014/main" val="3430042278"/>
                  </a:ext>
                </a:extLst>
              </a:tr>
            </a:tbl>
          </a:graphicData>
        </a:graphic>
      </p:graphicFrame>
      <p:graphicFrame>
        <p:nvGraphicFramePr>
          <p:cNvPr id="5" name="Table 4">
            <a:extLst>
              <a:ext uri="{FF2B5EF4-FFF2-40B4-BE49-F238E27FC236}">
                <a16:creationId xmlns:a16="http://schemas.microsoft.com/office/drawing/2014/main" id="{09153270-4468-1192-1FEE-D080BB5B02C8}"/>
              </a:ext>
            </a:extLst>
          </p:cNvPr>
          <p:cNvGraphicFramePr>
            <a:graphicFrameLocks noGrp="1"/>
          </p:cNvGraphicFramePr>
          <p:nvPr>
            <p:extLst>
              <p:ext uri="{D42A27DB-BD31-4B8C-83A1-F6EECF244321}">
                <p14:modId xmlns:p14="http://schemas.microsoft.com/office/powerpoint/2010/main" val="2606998661"/>
              </p:ext>
            </p:extLst>
          </p:nvPr>
        </p:nvGraphicFramePr>
        <p:xfrm>
          <a:off x="6116366" y="4618653"/>
          <a:ext cx="1918996" cy="1422614"/>
        </p:xfrm>
        <a:graphic>
          <a:graphicData uri="http://schemas.openxmlformats.org/drawingml/2006/table">
            <a:tbl>
              <a:tblPr firstRow="1" bandRow="1">
                <a:tableStyleId>{5C22544A-7EE6-4342-B048-85BDC9FD1C3A}</a:tableStyleId>
              </a:tblPr>
              <a:tblGrid>
                <a:gridCol w="1918996">
                  <a:extLst>
                    <a:ext uri="{9D8B030D-6E8A-4147-A177-3AD203B41FA5}">
                      <a16:colId xmlns:a16="http://schemas.microsoft.com/office/drawing/2014/main" val="529322910"/>
                    </a:ext>
                  </a:extLst>
                </a:gridCol>
              </a:tblGrid>
              <a:tr h="132168">
                <a:tc>
                  <a:txBody>
                    <a:bodyPr/>
                    <a:lstStyle/>
                    <a:p>
                      <a:r>
                        <a:rPr lang="en-GB" dirty="0"/>
                        <a:t>Deprivation</a:t>
                      </a:r>
                    </a:p>
                  </a:txBody>
                  <a:tcPr/>
                </a:tc>
                <a:extLst>
                  <a:ext uri="{0D108BD9-81ED-4DB2-BD59-A6C34878D82A}">
                    <a16:rowId xmlns:a16="http://schemas.microsoft.com/office/drawing/2014/main" val="2442732828"/>
                  </a:ext>
                </a:extLst>
              </a:tr>
              <a:tr h="528427">
                <a:tc>
                  <a:txBody>
                    <a:bodyPr/>
                    <a:lstStyle/>
                    <a:p>
                      <a:r>
                        <a:rPr lang="en-GB" sz="1400" dirty="0"/>
                        <a:t>Post Code Sector</a:t>
                      </a:r>
                    </a:p>
                  </a:txBody>
                  <a:tcPr/>
                </a:tc>
                <a:extLst>
                  <a:ext uri="{0D108BD9-81ED-4DB2-BD59-A6C34878D82A}">
                    <a16:rowId xmlns:a16="http://schemas.microsoft.com/office/drawing/2014/main" val="2486182647"/>
                  </a:ext>
                </a:extLst>
              </a:tr>
              <a:tr h="528427">
                <a:tc>
                  <a:txBody>
                    <a:bodyPr/>
                    <a:lstStyle/>
                    <a:p>
                      <a:r>
                        <a:rPr lang="en-GB" sz="1400" dirty="0"/>
                        <a:t>Deprivation Index</a:t>
                      </a:r>
                    </a:p>
                  </a:txBody>
                  <a:tcPr/>
                </a:tc>
                <a:extLst>
                  <a:ext uri="{0D108BD9-81ED-4DB2-BD59-A6C34878D82A}">
                    <a16:rowId xmlns:a16="http://schemas.microsoft.com/office/drawing/2014/main" val="2367401524"/>
                  </a:ext>
                </a:extLst>
              </a:tr>
            </a:tbl>
          </a:graphicData>
        </a:graphic>
      </p:graphicFrame>
      <p:graphicFrame>
        <p:nvGraphicFramePr>
          <p:cNvPr id="6" name="Table 2">
            <a:extLst>
              <a:ext uri="{FF2B5EF4-FFF2-40B4-BE49-F238E27FC236}">
                <a16:creationId xmlns:a16="http://schemas.microsoft.com/office/drawing/2014/main" id="{41B1477C-A1AA-56EF-0D7B-597E2CEFBF1C}"/>
              </a:ext>
            </a:extLst>
          </p:cNvPr>
          <p:cNvGraphicFramePr>
            <a:graphicFrameLocks noGrp="1"/>
          </p:cNvGraphicFramePr>
          <p:nvPr>
            <p:extLst>
              <p:ext uri="{D42A27DB-BD31-4B8C-83A1-F6EECF244321}">
                <p14:modId xmlns:p14="http://schemas.microsoft.com/office/powerpoint/2010/main" val="3736946151"/>
              </p:ext>
            </p:extLst>
          </p:nvPr>
        </p:nvGraphicFramePr>
        <p:xfrm>
          <a:off x="590796" y="2603239"/>
          <a:ext cx="2099388" cy="2832774"/>
        </p:xfrm>
        <a:graphic>
          <a:graphicData uri="http://schemas.openxmlformats.org/drawingml/2006/table">
            <a:tbl>
              <a:tblPr firstRow="1" bandRow="1">
                <a:tableStyleId>{5C22544A-7EE6-4342-B048-85BDC9FD1C3A}</a:tableStyleId>
              </a:tblPr>
              <a:tblGrid>
                <a:gridCol w="2099388">
                  <a:extLst>
                    <a:ext uri="{9D8B030D-6E8A-4147-A177-3AD203B41FA5}">
                      <a16:colId xmlns:a16="http://schemas.microsoft.com/office/drawing/2014/main" val="529322910"/>
                    </a:ext>
                  </a:extLst>
                </a:gridCol>
              </a:tblGrid>
              <a:tr h="426098">
                <a:tc>
                  <a:txBody>
                    <a:bodyPr/>
                    <a:lstStyle/>
                    <a:p>
                      <a:r>
                        <a:rPr lang="en-GB" dirty="0"/>
                        <a:t>Food Rating</a:t>
                      </a:r>
                    </a:p>
                  </a:txBody>
                  <a:tcPr/>
                </a:tc>
                <a:extLst>
                  <a:ext uri="{0D108BD9-81ED-4DB2-BD59-A6C34878D82A}">
                    <a16:rowId xmlns:a16="http://schemas.microsoft.com/office/drawing/2014/main" val="2442732828"/>
                  </a:ext>
                </a:extLst>
              </a:tr>
              <a:tr h="426098">
                <a:tc>
                  <a:txBody>
                    <a:bodyPr/>
                    <a:lstStyle/>
                    <a:p>
                      <a:r>
                        <a:rPr lang="en-GB" sz="1400" dirty="0"/>
                        <a:t>Post Code</a:t>
                      </a:r>
                    </a:p>
                  </a:txBody>
                  <a:tcPr/>
                </a:tc>
                <a:extLst>
                  <a:ext uri="{0D108BD9-81ED-4DB2-BD59-A6C34878D82A}">
                    <a16:rowId xmlns:a16="http://schemas.microsoft.com/office/drawing/2014/main" val="2486182647"/>
                  </a:ext>
                </a:extLst>
              </a:tr>
              <a:tr h="426098">
                <a:tc>
                  <a:txBody>
                    <a:bodyPr/>
                    <a:lstStyle/>
                    <a:p>
                      <a:r>
                        <a:rPr lang="en-GB" sz="1400" dirty="0"/>
                        <a:t>Business Type Index</a:t>
                      </a:r>
                    </a:p>
                  </a:txBody>
                  <a:tcPr/>
                </a:tc>
                <a:extLst>
                  <a:ext uri="{0D108BD9-81ED-4DB2-BD59-A6C34878D82A}">
                    <a16:rowId xmlns:a16="http://schemas.microsoft.com/office/drawing/2014/main" val="2367401524"/>
                  </a:ext>
                </a:extLst>
              </a:tr>
              <a:tr h="426098">
                <a:tc>
                  <a:txBody>
                    <a:bodyPr/>
                    <a:lstStyle/>
                    <a:p>
                      <a:r>
                        <a:rPr lang="en-GB" sz="1400" dirty="0"/>
                        <a:t>Food Rating Mean by Post Code Sector</a:t>
                      </a:r>
                    </a:p>
                  </a:txBody>
                  <a:tcPr/>
                </a:tc>
                <a:extLst>
                  <a:ext uri="{0D108BD9-81ED-4DB2-BD59-A6C34878D82A}">
                    <a16:rowId xmlns:a16="http://schemas.microsoft.com/office/drawing/2014/main" val="1883636494"/>
                  </a:ext>
                </a:extLst>
              </a:tr>
              <a:tr h="426098">
                <a:tc>
                  <a:txBody>
                    <a:bodyPr/>
                    <a:lstStyle/>
                    <a:p>
                      <a:r>
                        <a:rPr lang="en-GB" sz="1400" dirty="0"/>
                        <a:t>Food Rating Mean by Post Code Area</a:t>
                      </a:r>
                    </a:p>
                  </a:txBody>
                  <a:tcPr/>
                </a:tc>
                <a:extLst>
                  <a:ext uri="{0D108BD9-81ED-4DB2-BD59-A6C34878D82A}">
                    <a16:rowId xmlns:a16="http://schemas.microsoft.com/office/drawing/2014/main" val="1690769317"/>
                  </a:ext>
                </a:extLst>
              </a:tr>
              <a:tr h="426098">
                <a:tc>
                  <a:txBody>
                    <a:bodyPr/>
                    <a:lstStyle/>
                    <a:p>
                      <a:r>
                        <a:rPr lang="en-GB" sz="1400" dirty="0"/>
                        <a:t>Food Rating Mean by Post Code District</a:t>
                      </a:r>
                    </a:p>
                  </a:txBody>
                  <a:tcPr/>
                </a:tc>
                <a:extLst>
                  <a:ext uri="{0D108BD9-81ED-4DB2-BD59-A6C34878D82A}">
                    <a16:rowId xmlns:a16="http://schemas.microsoft.com/office/drawing/2014/main" val="4123614462"/>
                  </a:ext>
                </a:extLst>
              </a:tr>
            </a:tbl>
          </a:graphicData>
        </a:graphic>
      </p:graphicFrame>
      <p:cxnSp>
        <p:nvCxnSpPr>
          <p:cNvPr id="11" name="Straight Arrow Connector 10">
            <a:extLst>
              <a:ext uri="{FF2B5EF4-FFF2-40B4-BE49-F238E27FC236}">
                <a16:creationId xmlns:a16="http://schemas.microsoft.com/office/drawing/2014/main" id="{96CBBB90-53EB-60C0-26D8-3668B8CCFB62}"/>
              </a:ext>
            </a:extLst>
          </p:cNvPr>
          <p:cNvCxnSpPr>
            <a:cxnSpLocks/>
          </p:cNvCxnSpPr>
          <p:nvPr/>
        </p:nvCxnSpPr>
        <p:spPr>
          <a:xfrm>
            <a:off x="2690184" y="3242386"/>
            <a:ext cx="644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2B4AD81-5E0A-AF08-A29B-B2591FDDD309}"/>
              </a:ext>
            </a:extLst>
          </p:cNvPr>
          <p:cNvCxnSpPr>
            <a:cxnSpLocks/>
          </p:cNvCxnSpPr>
          <p:nvPr/>
        </p:nvCxnSpPr>
        <p:spPr>
          <a:xfrm flipV="1">
            <a:off x="5428794" y="2302265"/>
            <a:ext cx="667206" cy="1363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910317C-724F-AB52-FF2C-2CBCCC6E5A7A}"/>
              </a:ext>
            </a:extLst>
          </p:cNvPr>
          <p:cNvCxnSpPr>
            <a:cxnSpLocks/>
            <a:endCxn id="5" idx="1"/>
          </p:cNvCxnSpPr>
          <p:nvPr/>
        </p:nvCxnSpPr>
        <p:spPr>
          <a:xfrm>
            <a:off x="5428794" y="3646750"/>
            <a:ext cx="687572" cy="168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AA3EA30-69A5-877F-D974-6A4A595917FC}"/>
              </a:ext>
            </a:extLst>
          </p:cNvPr>
          <p:cNvSpPr txBox="1"/>
          <p:nvPr/>
        </p:nvSpPr>
        <p:spPr>
          <a:xfrm>
            <a:off x="3353581" y="5533053"/>
            <a:ext cx="2075213" cy="646331"/>
          </a:xfrm>
          <a:prstGeom prst="rect">
            <a:avLst/>
          </a:prstGeom>
          <a:noFill/>
        </p:spPr>
        <p:txBody>
          <a:bodyPr wrap="square" rtlCol="0">
            <a:spAutoFit/>
          </a:bodyPr>
          <a:lstStyle/>
          <a:p>
            <a:r>
              <a:rPr lang="en-GB" dirty="0"/>
              <a:t>Over 4 million postcodes</a:t>
            </a:r>
          </a:p>
        </p:txBody>
      </p:sp>
    </p:spTree>
    <p:extLst>
      <p:ext uri="{BB962C8B-B14F-4D97-AF65-F5344CB8AC3E}">
        <p14:creationId xmlns:p14="http://schemas.microsoft.com/office/powerpoint/2010/main" val="296249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D5CC9A82F4CA4994369CB12279FC6B" ma:contentTypeVersion="2" ma:contentTypeDescription="Create a new document." ma:contentTypeScope="" ma:versionID="dd4b2c2ab86c326e686cd18b865f3a0e">
  <xsd:schema xmlns:xsd="http://www.w3.org/2001/XMLSchema" xmlns:xs="http://www.w3.org/2001/XMLSchema" xmlns:p="http://schemas.microsoft.com/office/2006/metadata/properties" xmlns:ns3="3f8cb3f4-7d97-4920-8e5c-562edae67c05" targetNamespace="http://schemas.microsoft.com/office/2006/metadata/properties" ma:root="true" ma:fieldsID="1d460410a044dca5697aa40ea58e34fb" ns3:_="">
    <xsd:import namespace="3f8cb3f4-7d97-4920-8e5c-562edae67c0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8cb3f4-7d97-4920-8e5c-562edae67c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9AB110-587F-4B4B-B6EF-D33B19251D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8cb3f4-7d97-4920-8e5c-562edae67c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442C9-47BD-4BD5-A499-9D57A9B1C6DF}">
  <ds:schemaRefs>
    <ds:schemaRef ds:uri="http://schemas.microsoft.com/sharepoint/v3/contenttype/forms"/>
  </ds:schemaRefs>
</ds:datastoreItem>
</file>

<file path=customXml/itemProps3.xml><?xml version="1.0" encoding="utf-8"?>
<ds:datastoreItem xmlns:ds="http://schemas.openxmlformats.org/officeDocument/2006/customXml" ds:itemID="{FDDDC7E6-4ED4-456A-B5DC-57EF4A582F47}">
  <ds:schemaRefs>
    <ds:schemaRef ds:uri="http://schemas.microsoft.com/office/infopath/2007/PartnerControls"/>
    <ds:schemaRef ds:uri="3f8cb3f4-7d97-4920-8e5c-562edae67c05"/>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273</TotalTime>
  <Words>975</Words>
  <Application>Microsoft Office PowerPoint</Application>
  <PresentationFormat>Widescreen</PresentationFormat>
  <Paragraphs>251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ElsevierGulliver</vt:lpstr>
      <vt:lpstr>GDS Transport</vt:lpstr>
      <vt:lpstr>Lato</vt:lpstr>
      <vt:lpstr>Office Theme</vt:lpstr>
      <vt:lpstr>Nigel Bridgeman</vt:lpstr>
      <vt:lpstr>The project …</vt:lpstr>
      <vt:lpstr>Step 1: Load the Food Rating Data</vt:lpstr>
      <vt:lpstr>Step 2: Exploratory Data Analysis</vt:lpstr>
      <vt:lpstr>The aborted project – Census data by Local Authority …..</vt:lpstr>
      <vt:lpstr>The project</vt:lpstr>
      <vt:lpstr>Food Hygiene Rating Scheme – AI</vt:lpstr>
      <vt:lpstr>The plan …..</vt:lpstr>
      <vt:lpstr>Step 3: Expand our data</vt:lpstr>
      <vt:lpstr>Step 4: Build and Tune our Models</vt:lpstr>
      <vt:lpstr>Step 5: Make a tool</vt:lpstr>
      <vt:lpstr>Step 6: Run the model against all our data</vt:lpstr>
      <vt:lpstr>Next Steps</vt:lpstr>
      <vt:lpstr>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Nigel Bridgeman</dc:title>
  <dc:creator>handicapsandcomps</dc:creator>
  <cp:lastModifiedBy>Nigel Bridgeman</cp:lastModifiedBy>
  <cp:revision>2</cp:revision>
  <dcterms:created xsi:type="dcterms:W3CDTF">2023-03-16T14:36:41Z</dcterms:created>
  <dcterms:modified xsi:type="dcterms:W3CDTF">2023-03-17T08:05:47Z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0x01010097D5CC9A82F4CA4994369CB12279FC6B</vt:lpwstr>
  </property>
</Properties>
</file>