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a20c7482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a20c7482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a20c7482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a20c7482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a20c7482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a20c7482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a20c7482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2a20c7482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a20c7482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2a20c7482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a20c748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a20c748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a20c748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a20c748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a20c748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a20c748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a20c7482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a20c7482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a20c7482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a20c7482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a20c748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a20c748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a20c748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a20c748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a20c7482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a20c7482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Theory of Mind Models for Inference and Prediction of Tactical Agents in</a:t>
            </a:r>
            <a:r>
              <a:rPr lang="en"/>
              <a:t> </a:t>
            </a:r>
            <a:r>
              <a:rPr lang="en" sz="4000"/>
              <a:t>Naval Operations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Nigel Doering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Research Proposal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my use cases/examples relevant?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might be a compelling story?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this basic research?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451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Appendix</a:t>
            </a:r>
            <a:endParaRPr sz="35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Omniverse Simulation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Omniverse is a simulation tool used primarily for digital twins and robot learning “model pretraining”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built in sensor integration for RGB, event, lidar, and more.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design custom agents, like drones, using Blender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backend for experimentation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Generally, we can create any scenario we would like and use for pretraining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 replacement for real world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21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of Mind Practical Example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792275"/>
            <a:ext cx="8520600" cy="15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 frame 5, the student walks towards truck 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 frame 10, the student passes K and walks towards the other parking spot and observes food truck 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 frame 15, the student turns around and goes to food truck K.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can we infer of the student’s desires?</a:t>
            </a:r>
            <a:endParaRPr sz="1600"/>
          </a:p>
        </p:txBody>
      </p:sp>
      <p:sp>
        <p:nvSpPr>
          <p:cNvPr id="164" name="Google Shape;164;p25"/>
          <p:cNvSpPr txBox="1"/>
          <p:nvPr/>
        </p:nvSpPr>
        <p:spPr>
          <a:xfrm>
            <a:off x="311700" y="4703625"/>
            <a:ext cx="3086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Image from Bayesian Theory of Mind: Modeling Joint Belief-Desire Attribution. Baker et al.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00" y="2350575"/>
            <a:ext cx="8065976" cy="24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of Mind Practical Example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You have some data of the below environment including: (1) A map; (2) Tracking data of a student (blue); (3) two parking spots for food trucks; and (4) three food trucks that visit L, M, and K. </a:t>
            </a:r>
            <a:r>
              <a:rPr b="1" lang="en" sz="1600"/>
              <a:t>Based on the student’s tracks, can we infer which food they want?</a:t>
            </a:r>
            <a:endParaRPr b="1" sz="1600"/>
          </a:p>
        </p:txBody>
      </p:sp>
      <p:sp>
        <p:nvSpPr>
          <p:cNvPr id="172" name="Google Shape;172;p26"/>
          <p:cNvSpPr txBox="1"/>
          <p:nvPr/>
        </p:nvSpPr>
        <p:spPr>
          <a:xfrm>
            <a:off x="311700" y="4703625"/>
            <a:ext cx="3086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Image from Bayesian Theory of Mind: Modeling Joint Belief-Desire Attribution. Baker et al.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13" y="2158525"/>
            <a:ext cx="8065976" cy="241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Context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Inferring blue and red agent cognitive states is critical to answer meaningful questions: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is this red/blue agent going?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are they going there? What is the goal?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route might they take?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did they change directions?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the environment different from what we expected based on their actions?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what are agents “thinking” and how can we predict what they are thinking from limited available information?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of Mind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575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Def: The human capacity for reasoning about agents’ mental states such as beliefs and desires.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Causal structure can be represented graphically: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 agents are rational planners who generally hold rational beliefs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will act in their best interest to achieve their desire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Humans naturally develop theories of other agents’ minds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9875" y="1419476"/>
            <a:ext cx="3000349" cy="303705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042950" y="4456525"/>
            <a:ext cx="29142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Image from Bayesian Theory of Mind: Modeling Joint Belief-Desire Attribution. Baker et al.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Naval Operations Example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3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observe multiple red agents in an area.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learn: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they doing?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do they plan to do?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their goal?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Improves decision making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Earlier and quicker response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Naturally interpretable probabilities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129" y="1017725"/>
            <a:ext cx="4215547" cy="3784775"/>
          </a:xfrm>
          <a:prstGeom prst="rect">
            <a:avLst/>
          </a:prstGeom>
          <a:noFill/>
          <a:ln cap="flat" cmpd="sng" w="9525">
            <a:solidFill>
              <a:srgbClr val="182B4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Relevant Example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45082" l="3331" r="9446" t="0"/>
          <a:stretch/>
        </p:blipFill>
        <p:spPr>
          <a:xfrm>
            <a:off x="311700" y="768980"/>
            <a:ext cx="3805425" cy="21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>
            <a:off x="1111600" y="3005950"/>
            <a:ext cx="91800" cy="100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1161700" y="2905750"/>
            <a:ext cx="22629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Red Forces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Past Movements</a:t>
            </a:r>
            <a:endParaRPr b="1" sz="700">
              <a:solidFill>
                <a:schemeClr val="dk2"/>
              </a:solidFill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168513" y="2058825"/>
            <a:ext cx="91800" cy="100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7"/>
          <p:cNvCxnSpPr/>
          <p:nvPr/>
        </p:nvCxnSpPr>
        <p:spPr>
          <a:xfrm flipH="1" rot="10800000">
            <a:off x="1561425" y="2159150"/>
            <a:ext cx="607200" cy="529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7"/>
          <p:cNvCxnSpPr/>
          <p:nvPr/>
        </p:nvCxnSpPr>
        <p:spPr>
          <a:xfrm flipH="1" rot="10800000">
            <a:off x="888100" y="3248075"/>
            <a:ext cx="315300" cy="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7"/>
          <p:cNvSpPr txBox="1"/>
          <p:nvPr/>
        </p:nvSpPr>
        <p:spPr>
          <a:xfrm>
            <a:off x="1922800" y="485775"/>
            <a:ext cx="740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Frame 5</a:t>
            </a:r>
            <a:endParaRPr b="1" sz="1000"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45082" l="3331" r="9446" t="0"/>
          <a:stretch/>
        </p:blipFill>
        <p:spPr>
          <a:xfrm>
            <a:off x="5026875" y="768980"/>
            <a:ext cx="3805425" cy="21367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5826775" y="3005950"/>
            <a:ext cx="91800" cy="100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5876875" y="2905750"/>
            <a:ext cx="22629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Red Forces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Past Movements</a:t>
            </a:r>
            <a:endParaRPr b="1" sz="700">
              <a:solidFill>
                <a:schemeClr val="dk2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7493213" y="1875125"/>
            <a:ext cx="91800" cy="100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7"/>
          <p:cNvCxnSpPr/>
          <p:nvPr/>
        </p:nvCxnSpPr>
        <p:spPr>
          <a:xfrm flipH="1" rot="10800000">
            <a:off x="6955425" y="1975350"/>
            <a:ext cx="537600" cy="24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7"/>
          <p:cNvCxnSpPr/>
          <p:nvPr/>
        </p:nvCxnSpPr>
        <p:spPr>
          <a:xfrm flipH="1" rot="10800000">
            <a:off x="5603275" y="3248075"/>
            <a:ext cx="315300" cy="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7"/>
          <p:cNvSpPr txBox="1"/>
          <p:nvPr/>
        </p:nvSpPr>
        <p:spPr>
          <a:xfrm>
            <a:off x="6637975" y="485775"/>
            <a:ext cx="7407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Frame 10</a:t>
            </a:r>
            <a:endParaRPr b="1" sz="1000"/>
          </a:p>
        </p:txBody>
      </p:sp>
      <p:sp>
        <p:nvSpPr>
          <p:cNvPr id="96" name="Google Shape;96;p17"/>
          <p:cNvSpPr txBox="1"/>
          <p:nvPr/>
        </p:nvSpPr>
        <p:spPr>
          <a:xfrm>
            <a:off x="133600" y="3573750"/>
            <a:ext cx="9010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 want to know the probability that an </a:t>
            </a:r>
            <a:r>
              <a:rPr lang="en">
                <a:solidFill>
                  <a:schemeClr val="dk2"/>
                </a:solidFill>
              </a:rPr>
              <a:t>agent's</a:t>
            </a:r>
            <a:r>
              <a:rPr lang="en">
                <a:solidFill>
                  <a:schemeClr val="dk2"/>
                </a:solidFill>
              </a:rPr>
              <a:t> goal is reach Taipei, i.e. P(goal=Taipei | previous movements)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At frame 5: probability is low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At frame 10: probability is high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2"/>
                </a:solidFill>
              </a:rPr>
              <a:t>We can build automated early warning models for agent mental states such as goals</a:t>
            </a:r>
            <a:endParaRPr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More Relevant Example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264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use model for any agent in given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Track red forces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Learn a theory of </a:t>
            </a:r>
            <a:r>
              <a:rPr lang="en"/>
              <a:t>mind</a:t>
            </a:r>
            <a:r>
              <a:rPr lang="en"/>
              <a:t> model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Infer: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Goals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Beliefs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45082" l="3331" r="9446" t="0"/>
          <a:stretch/>
        </p:blipFill>
        <p:spPr>
          <a:xfrm>
            <a:off x="3120800" y="1199025"/>
            <a:ext cx="5918600" cy="3323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6162175" y="3097800"/>
            <a:ext cx="91800" cy="100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6640250" y="2521650"/>
            <a:ext cx="91800" cy="100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6300000" y="2926675"/>
            <a:ext cx="91800" cy="100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6070375" y="3246050"/>
            <a:ext cx="91800" cy="100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6780150" y="2521650"/>
            <a:ext cx="91800" cy="100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5978575" y="3809700"/>
            <a:ext cx="91800" cy="100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5790700" y="3809700"/>
            <a:ext cx="91800" cy="100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5882500" y="3605150"/>
            <a:ext cx="91800" cy="100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5536450" y="4703625"/>
            <a:ext cx="91800" cy="100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5588100" y="4617450"/>
            <a:ext cx="22629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Red Forces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114" name="Google Shape;114;p18"/>
          <p:cNvCxnSpPr>
            <a:stCxn id="108" idx="6"/>
          </p:cNvCxnSpPr>
          <p:nvPr/>
        </p:nvCxnSpPr>
        <p:spPr>
          <a:xfrm flipH="1" rot="10800000">
            <a:off x="6871950" y="2538450"/>
            <a:ext cx="534300" cy="3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8"/>
          <p:cNvCxnSpPr/>
          <p:nvPr/>
        </p:nvCxnSpPr>
        <p:spPr>
          <a:xfrm flipH="1" rot="10800000">
            <a:off x="6357500" y="2741713"/>
            <a:ext cx="870300" cy="23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6682025" y="2588400"/>
            <a:ext cx="674100" cy="5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8"/>
          <p:cNvCxnSpPr/>
          <p:nvPr/>
        </p:nvCxnSpPr>
        <p:spPr>
          <a:xfrm flipH="1" rot="10800000">
            <a:off x="6251000" y="2857813"/>
            <a:ext cx="870300" cy="23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8"/>
          <p:cNvCxnSpPr/>
          <p:nvPr/>
        </p:nvCxnSpPr>
        <p:spPr>
          <a:xfrm flipH="1" rot="10800000">
            <a:off x="6162175" y="3047238"/>
            <a:ext cx="870300" cy="23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8"/>
          <p:cNvCxnSpPr/>
          <p:nvPr/>
        </p:nvCxnSpPr>
        <p:spPr>
          <a:xfrm flipH="1">
            <a:off x="3982950" y="3843038"/>
            <a:ext cx="2018700" cy="33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8"/>
          <p:cNvCxnSpPr/>
          <p:nvPr/>
        </p:nvCxnSpPr>
        <p:spPr>
          <a:xfrm flipH="1">
            <a:off x="3809725" y="3909888"/>
            <a:ext cx="2018700" cy="331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5882500" y="3693888"/>
            <a:ext cx="914400" cy="13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Theory of Mind Examples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0" y="920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mental states can be modeled naturally as bayesian probabilistic models. From the example: a=action, o=observation, g=goals, x=location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Inference can be done by finding the posterior such as: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P(goal = y | past actions, past locations) = P(past actions, past locations | goal = y) P(goal = 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considered a Partially Observable Markov Decision Process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papers present similar modeling techniques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Goal Inference as Inverse Planning (Baker et al.)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Inferring the Intentional States of Autonomous Virtual Agents (Pantelis et al.)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to say, this is an active area of research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Simulation First Approach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152475"/>
            <a:ext cx="474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simulate different scenarios with sensor data </a:t>
            </a:r>
            <a:r>
              <a:rPr lang="en"/>
              <a:t>collection</a:t>
            </a:r>
            <a:r>
              <a:rPr lang="en"/>
              <a:t> using NVIDIA omniverse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connect the sensing/perception component to the inference/action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“sense” multiple surface drones approaching multiple targets. We “infer” which drone is going to which target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700" y="1716638"/>
            <a:ext cx="3950651" cy="228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long term goal -- to be able to sense, model, and infer agent mental states in the real world -- involves very large probability spaces.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space of possible actions in the ocean is immense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with flight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talking with domain experts, we can constrain the problem spaces to more reasonable 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learn what is very unlikely/doesn’t make sense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initial research will study simpler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First, a simulation approach followed by testing of remote controlled agents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