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531" r:id="rId2"/>
    <p:sldId id="672" r:id="rId3"/>
    <p:sldId id="673" r:id="rId4"/>
    <p:sldId id="685" r:id="rId5"/>
    <p:sldId id="686" r:id="rId6"/>
    <p:sldId id="674" r:id="rId7"/>
    <p:sldId id="687" r:id="rId8"/>
    <p:sldId id="689" r:id="rId9"/>
    <p:sldId id="690" r:id="rId10"/>
    <p:sldId id="691" r:id="rId11"/>
    <p:sldId id="692" r:id="rId12"/>
    <p:sldId id="693" r:id="rId13"/>
    <p:sldId id="694" r:id="rId14"/>
    <p:sldId id="695" r:id="rId15"/>
    <p:sldId id="696" r:id="rId16"/>
    <p:sldId id="697" r:id="rId17"/>
    <p:sldId id="699" r:id="rId18"/>
    <p:sldId id="700" r:id="rId19"/>
    <p:sldId id="701" r:id="rId20"/>
    <p:sldId id="702" r:id="rId21"/>
    <p:sldId id="703" r:id="rId22"/>
    <p:sldId id="688" r:id="rId23"/>
    <p:sldId id="704" r:id="rId24"/>
    <p:sldId id="705" r:id="rId25"/>
    <p:sldId id="70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pta, Aditi" initials="GA" lastIdx="3" clrIdx="0">
    <p:extLst>
      <p:ext uri="{19B8F6BF-5375-455C-9EA6-DF929625EA0E}">
        <p15:presenceInfo xmlns:p15="http://schemas.microsoft.com/office/powerpoint/2012/main" userId="S::aditigupta@email.wustl.edu::71dda800-65f1-40b5-85f2-8ddd5b4a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2F1"/>
    <a:srgbClr val="DBACED"/>
    <a:srgbClr val="E1F8D1"/>
    <a:srgbClr val="00CB1D"/>
    <a:srgbClr val="BC0A40"/>
    <a:srgbClr val="9E1C20"/>
    <a:srgbClr val="871A37"/>
    <a:srgbClr val="58072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28"/>
    <p:restoredTop sz="95673"/>
  </p:normalViewPr>
  <p:slideViewPr>
    <p:cSldViewPr snapToGrid="0" snapToObjects="1">
      <p:cViewPr varScale="1">
        <p:scale>
          <a:sx n="91" d="100"/>
          <a:sy n="91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2" d="100"/>
          <a:sy n="162" d="100"/>
        </p:scale>
        <p:origin x="22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FDDF8-78BC-B942-99AE-B54FB8C5439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F126B-22EA-9C44-A67C-43E9C55A060D}">
      <dgm:prSet phldrT="[Text]"/>
      <dgm:spPr/>
      <dgm:t>
        <a:bodyPr/>
        <a:lstStyle/>
        <a:p>
          <a:r>
            <a:rPr lang="en-US" dirty="0" err="1"/>
            <a:t>users.csv</a:t>
          </a:r>
          <a:endParaRPr lang="en-US" dirty="0"/>
        </a:p>
      </dgm:t>
    </dgm:pt>
    <dgm:pt modelId="{8B27EA2C-E3C0-9D48-8F5B-F6E267A9D0EE}" type="parTrans" cxnId="{A565F69D-69FE-7D46-B7D9-02A1478864B2}">
      <dgm:prSet/>
      <dgm:spPr/>
      <dgm:t>
        <a:bodyPr/>
        <a:lstStyle/>
        <a:p>
          <a:endParaRPr lang="en-US"/>
        </a:p>
      </dgm:t>
    </dgm:pt>
    <dgm:pt modelId="{6FC97B00-6CF8-2646-9C03-33ECF4A6836F}" type="sibTrans" cxnId="{A565F69D-69FE-7D46-B7D9-02A1478864B2}">
      <dgm:prSet/>
      <dgm:spPr/>
      <dgm:t>
        <a:bodyPr/>
        <a:lstStyle/>
        <a:p>
          <a:endParaRPr lang="en-US"/>
        </a:p>
      </dgm:t>
    </dgm:pt>
    <dgm:pt modelId="{D37E7029-B493-FE4C-A8EB-3AE056A9AC82}">
      <dgm:prSet phldrT="[Text]"/>
      <dgm:spPr/>
      <dgm:t>
        <a:bodyPr/>
        <a:lstStyle/>
        <a:p>
          <a:r>
            <a:rPr lang="en-US" dirty="0" err="1"/>
            <a:t>job_desc.csv</a:t>
          </a:r>
          <a:endParaRPr lang="en-US" dirty="0"/>
        </a:p>
      </dgm:t>
    </dgm:pt>
    <dgm:pt modelId="{E2007998-C7F5-304A-B7F4-05FE8FFC6459}" type="parTrans" cxnId="{A2E13713-3FC4-144F-B272-F475D5A8734F}">
      <dgm:prSet/>
      <dgm:spPr/>
      <dgm:t>
        <a:bodyPr/>
        <a:lstStyle/>
        <a:p>
          <a:endParaRPr lang="en-US"/>
        </a:p>
      </dgm:t>
    </dgm:pt>
    <dgm:pt modelId="{A297E796-9F36-A547-9F08-07CCCAE66524}" type="sibTrans" cxnId="{A2E13713-3FC4-144F-B272-F475D5A8734F}">
      <dgm:prSet/>
      <dgm:spPr/>
      <dgm:t>
        <a:bodyPr/>
        <a:lstStyle/>
        <a:p>
          <a:endParaRPr lang="en-US"/>
        </a:p>
      </dgm:t>
    </dgm:pt>
    <dgm:pt modelId="{98787E5F-08A1-344C-A014-14FBCC8CAB77}">
      <dgm:prSet phldrT="[Text]"/>
      <dgm:spPr>
        <a:solidFill>
          <a:srgbClr val="00CB1D"/>
        </a:solidFill>
      </dgm:spPr>
      <dgm:t>
        <a:bodyPr/>
        <a:lstStyle/>
        <a:p>
          <a:r>
            <a:rPr lang="en-US" dirty="0"/>
            <a:t>Binary Prediction</a:t>
          </a:r>
        </a:p>
      </dgm:t>
    </dgm:pt>
    <dgm:pt modelId="{CA62978B-A5C7-B64B-94C8-B556627B12AD}" type="parTrans" cxnId="{1BD2080B-A554-2845-AD55-4EF20F7C2070}">
      <dgm:prSet/>
      <dgm:spPr/>
      <dgm:t>
        <a:bodyPr/>
        <a:lstStyle/>
        <a:p>
          <a:endParaRPr lang="en-US"/>
        </a:p>
      </dgm:t>
    </dgm:pt>
    <dgm:pt modelId="{66DFEDAB-E831-2746-963B-F55C51382115}" type="sibTrans" cxnId="{1BD2080B-A554-2845-AD55-4EF20F7C2070}">
      <dgm:prSet/>
      <dgm:spPr/>
      <dgm:t>
        <a:bodyPr/>
        <a:lstStyle/>
        <a:p>
          <a:endParaRPr lang="en-US"/>
        </a:p>
      </dgm:t>
    </dgm:pt>
    <dgm:pt modelId="{08E0C4AD-D6C8-F04A-80A4-AB17CFE2DC31}" type="pres">
      <dgm:prSet presAssocID="{52DFDDF8-78BC-B942-99AE-B54FB8C5439E}" presName="Name0" presStyleCnt="0">
        <dgm:presLayoutVars>
          <dgm:dir/>
          <dgm:resizeHandles val="exact"/>
        </dgm:presLayoutVars>
      </dgm:prSet>
      <dgm:spPr/>
    </dgm:pt>
    <dgm:pt modelId="{30544BAE-F168-ED44-94EB-7DC9D925400F}" type="pres">
      <dgm:prSet presAssocID="{853F126B-22EA-9C44-A67C-43E9C55A060D}" presName="node" presStyleLbl="node1" presStyleIdx="0" presStyleCnt="3" custLinFactY="-19646" custLinFactNeighborY="-100000">
        <dgm:presLayoutVars>
          <dgm:bulletEnabled val="1"/>
        </dgm:presLayoutVars>
      </dgm:prSet>
      <dgm:spPr/>
    </dgm:pt>
    <dgm:pt modelId="{03A4C67D-CC3E-6A4E-9E5D-B696FCEB3888}" type="pres">
      <dgm:prSet presAssocID="{6FC97B00-6CF8-2646-9C03-33ECF4A6836F}" presName="sibTrans" presStyleLbl="sibTrans2D1" presStyleIdx="0" presStyleCnt="2"/>
      <dgm:spPr/>
    </dgm:pt>
    <dgm:pt modelId="{532C1540-2B42-2E48-907D-7A3FBF13B4D0}" type="pres">
      <dgm:prSet presAssocID="{6FC97B00-6CF8-2646-9C03-33ECF4A6836F}" presName="connectorText" presStyleLbl="sibTrans2D1" presStyleIdx="0" presStyleCnt="2"/>
      <dgm:spPr/>
    </dgm:pt>
    <dgm:pt modelId="{B270F6E7-CEB0-F449-8DAA-B03C324CD916}" type="pres">
      <dgm:prSet presAssocID="{D37E7029-B493-FE4C-A8EB-3AE056A9AC82}" presName="node" presStyleLbl="node1" presStyleIdx="1" presStyleCnt="3" custLinFactY="-19646" custLinFactNeighborY="-100000">
        <dgm:presLayoutVars>
          <dgm:bulletEnabled val="1"/>
        </dgm:presLayoutVars>
      </dgm:prSet>
      <dgm:spPr/>
    </dgm:pt>
    <dgm:pt modelId="{262B62B0-3D5E-8A4E-BC01-4B3C0148CF1E}" type="pres">
      <dgm:prSet presAssocID="{A297E796-9F36-A547-9F08-07CCCAE66524}" presName="sibTrans" presStyleLbl="sibTrans2D1" presStyleIdx="1" presStyleCnt="2"/>
      <dgm:spPr/>
    </dgm:pt>
    <dgm:pt modelId="{251B7908-2269-2A4E-A405-C6188EFDB3DB}" type="pres">
      <dgm:prSet presAssocID="{A297E796-9F36-A547-9F08-07CCCAE66524}" presName="connectorText" presStyleLbl="sibTrans2D1" presStyleIdx="1" presStyleCnt="2"/>
      <dgm:spPr/>
    </dgm:pt>
    <dgm:pt modelId="{450CEF7B-AA86-5144-A134-4661A4665FD4}" type="pres">
      <dgm:prSet presAssocID="{98787E5F-08A1-344C-A014-14FBCC8CAB77}" presName="node" presStyleLbl="node1" presStyleIdx="2" presStyleCnt="3" custLinFactY="-19646" custLinFactNeighborY="-100000">
        <dgm:presLayoutVars>
          <dgm:bulletEnabled val="1"/>
        </dgm:presLayoutVars>
      </dgm:prSet>
      <dgm:spPr/>
    </dgm:pt>
  </dgm:ptLst>
  <dgm:cxnLst>
    <dgm:cxn modelId="{1BD2080B-A554-2845-AD55-4EF20F7C2070}" srcId="{52DFDDF8-78BC-B942-99AE-B54FB8C5439E}" destId="{98787E5F-08A1-344C-A014-14FBCC8CAB77}" srcOrd="2" destOrd="0" parTransId="{CA62978B-A5C7-B64B-94C8-B556627B12AD}" sibTransId="{66DFEDAB-E831-2746-963B-F55C51382115}"/>
    <dgm:cxn modelId="{A2E13713-3FC4-144F-B272-F475D5A8734F}" srcId="{52DFDDF8-78BC-B942-99AE-B54FB8C5439E}" destId="{D37E7029-B493-FE4C-A8EB-3AE056A9AC82}" srcOrd="1" destOrd="0" parTransId="{E2007998-C7F5-304A-B7F4-05FE8FFC6459}" sibTransId="{A297E796-9F36-A547-9F08-07CCCAE66524}"/>
    <dgm:cxn modelId="{7197992C-D524-1A44-BF1B-970EC6BF90FA}" type="presOf" srcId="{A297E796-9F36-A547-9F08-07CCCAE66524}" destId="{251B7908-2269-2A4E-A405-C6188EFDB3DB}" srcOrd="1" destOrd="0" presId="urn:microsoft.com/office/officeart/2005/8/layout/process1"/>
    <dgm:cxn modelId="{9104763C-F404-6741-81EF-5253F2168DA6}" type="presOf" srcId="{A297E796-9F36-A547-9F08-07CCCAE66524}" destId="{262B62B0-3D5E-8A4E-BC01-4B3C0148CF1E}" srcOrd="0" destOrd="0" presId="urn:microsoft.com/office/officeart/2005/8/layout/process1"/>
    <dgm:cxn modelId="{001F6554-F9CF-E346-964E-0F2C11AE6E0E}" type="presOf" srcId="{6FC97B00-6CF8-2646-9C03-33ECF4A6836F}" destId="{03A4C67D-CC3E-6A4E-9E5D-B696FCEB3888}" srcOrd="0" destOrd="0" presId="urn:microsoft.com/office/officeart/2005/8/layout/process1"/>
    <dgm:cxn modelId="{18F10164-FA22-1D4B-834D-56DF07BE6841}" type="presOf" srcId="{6FC97B00-6CF8-2646-9C03-33ECF4A6836F}" destId="{532C1540-2B42-2E48-907D-7A3FBF13B4D0}" srcOrd="1" destOrd="0" presId="urn:microsoft.com/office/officeart/2005/8/layout/process1"/>
    <dgm:cxn modelId="{63EAC26B-94EF-8945-BCAF-6DEDA27B9FB7}" type="presOf" srcId="{98787E5F-08A1-344C-A014-14FBCC8CAB77}" destId="{450CEF7B-AA86-5144-A134-4661A4665FD4}" srcOrd="0" destOrd="0" presId="urn:microsoft.com/office/officeart/2005/8/layout/process1"/>
    <dgm:cxn modelId="{3E2BB78B-3C54-194E-A1A0-3A1DDD1092BE}" type="presOf" srcId="{D37E7029-B493-FE4C-A8EB-3AE056A9AC82}" destId="{B270F6E7-CEB0-F449-8DAA-B03C324CD916}" srcOrd="0" destOrd="0" presId="urn:microsoft.com/office/officeart/2005/8/layout/process1"/>
    <dgm:cxn modelId="{F2C5219D-2187-1142-BF70-991D6C706BC3}" type="presOf" srcId="{52DFDDF8-78BC-B942-99AE-B54FB8C5439E}" destId="{08E0C4AD-D6C8-F04A-80A4-AB17CFE2DC31}" srcOrd="0" destOrd="0" presId="urn:microsoft.com/office/officeart/2005/8/layout/process1"/>
    <dgm:cxn modelId="{A565F69D-69FE-7D46-B7D9-02A1478864B2}" srcId="{52DFDDF8-78BC-B942-99AE-B54FB8C5439E}" destId="{853F126B-22EA-9C44-A67C-43E9C55A060D}" srcOrd="0" destOrd="0" parTransId="{8B27EA2C-E3C0-9D48-8F5B-F6E267A9D0EE}" sibTransId="{6FC97B00-6CF8-2646-9C03-33ECF4A6836F}"/>
    <dgm:cxn modelId="{D05D33A7-5B37-FC47-9744-C120D6A16718}" type="presOf" srcId="{853F126B-22EA-9C44-A67C-43E9C55A060D}" destId="{30544BAE-F168-ED44-94EB-7DC9D925400F}" srcOrd="0" destOrd="0" presId="urn:microsoft.com/office/officeart/2005/8/layout/process1"/>
    <dgm:cxn modelId="{B272C0B3-8E23-A044-BBEF-2ACD99768B19}" type="presParOf" srcId="{08E0C4AD-D6C8-F04A-80A4-AB17CFE2DC31}" destId="{30544BAE-F168-ED44-94EB-7DC9D925400F}" srcOrd="0" destOrd="0" presId="urn:microsoft.com/office/officeart/2005/8/layout/process1"/>
    <dgm:cxn modelId="{2A75D749-1A85-5F4D-B2DE-D1A9E491DD6D}" type="presParOf" srcId="{08E0C4AD-D6C8-F04A-80A4-AB17CFE2DC31}" destId="{03A4C67D-CC3E-6A4E-9E5D-B696FCEB3888}" srcOrd="1" destOrd="0" presId="urn:microsoft.com/office/officeart/2005/8/layout/process1"/>
    <dgm:cxn modelId="{BC232EAF-745D-2C4A-8BD4-3B82569CA6C1}" type="presParOf" srcId="{03A4C67D-CC3E-6A4E-9E5D-B696FCEB3888}" destId="{532C1540-2B42-2E48-907D-7A3FBF13B4D0}" srcOrd="0" destOrd="0" presId="urn:microsoft.com/office/officeart/2005/8/layout/process1"/>
    <dgm:cxn modelId="{BE69CF1E-7C46-5140-9948-4E819E03685C}" type="presParOf" srcId="{08E0C4AD-D6C8-F04A-80A4-AB17CFE2DC31}" destId="{B270F6E7-CEB0-F449-8DAA-B03C324CD916}" srcOrd="2" destOrd="0" presId="urn:microsoft.com/office/officeart/2005/8/layout/process1"/>
    <dgm:cxn modelId="{C87797F3-B287-1C4D-BB41-8AA9819D91DF}" type="presParOf" srcId="{08E0C4AD-D6C8-F04A-80A4-AB17CFE2DC31}" destId="{262B62B0-3D5E-8A4E-BC01-4B3C0148CF1E}" srcOrd="3" destOrd="0" presId="urn:microsoft.com/office/officeart/2005/8/layout/process1"/>
    <dgm:cxn modelId="{8CC78E65-9A1B-3D47-BC23-890F935138C2}" type="presParOf" srcId="{262B62B0-3D5E-8A4E-BC01-4B3C0148CF1E}" destId="{251B7908-2269-2A4E-A405-C6188EFDB3DB}" srcOrd="0" destOrd="0" presId="urn:microsoft.com/office/officeart/2005/8/layout/process1"/>
    <dgm:cxn modelId="{0261B4AC-51E9-C341-8BE7-77AF8F08844B}" type="presParOf" srcId="{08E0C4AD-D6C8-F04A-80A4-AB17CFE2DC31}" destId="{450CEF7B-AA86-5144-A134-4661A4665FD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4BAE-F168-ED44-94EB-7DC9D925400F}">
      <dsp:nvSpPr>
        <dsp:cNvPr id="0" name=""/>
        <dsp:cNvSpPr/>
      </dsp:nvSpPr>
      <dsp:spPr>
        <a:xfrm>
          <a:off x="6931" y="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users.csv</a:t>
          </a:r>
          <a:endParaRPr lang="en-US" sz="2700" kern="1200" dirty="0"/>
        </a:p>
      </dsp:txBody>
      <dsp:txXfrm>
        <a:off x="43340" y="36409"/>
        <a:ext cx="1998981" cy="1170261"/>
      </dsp:txXfrm>
    </dsp:sp>
    <dsp:sp modelId="{03A4C67D-CC3E-6A4E-9E5D-B696FCEB3888}">
      <dsp:nvSpPr>
        <dsp:cNvPr id="0" name=""/>
        <dsp:cNvSpPr/>
      </dsp:nvSpPr>
      <dsp:spPr>
        <a:xfrm>
          <a:off x="2285910" y="364636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467397"/>
        <a:ext cx="307455" cy="308284"/>
      </dsp:txXfrm>
    </dsp:sp>
    <dsp:sp modelId="{B270F6E7-CEB0-F449-8DAA-B03C324CD916}">
      <dsp:nvSpPr>
        <dsp:cNvPr id="0" name=""/>
        <dsp:cNvSpPr/>
      </dsp:nvSpPr>
      <dsp:spPr>
        <a:xfrm>
          <a:off x="2907450" y="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job_desc.csv</a:t>
          </a:r>
          <a:endParaRPr lang="en-US" sz="2700" kern="1200" dirty="0"/>
        </a:p>
      </dsp:txBody>
      <dsp:txXfrm>
        <a:off x="2943859" y="36409"/>
        <a:ext cx="1998981" cy="1170261"/>
      </dsp:txXfrm>
    </dsp:sp>
    <dsp:sp modelId="{262B62B0-3D5E-8A4E-BC01-4B3C0148CF1E}">
      <dsp:nvSpPr>
        <dsp:cNvPr id="0" name=""/>
        <dsp:cNvSpPr/>
      </dsp:nvSpPr>
      <dsp:spPr>
        <a:xfrm>
          <a:off x="5186429" y="364636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467397"/>
        <a:ext cx="307455" cy="308284"/>
      </dsp:txXfrm>
    </dsp:sp>
    <dsp:sp modelId="{450CEF7B-AA86-5144-A134-4661A4665FD4}">
      <dsp:nvSpPr>
        <dsp:cNvPr id="0" name=""/>
        <dsp:cNvSpPr/>
      </dsp:nvSpPr>
      <dsp:spPr>
        <a:xfrm>
          <a:off x="5807969" y="0"/>
          <a:ext cx="2071799" cy="1243079"/>
        </a:xfrm>
        <a:prstGeom prst="roundRect">
          <a:avLst>
            <a:gd name="adj" fmla="val 10000"/>
          </a:avLst>
        </a:prstGeom>
        <a:solidFill>
          <a:srgbClr val="00C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Binary Prediction</a:t>
          </a:r>
        </a:p>
      </dsp:txBody>
      <dsp:txXfrm>
        <a:off x="5844378" y="36409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285C1-8213-6F4B-9FD8-86A75533CB0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35C17-F110-5E44-9CDF-95F4C529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39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A3D8-F39E-CF41-9332-E7558430156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5289-2D4D-8246-8D70-1E61D0EC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5289-2D4D-8246-8D70-1E61D0ECFB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Overfitting occurs when there’s low bias and high variance.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5289-2D4D-8246-8D70-1E61D0ECFB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 tree building allows us to build on top of each previous tree, and the final ensemble model will take the weighted sum of previous trees’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5289-2D4D-8246-8D70-1E61D0ECFB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4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7802"/>
            <a:ext cx="77724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2709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406" y="1259504"/>
            <a:ext cx="6561189" cy="3604700"/>
          </a:xfrm>
        </p:spPr>
        <p:txBody>
          <a:bodyPr>
            <a:normAutofit/>
          </a:bodyPr>
          <a:lstStyle>
            <a:lvl1pPr algn="ctr">
              <a:defRPr sz="3300" b="0" i="0"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7" y="2312583"/>
            <a:ext cx="1106129" cy="1106129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59046" y="2607543"/>
            <a:ext cx="1106129" cy="110612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8650" y="3008959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Bef>
                <a:spcPts val="900"/>
              </a:spcBef>
            </a:pPr>
            <a:r>
              <a:rPr lang="en-US" sz="1400" b="1" kern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Philip</a:t>
            </a:r>
            <a:r>
              <a:rPr lang="en-US" sz="1400" b="1" kern="1200" baseline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Payne, PhD, FACMI</a:t>
            </a:r>
            <a:br>
              <a:rPr lang="en-US" sz="1400" b="1" kern="1200" baseline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400" i="1" kern="1200" baseline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Director, Institute for Informatics</a:t>
            </a:r>
          </a:p>
          <a:p>
            <a:pPr algn="ctr">
              <a:lnSpc>
                <a:spcPts val="1800"/>
              </a:lnSpc>
              <a:spcBef>
                <a:spcPts val="900"/>
              </a:spcBef>
            </a:pPr>
            <a:r>
              <a:rPr lang="en-US" sz="1200" kern="1200" baseline="0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Washington University School of Medicine</a:t>
            </a:r>
            <a:br>
              <a:rPr lang="en-US" sz="1200" kern="1200" baseline="0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Campus Box 8005  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|</a:t>
            </a:r>
            <a:r>
              <a:rPr lang="en-US" sz="1200" b="0" kern="1200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 660 S. Euclid Avenue  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|</a:t>
            </a:r>
            <a:r>
              <a:rPr lang="en-US" sz="1200" b="0" kern="1200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 Sixth Floor, Becker Medical Library  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|</a:t>
            </a:r>
            <a:r>
              <a:rPr lang="en-US" sz="1200" b="0" kern="1200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 St. Louis, MO 63110 </a:t>
            </a:r>
          </a:p>
          <a:p>
            <a:pPr algn="ctr">
              <a:lnSpc>
                <a:spcPts val="1800"/>
              </a:lnSpc>
              <a:spcBef>
                <a:spcPts val="900"/>
              </a:spcBef>
            </a:pPr>
            <a:r>
              <a:rPr lang="en-US" sz="1200" b="0" i="0" kern="1200" spc="200" baseline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INFORMATICS.WUSTL.EDU</a:t>
            </a:r>
            <a:endParaRPr lang="en-US" sz="1200" b="0" i="0" spc="200" baseline="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50A3EA2-FF4B-2E4E-8D68-A672BFBC92D2}"/>
              </a:ext>
            </a:extLst>
          </p:cNvPr>
          <p:cNvSpPr/>
          <p:nvPr userDrawn="1"/>
        </p:nvSpPr>
        <p:spPr>
          <a:xfrm>
            <a:off x="4109830" y="1955545"/>
            <a:ext cx="924339" cy="924339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3531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7806"/>
            <a:ext cx="7886700" cy="4198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6" b="-3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2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E1C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6" b="-3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Pattern"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6" b="-3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lumns"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4442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14942"/>
            <a:ext cx="3472010" cy="3034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6" b="-3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357D04-3677-BB49-A26E-D456ACF717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12114" y="2314942"/>
            <a:ext cx="3472010" cy="3034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4442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14942"/>
            <a:ext cx="7886700" cy="3034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6" b="-3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Columns"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4442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14942"/>
            <a:ext cx="7886700" cy="3034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6" b="-3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3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llou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84959" y="1093249"/>
            <a:ext cx="3965473" cy="424979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37550" y="1576899"/>
            <a:ext cx="3060290" cy="3241964"/>
          </a:xfrm>
        </p:spPr>
        <p:txBody>
          <a:bodyPr anchor="ctr" anchorCtr="0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6" b="-3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9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llou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329702" y="1099547"/>
            <a:ext cx="3965473" cy="424979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82293" y="1583197"/>
            <a:ext cx="3060290" cy="3241964"/>
          </a:xfrm>
        </p:spPr>
        <p:txBody>
          <a:bodyPr anchor="ctr" anchorCtr="0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6" b="-3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39729" y="6500708"/>
            <a:ext cx="2349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Institute for Informatics (I</a:t>
            </a:r>
            <a:r>
              <a:rPr lang="en-US" sz="1100" b="1" i="0" kern="600" spc="0" baseline="3000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2</a:t>
            </a:r>
            <a:r>
              <a:rPr lang="en-US" sz="1100" b="0" i="0" kern="600" spc="0" baseline="0" dirty="0">
                <a:solidFill>
                  <a:schemeClr val="bg1">
                    <a:lumMod val="95000"/>
                  </a:schemeClr>
                </a:solidFill>
                <a:latin typeface="Libre Baskerville" charset="0"/>
                <a:ea typeface="Libre Baskerville" charset="0"/>
                <a:cs typeface="Libre Baskerville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6541384"/>
            <a:ext cx="3344470" cy="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6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44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14942"/>
            <a:ext cx="7886700" cy="30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5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8" r:id="rId4"/>
    <p:sldLayoutId id="2147483670" r:id="rId5"/>
    <p:sldLayoutId id="2147483669" r:id="rId6"/>
    <p:sldLayoutId id="2147483671" r:id="rId7"/>
    <p:sldLayoutId id="2147483663" r:id="rId8"/>
    <p:sldLayoutId id="2147483665" r:id="rId9"/>
    <p:sldLayoutId id="2147483664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bg1">
              <a:lumMod val="50000"/>
            </a:schemeClr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spc="0" baseline="0">
          <a:solidFill>
            <a:schemeClr val="bg1">
              <a:lumMod val="50000"/>
            </a:schemeClr>
          </a:solidFill>
          <a:latin typeface="Source Sans Pro" charset="0"/>
          <a:ea typeface="Source Sans Pro" charset="0"/>
          <a:cs typeface="Source Sans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0" baseline="0">
          <a:solidFill>
            <a:schemeClr val="bg1">
              <a:lumMod val="50000"/>
            </a:schemeClr>
          </a:solidFill>
          <a:latin typeface="Source Sans Pro" charset="0"/>
          <a:ea typeface="Source Sans Pro" charset="0"/>
          <a:cs typeface="Source Sans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0" baseline="0">
          <a:solidFill>
            <a:schemeClr val="bg1">
              <a:lumMod val="50000"/>
            </a:schemeClr>
          </a:solidFill>
          <a:latin typeface="Source Sans Pro" charset="0"/>
          <a:ea typeface="Source Sans Pro" charset="0"/>
          <a:cs typeface="Source Sans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0" baseline="0">
          <a:solidFill>
            <a:schemeClr val="bg1">
              <a:lumMod val="50000"/>
            </a:schemeClr>
          </a:solidFill>
          <a:latin typeface="Source Sans Pro" charset="0"/>
          <a:ea typeface="Source Sans Pro" charset="0"/>
          <a:cs typeface="Source Sans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0" baseline="0">
          <a:solidFill>
            <a:schemeClr val="bg1">
              <a:lumMod val="50000"/>
            </a:schemeClr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1CCB-A502-C74B-9C03-89397478A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331" y="263472"/>
            <a:ext cx="8272220" cy="3223647"/>
          </a:xfrm>
        </p:spPr>
        <p:txBody>
          <a:bodyPr>
            <a:normAutofit/>
          </a:bodyPr>
          <a:lstStyle/>
          <a:p>
            <a:r>
              <a:rPr lang="en-US" sz="4800" dirty="0" err="1"/>
              <a:t>appliedOrNot</a:t>
            </a:r>
            <a:r>
              <a:rPr lang="en-US" sz="4800" dirty="0"/>
              <a:t> – Prediction of Applications at MoreJobs4You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A408341-3436-8F41-B82E-E10AF09BD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983" y="4518989"/>
            <a:ext cx="6858000" cy="1655762"/>
          </a:xfrm>
        </p:spPr>
        <p:txBody>
          <a:bodyPr/>
          <a:lstStyle/>
          <a:p>
            <a:r>
              <a:rPr lang="en-US" dirty="0"/>
              <a:t>Seunghwan (Nigel) Kim</a:t>
            </a:r>
          </a:p>
        </p:txBody>
      </p:sp>
    </p:spTree>
    <p:extLst>
      <p:ext uri="{BB962C8B-B14F-4D97-AF65-F5344CB8AC3E}">
        <p14:creationId xmlns:p14="http://schemas.microsoft.com/office/powerpoint/2010/main" val="295128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DCC0-3DE7-3A40-8BAD-B5595BC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A6B7-7C25-744B-AB9C-3669F7E5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942"/>
            <a:ext cx="7886700" cy="4363366"/>
          </a:xfrm>
        </p:spPr>
        <p:txBody>
          <a:bodyPr/>
          <a:lstStyle/>
          <a:p>
            <a:r>
              <a:rPr lang="en-US" dirty="0"/>
              <a:t>Conceptually similar to a binary classifier.</a:t>
            </a:r>
          </a:p>
          <a:p>
            <a:endParaRPr lang="en-US" dirty="0"/>
          </a:p>
          <a:p>
            <a:r>
              <a:rPr lang="en-US" dirty="0"/>
              <a:t>Transforms the original data points into a higher dimension using a designated kernel function before the separation.</a:t>
            </a:r>
          </a:p>
          <a:p>
            <a:endParaRPr lang="en-US" dirty="0"/>
          </a:p>
          <a:p>
            <a:r>
              <a:rPr lang="en-US" dirty="0"/>
              <a:t>It is able to capture more complex relationships between the data points, thereby allowing us to expand the classifier in a non-linear form.</a:t>
            </a:r>
          </a:p>
        </p:txBody>
      </p:sp>
    </p:spTree>
    <p:extLst>
      <p:ext uri="{BB962C8B-B14F-4D97-AF65-F5344CB8AC3E}">
        <p14:creationId xmlns:p14="http://schemas.microsoft.com/office/powerpoint/2010/main" val="221398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Results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005B-D55D-E04D-9E7B-40552B28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3718"/>
            <a:ext cx="7886700" cy="4662590"/>
          </a:xfrm>
        </p:spPr>
        <p:txBody>
          <a:bodyPr>
            <a:normAutofit/>
          </a:bodyPr>
          <a:lstStyle/>
          <a:p>
            <a:r>
              <a:rPr lang="en-US" dirty="0"/>
              <a:t>Performed 5-fold cross validation with random shuffling</a:t>
            </a:r>
          </a:p>
          <a:p>
            <a:r>
              <a:rPr lang="en-US" dirty="0"/>
              <a:t>Kernel: RBF</a:t>
            </a:r>
          </a:p>
          <a:p>
            <a:endParaRPr lang="en-US" dirty="0"/>
          </a:p>
          <a:p>
            <a:r>
              <a:rPr lang="en-US" dirty="0"/>
              <a:t>Mean AUROC:   0.57 ± 0.04</a:t>
            </a:r>
          </a:p>
          <a:p>
            <a:r>
              <a:rPr lang="en-US" dirty="0"/>
              <a:t>Mean F1 score:   0. 56</a:t>
            </a:r>
          </a:p>
          <a:p>
            <a:endParaRPr lang="en-US" dirty="0"/>
          </a:p>
          <a:p>
            <a:r>
              <a:rPr lang="en-US" dirty="0"/>
              <a:t>Runtime:   8.6 seconds </a:t>
            </a:r>
          </a:p>
          <a:p>
            <a:r>
              <a:rPr lang="en-US" dirty="0"/>
              <a:t>Quick Analysis: Performs poorly, no better than random guessing. Non-linear kernels don’t do better. Kernel computation increases the runtime.</a:t>
            </a:r>
          </a:p>
        </p:txBody>
      </p:sp>
    </p:spTree>
    <p:extLst>
      <p:ext uri="{BB962C8B-B14F-4D97-AF65-F5344CB8AC3E}">
        <p14:creationId xmlns:p14="http://schemas.microsoft.com/office/powerpoint/2010/main" val="138979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Results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73660-413C-6D48-84F2-8428EB6E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001324"/>
            <a:ext cx="7594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Results III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696137-114B-6A48-A50D-8A8CEF2D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094"/>
            <a:ext cx="7886700" cy="4477213"/>
          </a:xfrm>
        </p:spPr>
        <p:txBody>
          <a:bodyPr>
            <a:normAutofit/>
          </a:bodyPr>
          <a:lstStyle/>
          <a:p>
            <a:r>
              <a:rPr lang="en-US" dirty="0"/>
              <a:t>Feature Importance: obtained by analyzing the model coefficients, using </a:t>
            </a:r>
            <a:r>
              <a:rPr lang="en-US" b="1" dirty="0"/>
              <a:t>linear </a:t>
            </a:r>
            <a:r>
              <a:rPr lang="en-US" dirty="0"/>
              <a:t>kernel.</a:t>
            </a:r>
          </a:p>
          <a:p>
            <a:r>
              <a:rPr lang="en-US" dirty="0"/>
              <a:t>Top 10 Predictive Features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A92EA-C0A3-2743-ACF2-05BDD133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53009"/>
              </p:ext>
            </p:extLst>
          </p:nvPr>
        </p:nvGraphicFramePr>
        <p:xfrm>
          <a:off x="1055076" y="3114657"/>
          <a:ext cx="7033848" cy="3066148"/>
        </p:xfrm>
        <a:graphic>
          <a:graphicData uri="http://schemas.openxmlformats.org/drawingml/2006/table">
            <a:tbl>
              <a:tblPr/>
              <a:tblGrid>
                <a:gridCol w="1758462">
                  <a:extLst>
                    <a:ext uri="{9D8B030D-6E8A-4147-A177-3AD203B41FA5}">
                      <a16:colId xmlns:a16="http://schemas.microsoft.com/office/drawing/2014/main" val="2345956955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1387103756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959201101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050997822"/>
                    </a:ext>
                  </a:extLst>
                </a:gridCol>
              </a:tblGrid>
              <a:tr h="25881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raw_coeff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abs_coeff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032654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company_encoded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-93.445983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93.4459826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1174"/>
                  </a:ext>
                </a:extLst>
              </a:tr>
              <a:tr h="477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-22.756038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22.7560378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07672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-21.240102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21.2401023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76476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19.4250541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19.4250541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652228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18.2865045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18.2865045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770569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-17.505668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17.5056676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76802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-14.894874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14.8948741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42551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14.7573814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14.7573814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287964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-14.752735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14.752735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93687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14.6790168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14.6790168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82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98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DCC0-3DE7-3A40-8BAD-B5595BC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A6B7-7C25-744B-AB9C-3669F7E5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942"/>
            <a:ext cx="7886700" cy="4363366"/>
          </a:xfrm>
        </p:spPr>
        <p:txBody>
          <a:bodyPr/>
          <a:lstStyle/>
          <a:p>
            <a:r>
              <a:rPr lang="en-US" dirty="0"/>
              <a:t>Essentially a multiple bootstrap aggregated decision tree.</a:t>
            </a:r>
          </a:p>
          <a:p>
            <a:endParaRPr lang="en-US" dirty="0"/>
          </a:p>
          <a:p>
            <a:r>
              <a:rPr lang="en-US" dirty="0"/>
              <a:t>Produces a separation using a subset of features in each split of nodes.</a:t>
            </a:r>
          </a:p>
          <a:p>
            <a:endParaRPr lang="en-US" dirty="0"/>
          </a:p>
          <a:p>
            <a:r>
              <a:rPr lang="en-US" dirty="0"/>
              <a:t>Multiple trees train on different components of the training set to reduce the variance and prevent overfitting.</a:t>
            </a:r>
          </a:p>
          <a:p>
            <a:endParaRPr lang="en-US" dirty="0"/>
          </a:p>
          <a:p>
            <a:r>
              <a:rPr lang="en-US" dirty="0"/>
              <a:t>Trade-off between bias &amp; variance.</a:t>
            </a:r>
          </a:p>
        </p:txBody>
      </p:sp>
    </p:spTree>
    <p:extLst>
      <p:ext uri="{BB962C8B-B14F-4D97-AF65-F5344CB8AC3E}">
        <p14:creationId xmlns:p14="http://schemas.microsoft.com/office/powerpoint/2010/main" val="353715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Results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005B-D55D-E04D-9E7B-40552B28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094"/>
            <a:ext cx="7886700" cy="44772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Performed 5-fold cross validation with random shuffling</a:t>
            </a:r>
          </a:p>
          <a:p>
            <a:r>
              <a:rPr lang="en-US" dirty="0"/>
              <a:t>Number of trees (weak learners): 200</a:t>
            </a:r>
          </a:p>
          <a:p>
            <a:r>
              <a:rPr lang="en-US" dirty="0"/>
              <a:t>Minimum samples in leaf: 10</a:t>
            </a:r>
          </a:p>
          <a:p>
            <a:r>
              <a:rPr lang="en-US" dirty="0"/>
              <a:t>Number of features to consider: 25</a:t>
            </a:r>
          </a:p>
          <a:p>
            <a:r>
              <a:rPr lang="en-US" dirty="0"/>
              <a:t>Maximum depth of the tree to expand: 50</a:t>
            </a:r>
          </a:p>
          <a:p>
            <a:r>
              <a:rPr lang="en-US" dirty="0"/>
              <a:t>Label class weights are balanced (inversely proportional to class frequencies)</a:t>
            </a:r>
          </a:p>
          <a:p>
            <a:endParaRPr lang="en-US" dirty="0"/>
          </a:p>
          <a:p>
            <a:r>
              <a:rPr lang="en-US" dirty="0"/>
              <a:t>Mean AUROC:   0.74 ± 0.04</a:t>
            </a:r>
          </a:p>
          <a:p>
            <a:r>
              <a:rPr lang="en-US" dirty="0"/>
              <a:t>Mean F1 score:   0.688</a:t>
            </a:r>
          </a:p>
          <a:p>
            <a:endParaRPr lang="en-US" dirty="0"/>
          </a:p>
          <a:p>
            <a:r>
              <a:rPr lang="en-US" dirty="0"/>
              <a:t>Runtime:   30.3 seconds </a:t>
            </a:r>
          </a:p>
        </p:txBody>
      </p:sp>
    </p:spTree>
    <p:extLst>
      <p:ext uri="{BB962C8B-B14F-4D97-AF65-F5344CB8AC3E}">
        <p14:creationId xmlns:p14="http://schemas.microsoft.com/office/powerpoint/2010/main" val="307522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Results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A9535-01EE-DE42-8D1B-14A7CC95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902851"/>
            <a:ext cx="7594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Results III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696137-114B-6A48-A50D-8A8CEF2D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094"/>
            <a:ext cx="7886700" cy="4477213"/>
          </a:xfrm>
        </p:spPr>
        <p:txBody>
          <a:bodyPr>
            <a:normAutofit/>
          </a:bodyPr>
          <a:lstStyle/>
          <a:p>
            <a:r>
              <a:rPr lang="en-US" dirty="0"/>
              <a:t>Feature Importance: obtained by analyzing how much each feature contributes to decreasing Gini impurity.</a:t>
            </a:r>
          </a:p>
          <a:p>
            <a:r>
              <a:rPr lang="en-US" dirty="0"/>
              <a:t>Top 10 Predictive Features: All features have similar power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A92EA-C0A3-2743-ACF2-05BDD133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051"/>
              </p:ext>
            </p:extLst>
          </p:nvPr>
        </p:nvGraphicFramePr>
        <p:xfrm>
          <a:off x="1055076" y="3114657"/>
          <a:ext cx="7033848" cy="3066148"/>
        </p:xfrm>
        <a:graphic>
          <a:graphicData uri="http://schemas.openxmlformats.org/drawingml/2006/table">
            <a:tbl>
              <a:tblPr/>
              <a:tblGrid>
                <a:gridCol w="1758462">
                  <a:extLst>
                    <a:ext uri="{9D8B030D-6E8A-4147-A177-3AD203B41FA5}">
                      <a16:colId xmlns:a16="http://schemas.microsoft.com/office/drawing/2014/main" val="2345956955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1387103756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959201101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050997822"/>
                    </a:ext>
                  </a:extLst>
                </a:gridCol>
              </a:tblGrid>
              <a:tr h="25881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raw_coeff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abs_coeff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032654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company_encoded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1174"/>
                  </a:ext>
                </a:extLst>
              </a:tr>
              <a:tr h="477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07672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76476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652228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770569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76802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42551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287964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93687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82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1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DCC0-3DE7-3A40-8BAD-B5595BC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4: </a:t>
            </a:r>
            <a:r>
              <a:rPr lang="en-US" sz="4000" dirty="0"/>
              <a:t>Gradient Boosting 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A6B7-7C25-744B-AB9C-3669F7E5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942"/>
            <a:ext cx="7886700" cy="4363366"/>
          </a:xfrm>
        </p:spPr>
        <p:txBody>
          <a:bodyPr/>
          <a:lstStyle/>
          <a:p>
            <a:r>
              <a:rPr lang="en-US" dirty="0"/>
              <a:t>Ensemble method similar to random forest model.</a:t>
            </a:r>
          </a:p>
          <a:p>
            <a:endParaRPr lang="en-US" dirty="0"/>
          </a:p>
          <a:p>
            <a:r>
              <a:rPr lang="en-US" dirty="0"/>
              <a:t>Builds trees sequentially, thereby allowing each new tree to take the previous tree into account for enhanced learning.</a:t>
            </a:r>
          </a:p>
          <a:p>
            <a:endParaRPr lang="en-US" dirty="0"/>
          </a:p>
          <a:p>
            <a:r>
              <a:rPr lang="en-US" dirty="0"/>
              <a:t>Instead of conventional weight adjusting process in most boosting algorithms, this model uses gradients in the loss function to assign the weights.</a:t>
            </a:r>
          </a:p>
        </p:txBody>
      </p:sp>
    </p:spTree>
    <p:extLst>
      <p:ext uri="{BB962C8B-B14F-4D97-AF65-F5344CB8AC3E}">
        <p14:creationId xmlns:p14="http://schemas.microsoft.com/office/powerpoint/2010/main" val="89368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4: Results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005B-D55D-E04D-9E7B-40552B28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094"/>
            <a:ext cx="8037048" cy="44772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Performed 5-fold cross validation with random shuffling</a:t>
            </a:r>
          </a:p>
          <a:p>
            <a:r>
              <a:rPr lang="en-US" dirty="0"/>
              <a:t>Loss function: Binomial deviance loss function (logistic regression)</a:t>
            </a:r>
          </a:p>
          <a:p>
            <a:r>
              <a:rPr lang="en-US" dirty="0"/>
              <a:t>Number of trees: 200</a:t>
            </a:r>
          </a:p>
          <a:p>
            <a:r>
              <a:rPr lang="en-US" dirty="0"/>
              <a:t>Minimum samples in leaf: 10</a:t>
            </a:r>
          </a:p>
          <a:p>
            <a:r>
              <a:rPr lang="en-US" dirty="0"/>
              <a:t>Number of features to consider: 25</a:t>
            </a:r>
          </a:p>
          <a:p>
            <a:r>
              <a:rPr lang="en-US" dirty="0"/>
              <a:t>Maximum depth of the tree to expand: 50</a:t>
            </a:r>
          </a:p>
          <a:p>
            <a:endParaRPr lang="en-US" dirty="0"/>
          </a:p>
          <a:p>
            <a:r>
              <a:rPr lang="en-US" dirty="0"/>
              <a:t>Mean AUROC:   0.74 ± 0.02</a:t>
            </a:r>
          </a:p>
          <a:p>
            <a:r>
              <a:rPr lang="en-US" dirty="0"/>
              <a:t>Mean F1 score:   0.683</a:t>
            </a:r>
          </a:p>
          <a:p>
            <a:endParaRPr lang="en-US" dirty="0"/>
          </a:p>
          <a:p>
            <a:r>
              <a:rPr lang="en-US" dirty="0"/>
              <a:t>Runtime:   20.7 seconds </a:t>
            </a:r>
          </a:p>
        </p:txBody>
      </p:sp>
    </p:spTree>
    <p:extLst>
      <p:ext uri="{BB962C8B-B14F-4D97-AF65-F5344CB8AC3E}">
        <p14:creationId xmlns:p14="http://schemas.microsoft.com/office/powerpoint/2010/main" val="178099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B427-BC76-6941-BC59-B23C3DFA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6072E6-D2B3-D340-AD6E-381B642B8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6222"/>
              </p:ext>
            </p:extLst>
          </p:nvPr>
        </p:nvGraphicFramePr>
        <p:xfrm>
          <a:off x="628650" y="1789094"/>
          <a:ext cx="7886700" cy="419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656ADD-0C6D-7045-8ECA-C5CED2815BCF}"/>
              </a:ext>
            </a:extLst>
          </p:cNvPr>
          <p:cNvSpPr txBox="1"/>
          <p:nvPr/>
        </p:nvSpPr>
        <p:spPr>
          <a:xfrm>
            <a:off x="628650" y="3210560"/>
            <a:ext cx="233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key: </a:t>
            </a:r>
            <a:r>
              <a:rPr lang="en-US" i="1" dirty="0" err="1"/>
              <a:t>user_id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56 features: </a:t>
            </a:r>
            <a:r>
              <a:rPr lang="en-US" i="1" dirty="0"/>
              <a:t>v1-v9</a:t>
            </a:r>
          </a:p>
          <a:p>
            <a:endParaRPr lang="en-US" dirty="0"/>
          </a:p>
          <a:p>
            <a:r>
              <a:rPr lang="en-US" dirty="0"/>
              <a:t>1 binary label: </a:t>
            </a:r>
            <a:r>
              <a:rPr lang="en-US" i="1" dirty="0" err="1"/>
              <a:t>has_applied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Size: 2000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7B4E6-A865-A844-BE6A-0DF7477B7968}"/>
              </a:ext>
            </a:extLst>
          </p:cNvPr>
          <p:cNvSpPr txBox="1"/>
          <p:nvPr/>
        </p:nvSpPr>
        <p:spPr>
          <a:xfrm>
            <a:off x="3244849" y="3210560"/>
            <a:ext cx="2654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key: </a:t>
            </a:r>
            <a:r>
              <a:rPr lang="en-US" i="1" dirty="0" err="1"/>
              <a:t>user_id</a:t>
            </a:r>
            <a:endParaRPr lang="en-US" i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3 features: </a:t>
            </a:r>
            <a:r>
              <a:rPr lang="en-US" i="1" dirty="0" err="1"/>
              <a:t>job_title_full</a:t>
            </a:r>
            <a:r>
              <a:rPr lang="en-US" i="1" dirty="0"/>
              <a:t>, company, salary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Size: 2000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F9A6A-0604-D94F-919E-14E999054FDD}"/>
              </a:ext>
            </a:extLst>
          </p:cNvPr>
          <p:cNvSpPr txBox="1"/>
          <p:nvPr/>
        </p:nvSpPr>
        <p:spPr>
          <a:xfrm>
            <a:off x="6457949" y="3210560"/>
            <a:ext cx="233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 </a:t>
            </a:r>
            <a:r>
              <a:rPr lang="en-US" i="1" dirty="0" err="1"/>
              <a:t>has_applied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Preprocessing</a:t>
            </a:r>
          </a:p>
          <a:p>
            <a:endParaRPr lang="en-US" dirty="0"/>
          </a:p>
          <a:p>
            <a:r>
              <a:rPr lang="en-US" dirty="0"/>
              <a:t>Missing value imputation</a:t>
            </a:r>
          </a:p>
          <a:p>
            <a:endParaRPr lang="en-US" dirty="0"/>
          </a:p>
          <a:p>
            <a:r>
              <a:rPr lang="en-US" dirty="0"/>
              <a:t>5-fold Cross Validation</a:t>
            </a:r>
          </a:p>
          <a:p>
            <a:endParaRPr lang="en-US" dirty="0"/>
          </a:p>
          <a:p>
            <a:r>
              <a:rPr lang="en-US" dirty="0"/>
              <a:t>Multiple ML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317718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Results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EBE9C-2DC3-3848-97C0-3EC21308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015393"/>
            <a:ext cx="7594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2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Results III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696137-114B-6A48-A50D-8A8CEF2D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094"/>
            <a:ext cx="7886700" cy="4477213"/>
          </a:xfrm>
        </p:spPr>
        <p:txBody>
          <a:bodyPr>
            <a:normAutofit/>
          </a:bodyPr>
          <a:lstStyle/>
          <a:p>
            <a:r>
              <a:rPr lang="en-US" dirty="0"/>
              <a:t>Feature Importance: obtained by analyzing how much each feature contributes to decreasing Gini impurity.</a:t>
            </a:r>
          </a:p>
          <a:p>
            <a:r>
              <a:rPr lang="en-US" dirty="0"/>
              <a:t>Top 10 Predictive Features: All features have similar power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A92EA-C0A3-2743-ACF2-05BDD133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11280"/>
              </p:ext>
            </p:extLst>
          </p:nvPr>
        </p:nvGraphicFramePr>
        <p:xfrm>
          <a:off x="1055076" y="3114657"/>
          <a:ext cx="7033848" cy="3066148"/>
        </p:xfrm>
        <a:graphic>
          <a:graphicData uri="http://schemas.openxmlformats.org/drawingml/2006/table">
            <a:tbl>
              <a:tblPr/>
              <a:tblGrid>
                <a:gridCol w="1758462">
                  <a:extLst>
                    <a:ext uri="{9D8B030D-6E8A-4147-A177-3AD203B41FA5}">
                      <a16:colId xmlns:a16="http://schemas.microsoft.com/office/drawing/2014/main" val="2345956955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1387103756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959201101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050997822"/>
                    </a:ext>
                  </a:extLst>
                </a:gridCol>
              </a:tblGrid>
              <a:tr h="25881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raw_coeff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abs_coeff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032654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company_encoded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1174"/>
                  </a:ext>
                </a:extLst>
              </a:tr>
              <a:tr h="477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07672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76476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652228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770569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76802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42551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287964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93687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0.01115396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82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7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A728-B6C7-264F-BAEF-6353F547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99A3-9DB6-4A4C-BD39-7639F33B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imputation methods should be explored to handle missing values.</a:t>
            </a:r>
          </a:p>
          <a:p>
            <a:r>
              <a:rPr lang="en-US" dirty="0"/>
              <a:t>Linear classifiers do not perform well on this prediction task.</a:t>
            </a:r>
          </a:p>
          <a:p>
            <a:r>
              <a:rPr lang="en-US" dirty="0"/>
              <a:t>Non-linear kernel in SVM did not perform well either. The problem may not lie in the data separability.</a:t>
            </a:r>
          </a:p>
          <a:p>
            <a:r>
              <a:rPr lang="en-US" dirty="0"/>
              <a:t>Ensemble models perform much better, as expected.</a:t>
            </a:r>
          </a:p>
          <a:p>
            <a:r>
              <a:rPr lang="en-US" dirty="0"/>
              <a:t>More hyperparameter optimization in the ensemble models will be required to fine-tune the model and increase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553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F66D-2287-9044-A25D-9DBE9F28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6537-EEB1-B647-9DD9-8C6E7F0D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9988"/>
            <a:ext cx="7886700" cy="4606319"/>
          </a:xfrm>
        </p:spPr>
        <p:txBody>
          <a:bodyPr/>
          <a:lstStyle/>
          <a:p>
            <a:r>
              <a:rPr lang="en-US" dirty="0"/>
              <a:t>What other features can we use for a next step?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 can parse the text feature (</a:t>
            </a:r>
            <a:r>
              <a:rPr lang="en-US" i="1" dirty="0" err="1"/>
              <a:t>job_title_full</a:t>
            </a:r>
            <a:r>
              <a:rPr lang="en-US" dirty="0"/>
              <a:t>) to extract job category information and construct a categorical feature. Similarly, we can extract job seniority level and construct a continuous feature.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We can request information such as age, </a:t>
            </a:r>
            <a:r>
              <a:rPr lang="en-US" dirty="0" err="1"/>
              <a:t>speciality</a:t>
            </a:r>
            <a:r>
              <a:rPr lang="en-US" dirty="0"/>
              <a:t>, previous salary, and previous job seniority level, which are common features that we consider when we apply for a new job.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1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F66D-2287-9044-A25D-9DBE9F28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6537-EEB1-B647-9DD9-8C6E7F0D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9988"/>
            <a:ext cx="7886700" cy="4606319"/>
          </a:xfrm>
        </p:spPr>
        <p:txBody>
          <a:bodyPr/>
          <a:lstStyle/>
          <a:p>
            <a:r>
              <a:rPr lang="en-US" dirty="0"/>
              <a:t>Do we need to reframe the problem to make the project more successful?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Instead of blindly predicting whether a user will apply for a job posting based on the trained model, we can reframe it to predict the probability of a user applying to the job. This would not be a big difference in terms of work on the product owner’s side, but it will allow for a more detailed analyses of users’ behaviors.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7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6D61-098F-5840-9FBC-D18B499B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6D2B-D1AF-4B48-81F1-7FC8A55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my model prescriptive?</a:t>
            </a:r>
          </a:p>
          <a:p>
            <a:pPr lvl="1"/>
            <a:r>
              <a:rPr lang="en-US" dirty="0"/>
              <a:t>By direct observation, no. My models only give a prediction estimate of whether a user will apply to the job. However, it can be prescriptive in the sense that the product owner can tailor the job description to lean towards the already-applied users’ features. This will garner more similar users to apply.</a:t>
            </a:r>
          </a:p>
          <a:p>
            <a:pPr lvl="1"/>
            <a:r>
              <a:rPr lang="en-US" dirty="0"/>
              <a:t>Also, we can analyze the positive datapoint and the negative datapoint with similar feature values to extract subset of features that makes a difference in users’ decision 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268623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3459-2448-A64E-9B18-6A439506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– </a:t>
            </a:r>
            <a:r>
              <a:rPr lang="en-US" dirty="0" err="1"/>
              <a:t>users.csv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4C41-C8F3-AC46-988C-BA5CA1EE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</a:rPr>
              <a:t>users.csv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Key: </a:t>
            </a:r>
            <a:r>
              <a:rPr lang="en-US" i="1" dirty="0" err="1"/>
              <a:t>user_id</a:t>
            </a:r>
            <a:endParaRPr lang="en-US" i="1" dirty="0"/>
          </a:p>
          <a:p>
            <a:pPr lvl="1"/>
            <a:r>
              <a:rPr lang="en-US" dirty="0"/>
              <a:t>Features: 56 continuous features (anonymized)</a:t>
            </a:r>
          </a:p>
          <a:p>
            <a:pPr lvl="2"/>
            <a:r>
              <a:rPr lang="en-US" dirty="0"/>
              <a:t>Range: 8e-6  –  0.999…</a:t>
            </a:r>
          </a:p>
          <a:p>
            <a:pPr lvl="1"/>
            <a:r>
              <a:rPr lang="en-US" dirty="0"/>
              <a:t>Label: Binary (</a:t>
            </a:r>
            <a:r>
              <a:rPr lang="en-US" i="1" dirty="0" err="1"/>
              <a:t>has_applied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Size: 2000</a:t>
            </a:r>
          </a:p>
          <a:p>
            <a:pPr lvl="1"/>
            <a:r>
              <a:rPr lang="en-US" dirty="0"/>
              <a:t>Positive label frequency: 0.576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Each row represents a unique user.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6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3459-2448-A64E-9B18-6A439506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Exploration – </a:t>
            </a:r>
            <a:r>
              <a:rPr lang="en-US" sz="4000" dirty="0" err="1"/>
              <a:t>job_desc.csv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4C41-C8F3-AC46-988C-BA5CA1EEE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094"/>
            <a:ext cx="7886700" cy="4198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</a:rPr>
              <a:t>job_desc.csv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Key: </a:t>
            </a:r>
            <a:r>
              <a:rPr lang="en-US" i="1" dirty="0" err="1"/>
              <a:t>user_id</a:t>
            </a:r>
            <a:endParaRPr lang="en-US" i="1" dirty="0"/>
          </a:p>
          <a:p>
            <a:pPr lvl="1"/>
            <a:r>
              <a:rPr lang="en-US" dirty="0"/>
              <a:t>Features: 3 in total</a:t>
            </a:r>
          </a:p>
          <a:p>
            <a:pPr lvl="2"/>
            <a:r>
              <a:rPr lang="en-US" i="1" dirty="0" err="1"/>
              <a:t>job_title_full</a:t>
            </a:r>
            <a:r>
              <a:rPr lang="en-US" dirty="0"/>
              <a:t>: text</a:t>
            </a:r>
          </a:p>
          <a:p>
            <a:pPr lvl="2"/>
            <a:r>
              <a:rPr lang="en-US" i="1" dirty="0"/>
              <a:t>salary</a:t>
            </a:r>
            <a:r>
              <a:rPr lang="en-US" dirty="0"/>
              <a:t>: continuous</a:t>
            </a:r>
          </a:p>
          <a:p>
            <a:pPr lvl="3"/>
            <a:r>
              <a:rPr lang="en-US" dirty="0"/>
              <a:t>Range: 50000  – 70000</a:t>
            </a:r>
          </a:p>
          <a:p>
            <a:pPr lvl="2"/>
            <a:r>
              <a:rPr lang="en-US" dirty="0"/>
              <a:t>company: categorical character</a:t>
            </a:r>
          </a:p>
          <a:p>
            <a:pPr lvl="3"/>
            <a:r>
              <a:rPr lang="en-US" dirty="0"/>
              <a:t>8 unique companies in total</a:t>
            </a:r>
          </a:p>
          <a:p>
            <a:pPr lvl="1"/>
            <a:r>
              <a:rPr lang="en-US" dirty="0"/>
              <a:t>Size: 2000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Each row represents a unique user.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9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9867-F9E9-2043-903E-11BF1B5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20BD-6E81-9247-BFC1-90CC05E6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Merging two datasets on the </a:t>
            </a:r>
            <a:r>
              <a:rPr lang="en-US" u="sng" dirty="0"/>
              <a:t>shared key</a:t>
            </a:r>
            <a:r>
              <a:rPr lang="en-US" dirty="0"/>
              <a:t>: </a:t>
            </a:r>
            <a:r>
              <a:rPr lang="en-US" i="1" dirty="0" err="1"/>
              <a:t>user_id</a:t>
            </a:r>
            <a:endParaRPr lang="en-US" dirty="0"/>
          </a:p>
          <a:p>
            <a:endParaRPr lang="en-US" dirty="0"/>
          </a:p>
          <a:p>
            <a:r>
              <a:rPr lang="en-US" dirty="0"/>
              <a:t>Text feature (</a:t>
            </a:r>
            <a:r>
              <a:rPr lang="en-US" i="1" dirty="0" err="1"/>
              <a:t>job_title_full</a:t>
            </a:r>
            <a:r>
              <a:rPr lang="en-US" dirty="0"/>
              <a:t>) is </a:t>
            </a:r>
            <a:r>
              <a:rPr lang="en-US" u="sng" dirty="0"/>
              <a:t>removed</a:t>
            </a:r>
          </a:p>
          <a:p>
            <a:endParaRPr lang="en-US" dirty="0"/>
          </a:p>
          <a:p>
            <a:r>
              <a:rPr lang="en-US" dirty="0"/>
              <a:t>Categorical character feature (</a:t>
            </a:r>
            <a:r>
              <a:rPr lang="en-US" i="1" dirty="0"/>
              <a:t>company</a:t>
            </a:r>
            <a:r>
              <a:rPr lang="en-US" dirty="0"/>
              <a:t>) is </a:t>
            </a:r>
            <a:r>
              <a:rPr lang="en-US" u="sng" dirty="0"/>
              <a:t>encoded</a:t>
            </a:r>
            <a:r>
              <a:rPr lang="en-US" dirty="0"/>
              <a:t> into numerical labels using </a:t>
            </a:r>
            <a:r>
              <a:rPr lang="en-US" dirty="0" err="1"/>
              <a:t>sklearn.preprocessing</a:t>
            </a:r>
            <a:r>
              <a:rPr lang="en-US" dirty="0"/>
              <a:t> module</a:t>
            </a:r>
          </a:p>
          <a:p>
            <a:endParaRPr lang="en-US" dirty="0"/>
          </a:p>
          <a:p>
            <a:r>
              <a:rPr lang="en-US" u="sng" dirty="0"/>
              <a:t>Missing values are imputed</a:t>
            </a:r>
            <a:r>
              <a:rPr lang="en-US" dirty="0"/>
              <a:t> by the feature’s average value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Cannot use forward/backward imputation because of missing context</a:t>
            </a:r>
          </a:p>
        </p:txBody>
      </p:sp>
    </p:spTree>
    <p:extLst>
      <p:ext uri="{BB962C8B-B14F-4D97-AF65-F5344CB8AC3E}">
        <p14:creationId xmlns:p14="http://schemas.microsoft.com/office/powerpoint/2010/main" val="57945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DCC0-3DE7-3A40-8BAD-B5595BC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A6B7-7C25-744B-AB9C-3669F7E5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942"/>
            <a:ext cx="7886700" cy="4363366"/>
          </a:xfrm>
        </p:spPr>
        <p:txBody>
          <a:bodyPr/>
          <a:lstStyle/>
          <a:p>
            <a:r>
              <a:rPr lang="en-US" dirty="0"/>
              <a:t>Most basic binary classification algorithm.</a:t>
            </a:r>
          </a:p>
          <a:p>
            <a:endParaRPr lang="en-US" dirty="0"/>
          </a:p>
          <a:p>
            <a:r>
              <a:rPr lang="en-US" dirty="0"/>
              <a:t>Computes log-odds for each label.</a:t>
            </a:r>
          </a:p>
          <a:p>
            <a:pPr lvl="1"/>
            <a:r>
              <a:rPr lang="en-US" dirty="0"/>
              <a:t>Combination of predictive features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can predict the probability of each label’s occurrence using a logit function (sigmoid).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5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Results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005B-D55D-E04D-9E7B-40552B28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Performed 5-fold cross validation with random shuffling</a:t>
            </a:r>
          </a:p>
          <a:p>
            <a:r>
              <a:rPr lang="en-US" dirty="0"/>
              <a:t>Solver: L-BFGS-B, LIBLINEAR</a:t>
            </a:r>
          </a:p>
          <a:p>
            <a:endParaRPr lang="en-US" dirty="0"/>
          </a:p>
          <a:p>
            <a:r>
              <a:rPr lang="en-US" dirty="0"/>
              <a:t>Mean AUROC:   0.51 ± 0.02</a:t>
            </a:r>
          </a:p>
          <a:p>
            <a:r>
              <a:rPr lang="en-US" dirty="0"/>
              <a:t>Mean F1 score:   0.576</a:t>
            </a:r>
          </a:p>
          <a:p>
            <a:endParaRPr lang="en-US" dirty="0"/>
          </a:p>
          <a:p>
            <a:r>
              <a:rPr lang="en-US" dirty="0"/>
              <a:t>Runtime:   0.4 seconds</a:t>
            </a:r>
          </a:p>
          <a:p>
            <a:r>
              <a:rPr lang="en-US" dirty="0"/>
              <a:t>Quick Analysis: Logistic Regression model is no better than random guessing</a:t>
            </a:r>
          </a:p>
        </p:txBody>
      </p:sp>
    </p:spTree>
    <p:extLst>
      <p:ext uri="{BB962C8B-B14F-4D97-AF65-F5344CB8AC3E}">
        <p14:creationId xmlns:p14="http://schemas.microsoft.com/office/powerpoint/2010/main" val="127142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Results II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1BC37E-3DC0-B343-867A-78FCBC27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999159"/>
            <a:ext cx="7594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5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FEA-E688-E844-9071-9EFC996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Results III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696137-114B-6A48-A50D-8A8CEF2D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094"/>
            <a:ext cx="7886700" cy="4477213"/>
          </a:xfrm>
        </p:spPr>
        <p:txBody>
          <a:bodyPr>
            <a:normAutofit/>
          </a:bodyPr>
          <a:lstStyle/>
          <a:p>
            <a:r>
              <a:rPr lang="en-US" dirty="0"/>
              <a:t>Feature Importance: obtained by analyzing the model coefficients</a:t>
            </a:r>
          </a:p>
          <a:p>
            <a:r>
              <a:rPr lang="en-US" dirty="0"/>
              <a:t>Top 10 Predictive Features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A92EA-C0A3-2743-ACF2-05BDD133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78254"/>
              </p:ext>
            </p:extLst>
          </p:nvPr>
        </p:nvGraphicFramePr>
        <p:xfrm>
          <a:off x="1069145" y="3114657"/>
          <a:ext cx="6766560" cy="3066148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345956955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38710375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9592011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50997822"/>
                    </a:ext>
                  </a:extLst>
                </a:gridCol>
              </a:tblGrid>
              <a:tr h="25881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raw_coeff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abs_coeff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032654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5.14E-06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5.14E-06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1174"/>
                  </a:ext>
                </a:extLst>
              </a:tr>
              <a:tr h="477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company_encoded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3.29E-10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3.29E-10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07672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76476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652228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770569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76802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42551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287964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93687"/>
                  </a:ext>
                </a:extLst>
              </a:tr>
              <a:tr h="258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4.91E-11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82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95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33333"/>
      </a:dk2>
      <a:lt2>
        <a:srgbClr val="C8C8C8"/>
      </a:lt2>
      <a:accent1>
        <a:srgbClr val="BC0A40"/>
      </a:accent1>
      <a:accent2>
        <a:srgbClr val="791014"/>
      </a:accent2>
      <a:accent3>
        <a:srgbClr val="99183C"/>
      </a:accent3>
      <a:accent4>
        <a:srgbClr val="BC0A40"/>
      </a:accent4>
      <a:accent5>
        <a:srgbClr val="BC0A40"/>
      </a:accent5>
      <a:accent6>
        <a:srgbClr val="BC0A40"/>
      </a:accent6>
      <a:hlink>
        <a:srgbClr val="BC0A40"/>
      </a:hlink>
      <a:folHlink>
        <a:srgbClr val="79101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2_PPT-Templates" id="{D116684D-A5CD-6D45-ADE7-9323B9E7CEE4}" vid="{0DC0D6B9-2EA4-BA44-BF55-54693011D2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1968</TotalTime>
  <Words>1260</Words>
  <Application>Microsoft Macintosh PowerPoint</Application>
  <PresentationFormat>On-screen Show (4:3)</PresentationFormat>
  <Paragraphs>341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Libre Baskerville</vt:lpstr>
      <vt:lpstr>Arial</vt:lpstr>
      <vt:lpstr>Calibri</vt:lpstr>
      <vt:lpstr>Source Sans Pro</vt:lpstr>
      <vt:lpstr>Source Sans Pro Light</vt:lpstr>
      <vt:lpstr>Office Theme</vt:lpstr>
      <vt:lpstr>appliedOrNot – Prediction of Applications at MoreJobs4You</vt:lpstr>
      <vt:lpstr>Workflow</vt:lpstr>
      <vt:lpstr>Dataset Exploration – users.csv</vt:lpstr>
      <vt:lpstr>Dataset Exploration – job_desc.csv</vt:lpstr>
      <vt:lpstr>Preprocessing</vt:lpstr>
      <vt:lpstr>Model 1: Logistic Regression</vt:lpstr>
      <vt:lpstr>Model 1: Results I</vt:lpstr>
      <vt:lpstr>Model 1: Results II</vt:lpstr>
      <vt:lpstr>Model 1: Results III</vt:lpstr>
      <vt:lpstr>Model 2: Support Vector Machine</vt:lpstr>
      <vt:lpstr>Model 2: Results I</vt:lpstr>
      <vt:lpstr>Model 2: Results II</vt:lpstr>
      <vt:lpstr>Model 2: Results III</vt:lpstr>
      <vt:lpstr>Model 3: Random Forest</vt:lpstr>
      <vt:lpstr>Model 3: Results I</vt:lpstr>
      <vt:lpstr>Model 3: Results II</vt:lpstr>
      <vt:lpstr>Model 3: Results III</vt:lpstr>
      <vt:lpstr>Model 4: Gradient Boosting Machine</vt:lpstr>
      <vt:lpstr>Model 4: Results I</vt:lpstr>
      <vt:lpstr>Model 3: Results II</vt:lpstr>
      <vt:lpstr>Model 3: Results III</vt:lpstr>
      <vt:lpstr>Thoughts</vt:lpstr>
      <vt:lpstr>Future Steps - I</vt:lpstr>
      <vt:lpstr>Future Steps - II</vt:lpstr>
      <vt:lpstr>Future Steps -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Payne Lai Lab</dc:title>
  <dc:creator>Gupta, Aditi</dc:creator>
  <cp:lastModifiedBy>Seunghwan Kim</cp:lastModifiedBy>
  <cp:revision>377</cp:revision>
  <dcterms:created xsi:type="dcterms:W3CDTF">2019-07-03T18:51:01Z</dcterms:created>
  <dcterms:modified xsi:type="dcterms:W3CDTF">2020-03-25T07:38:21Z</dcterms:modified>
</cp:coreProperties>
</file>