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D025-39EA-2F4E-B26F-2FDA08F7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EF11F-34FB-744E-BC52-28F444B6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16E5-B492-1744-8E1F-DEF4680F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80D1-68D6-1840-84AC-323BE88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75B0-914E-6848-809B-4A63DD07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D405-C2AB-0C4F-82FB-962C032E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95AE9-E144-8E41-AD89-46F770BA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FF44-503D-994E-A53A-DC19ADB9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E2EB-5CBF-6A48-A926-8BB41A4D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76C6-0056-C44A-903A-EA4F68D1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B4013-612E-6C42-B13E-A8758A2B0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0AB5-65F0-4240-83FF-5ED20D6F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B373-CC68-C44A-922E-72CC59D0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E2F3-1378-C841-AAD3-0B48430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EC59-7047-054B-AD02-44674C6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97A4-2A46-D14C-A46E-286A8A02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247A-0424-B849-AB36-5E8174EC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50B9-9685-3849-87A4-47806318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0AA2-2AEC-F244-96D1-3AC8D7A6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BDE8-623A-4B46-A07C-C0F1E2D2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9EEE-F8AF-F440-9C35-3784357C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4A77-6551-7341-826D-F22228E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9517-2424-2A49-8BA3-E29DA74F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96A5-B022-8B41-A784-F4C8F9BA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968F-4F85-D64C-8921-A96C41D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9C68-A6C1-F14D-B740-172E0D0E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498E-3868-044A-A28C-AB287D09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A8C8-D0D7-2241-8856-705D8F90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4337-66F7-6E4C-9E81-96E8CE4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8299-ABF9-4D48-974B-7E8D2403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4486-7D72-0B40-AD67-38F8473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7B4A-508E-A94B-9627-3F6E4815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05FD-0F64-304F-8171-301BF3D1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DAC7-638B-3B4A-8505-B1A285FB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5B8A-C175-2646-B9F6-AD11CB18C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E270-1FBF-0842-A8DB-D42AC067A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164F-9735-5848-A6B0-FA620490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A0E68-426F-7B4D-AE77-10AB0492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B857B-B1E1-7C49-89FA-88EBC96F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8AC-EDB9-A14C-90AB-208C162E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1E873-E47C-DA44-8CB8-A7CDF25A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626E-EE5C-A649-8B20-6C1C0828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FD5E6-E9BC-E945-B415-AC87DFA2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1E6CB-80C1-4841-A892-39B4DBB3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2469-E634-EF45-9AF7-B93620F5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7DC4-86F6-5C45-B135-E7E13D20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97FF-DD18-3846-A927-770E1617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D8B3-778C-BA48-9705-B2DA20E8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89C9F-ED8E-CE48-AFC3-C256A26F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81E6-9FA6-E84A-8F7C-E9D83820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0D43-AE0A-724D-821E-C5DBC03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6EA57-D22B-714E-85C5-B975D73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5493-66AE-EF48-A1C4-F04F2CB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C68E-5F51-DB45-8F86-FFB32FF60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607C-C0DD-B94F-9EB1-82993D2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38C40-CF9E-6C48-853A-2B04E2FA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2B88-DEE7-CC42-8287-CF780D4C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5844-AFB1-9844-8838-F3CEDF43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0FD01-EC9D-CD4D-802A-901DD452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8AFF-C4F5-5A4C-B287-EEFE3288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DCCE-DC66-DC44-B021-4C40FA23B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F4FD-0F67-A344-B700-7A596ACB876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59D3-1B11-884E-8B1B-FCF77239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93DF-D452-8048-A7D7-2F870A9D3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0027-42D7-984C-ACB5-93E9A6F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C592D3C8-05B4-B04F-9AE2-65C8E7DBC3AA}"/>
              </a:ext>
            </a:extLst>
          </p:cNvPr>
          <p:cNvSpPr/>
          <p:nvPr/>
        </p:nvSpPr>
        <p:spPr>
          <a:xfrm>
            <a:off x="1124606" y="462457"/>
            <a:ext cx="3499945" cy="262758"/>
          </a:xfrm>
          <a:prstGeom prst="accentCallout1">
            <a:avLst>
              <a:gd name="adj1" fmla="val 22750"/>
              <a:gd name="adj2" fmla="val -151"/>
              <a:gd name="adj3" fmla="val 1272502"/>
              <a:gd name="adj4" fmla="val -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1</a:t>
            </a:r>
          </a:p>
        </p:txBody>
      </p:sp>
      <p:sp>
        <p:nvSpPr>
          <p:cNvPr id="8" name="Line Callout 1 (Accent Bar) 7">
            <a:extLst>
              <a:ext uri="{FF2B5EF4-FFF2-40B4-BE49-F238E27FC236}">
                <a16:creationId xmlns:a16="http://schemas.microsoft.com/office/drawing/2014/main" id="{602413FE-95A5-AA47-A2EF-3ADFABEE2249}"/>
              </a:ext>
            </a:extLst>
          </p:cNvPr>
          <p:cNvSpPr/>
          <p:nvPr/>
        </p:nvSpPr>
        <p:spPr>
          <a:xfrm>
            <a:off x="4724330" y="462457"/>
            <a:ext cx="2643422" cy="262758"/>
          </a:xfrm>
          <a:prstGeom prst="accentCallout1">
            <a:avLst>
              <a:gd name="adj1" fmla="val 14750"/>
              <a:gd name="adj2" fmla="val -1060"/>
              <a:gd name="adj3" fmla="val 1284502"/>
              <a:gd name="adj4" fmla="val -1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2</a:t>
            </a:r>
          </a:p>
        </p:txBody>
      </p:sp>
      <p:sp>
        <p:nvSpPr>
          <p:cNvPr id="9" name="Line Callout 1 (Accent Bar) 8">
            <a:extLst>
              <a:ext uri="{FF2B5EF4-FFF2-40B4-BE49-F238E27FC236}">
                <a16:creationId xmlns:a16="http://schemas.microsoft.com/office/drawing/2014/main" id="{DB116F4D-21B3-684A-AE9D-07917813A894}"/>
              </a:ext>
            </a:extLst>
          </p:cNvPr>
          <p:cNvSpPr/>
          <p:nvPr/>
        </p:nvSpPr>
        <p:spPr>
          <a:xfrm>
            <a:off x="7525122" y="462457"/>
            <a:ext cx="3689415" cy="262758"/>
          </a:xfrm>
          <a:prstGeom prst="accentCallout1">
            <a:avLst>
              <a:gd name="adj1" fmla="val 14750"/>
              <a:gd name="adj2" fmla="val -926"/>
              <a:gd name="adj3" fmla="val 1272502"/>
              <a:gd name="adj4" fmla="val 389"/>
            </a:avLst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3</a:t>
            </a:r>
          </a:p>
        </p:txBody>
      </p:sp>
      <p:sp>
        <p:nvSpPr>
          <p:cNvPr id="10" name="Line Callout 1 (Border and Accent Bar) 9">
            <a:extLst>
              <a:ext uri="{FF2B5EF4-FFF2-40B4-BE49-F238E27FC236}">
                <a16:creationId xmlns:a16="http://schemas.microsoft.com/office/drawing/2014/main" id="{6AA44DF3-7E65-0F49-AE6B-85C92E95C4D4}"/>
              </a:ext>
            </a:extLst>
          </p:cNvPr>
          <p:cNvSpPr/>
          <p:nvPr/>
        </p:nvSpPr>
        <p:spPr>
          <a:xfrm>
            <a:off x="1671428" y="1755228"/>
            <a:ext cx="1933620" cy="262758"/>
          </a:xfrm>
          <a:prstGeom prst="accentBorderCallout1">
            <a:avLst>
              <a:gd name="adj1" fmla="val 106251"/>
              <a:gd name="adj2" fmla="val 100491"/>
              <a:gd name="adj3" fmla="val 1141668"/>
              <a:gd name="adj4" fmla="val 101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1</a:t>
            </a:r>
          </a:p>
        </p:txBody>
      </p:sp>
      <p:sp>
        <p:nvSpPr>
          <p:cNvPr id="13" name="Line Callout 1 (Border and Accent Bar) 12">
            <a:extLst>
              <a:ext uri="{FF2B5EF4-FFF2-40B4-BE49-F238E27FC236}">
                <a16:creationId xmlns:a16="http://schemas.microsoft.com/office/drawing/2014/main" id="{292FD088-81B9-684B-AB99-D1999E828D1E}"/>
              </a:ext>
            </a:extLst>
          </p:cNvPr>
          <p:cNvSpPr/>
          <p:nvPr/>
        </p:nvSpPr>
        <p:spPr>
          <a:xfrm>
            <a:off x="2081048" y="2485698"/>
            <a:ext cx="6043448" cy="262758"/>
          </a:xfrm>
          <a:prstGeom prst="accentBorderCallout1">
            <a:avLst>
              <a:gd name="adj1" fmla="val 18751"/>
              <a:gd name="adj2" fmla="val 100670"/>
              <a:gd name="adj3" fmla="val 815002"/>
              <a:gd name="adj4" fmla="val 1008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2</a:t>
            </a:r>
          </a:p>
        </p:txBody>
      </p:sp>
      <p:sp>
        <p:nvSpPr>
          <p:cNvPr id="14" name="Line Callout 1 (Border and Accent Bar) 13">
            <a:extLst>
              <a:ext uri="{FF2B5EF4-FFF2-40B4-BE49-F238E27FC236}">
                <a16:creationId xmlns:a16="http://schemas.microsoft.com/office/drawing/2014/main" id="{9377F88D-A263-A842-9402-81683A156469}"/>
              </a:ext>
            </a:extLst>
          </p:cNvPr>
          <p:cNvSpPr/>
          <p:nvPr/>
        </p:nvSpPr>
        <p:spPr>
          <a:xfrm>
            <a:off x="4319752" y="3158359"/>
            <a:ext cx="1216536" cy="168166"/>
          </a:xfrm>
          <a:prstGeom prst="accentBorderCallout1">
            <a:avLst>
              <a:gd name="adj1" fmla="val 6251"/>
              <a:gd name="adj2" fmla="val 101079"/>
              <a:gd name="adj3" fmla="val 616667"/>
              <a:gd name="adj4" fmla="val 999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3</a:t>
            </a:r>
          </a:p>
        </p:txBody>
      </p:sp>
      <p:sp>
        <p:nvSpPr>
          <p:cNvPr id="15" name="Line Callout 1 (Border and Accent Bar) 14">
            <a:extLst>
              <a:ext uri="{FF2B5EF4-FFF2-40B4-BE49-F238E27FC236}">
                <a16:creationId xmlns:a16="http://schemas.microsoft.com/office/drawing/2014/main" id="{1412F940-C103-984C-A37E-375FE604AE97}"/>
              </a:ext>
            </a:extLst>
          </p:cNvPr>
          <p:cNvSpPr/>
          <p:nvPr/>
        </p:nvSpPr>
        <p:spPr>
          <a:xfrm>
            <a:off x="6947056" y="3063767"/>
            <a:ext cx="1955206" cy="262758"/>
          </a:xfrm>
          <a:prstGeom prst="accentBorderCallout1">
            <a:avLst>
              <a:gd name="adj1" fmla="val 85418"/>
              <a:gd name="adj2" fmla="val 99903"/>
              <a:gd name="adj3" fmla="val 620834"/>
              <a:gd name="adj4" fmla="val 987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4</a:t>
            </a:r>
          </a:p>
        </p:txBody>
      </p:sp>
      <p:sp>
        <p:nvSpPr>
          <p:cNvPr id="16" name="Line Callout 1 (Border and Accent Bar) 15">
            <a:extLst>
              <a:ext uri="{FF2B5EF4-FFF2-40B4-BE49-F238E27FC236}">
                <a16:creationId xmlns:a16="http://schemas.microsoft.com/office/drawing/2014/main" id="{3A931614-554D-DB45-98A4-E232B399506A}"/>
              </a:ext>
            </a:extLst>
          </p:cNvPr>
          <p:cNvSpPr/>
          <p:nvPr/>
        </p:nvSpPr>
        <p:spPr>
          <a:xfrm>
            <a:off x="9028385" y="1755228"/>
            <a:ext cx="1492187" cy="265389"/>
          </a:xfrm>
          <a:prstGeom prst="accentBorderCallout1">
            <a:avLst>
              <a:gd name="adj1" fmla="val 6251"/>
              <a:gd name="adj2" fmla="val 100491"/>
              <a:gd name="adj3" fmla="val 1137501"/>
              <a:gd name="adj4" fmla="val 987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5</a:t>
            </a:r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7C9B388B-E642-F74B-AB8A-D752FEFE282E}"/>
              </a:ext>
            </a:extLst>
          </p:cNvPr>
          <p:cNvSpPr/>
          <p:nvPr/>
        </p:nvSpPr>
        <p:spPr>
          <a:xfrm>
            <a:off x="504496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8" name="Bevel 17">
            <a:extLst>
              <a:ext uri="{FF2B5EF4-FFF2-40B4-BE49-F238E27FC236}">
                <a16:creationId xmlns:a16="http://schemas.microsoft.com/office/drawing/2014/main" id="{BB674B7B-F9C1-A542-A5C1-59ECEA62FEA0}"/>
              </a:ext>
            </a:extLst>
          </p:cNvPr>
          <p:cNvSpPr/>
          <p:nvPr/>
        </p:nvSpPr>
        <p:spPr>
          <a:xfrm>
            <a:off x="1418897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96C87708-0D37-3A4F-A248-DE6791A3D842}"/>
              </a:ext>
            </a:extLst>
          </p:cNvPr>
          <p:cNvSpPr/>
          <p:nvPr/>
        </p:nvSpPr>
        <p:spPr>
          <a:xfrm>
            <a:off x="2317531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9A924780-EDA6-B54E-A34C-AD52B5685695}"/>
              </a:ext>
            </a:extLst>
          </p:cNvPr>
          <p:cNvSpPr/>
          <p:nvPr/>
        </p:nvSpPr>
        <p:spPr>
          <a:xfrm>
            <a:off x="4130566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21" name="Bevel 20">
            <a:extLst>
              <a:ext uri="{FF2B5EF4-FFF2-40B4-BE49-F238E27FC236}">
                <a16:creationId xmlns:a16="http://schemas.microsoft.com/office/drawing/2014/main" id="{C1BB7192-BA57-B241-B253-66E739D31BCC}"/>
              </a:ext>
            </a:extLst>
          </p:cNvPr>
          <p:cNvSpPr/>
          <p:nvPr/>
        </p:nvSpPr>
        <p:spPr>
          <a:xfrm>
            <a:off x="5044967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T6</a:t>
            </a:r>
          </a:p>
        </p:txBody>
      </p:sp>
      <p:sp>
        <p:nvSpPr>
          <p:cNvPr id="22" name="Bevel 21">
            <a:extLst>
              <a:ext uri="{FF2B5EF4-FFF2-40B4-BE49-F238E27FC236}">
                <a16:creationId xmlns:a16="http://schemas.microsoft.com/office/drawing/2014/main" id="{F94BF985-28A1-2343-8EC1-903763539DBC}"/>
              </a:ext>
            </a:extLst>
          </p:cNvPr>
          <p:cNvSpPr/>
          <p:nvPr/>
        </p:nvSpPr>
        <p:spPr>
          <a:xfrm>
            <a:off x="5980389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T7</a:t>
            </a:r>
          </a:p>
        </p:txBody>
      </p:sp>
      <p:sp>
        <p:nvSpPr>
          <p:cNvPr id="23" name="Bevel 22">
            <a:extLst>
              <a:ext uri="{FF2B5EF4-FFF2-40B4-BE49-F238E27FC236}">
                <a16:creationId xmlns:a16="http://schemas.microsoft.com/office/drawing/2014/main" id="{312F7FDD-97E2-1E45-A2D7-EAE44716CC7E}"/>
              </a:ext>
            </a:extLst>
          </p:cNvPr>
          <p:cNvSpPr/>
          <p:nvPr/>
        </p:nvSpPr>
        <p:spPr>
          <a:xfrm>
            <a:off x="3216165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24" name="Bevel 23">
            <a:extLst>
              <a:ext uri="{FF2B5EF4-FFF2-40B4-BE49-F238E27FC236}">
                <a16:creationId xmlns:a16="http://schemas.microsoft.com/office/drawing/2014/main" id="{9E240A7A-EE70-D24F-B253-53184A120B4B}"/>
              </a:ext>
            </a:extLst>
          </p:cNvPr>
          <p:cNvSpPr/>
          <p:nvPr/>
        </p:nvSpPr>
        <p:spPr>
          <a:xfrm>
            <a:off x="7819413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T9</a:t>
            </a:r>
          </a:p>
        </p:txBody>
      </p:sp>
      <p:sp>
        <p:nvSpPr>
          <p:cNvPr id="25" name="Bevel 24">
            <a:extLst>
              <a:ext uri="{FF2B5EF4-FFF2-40B4-BE49-F238E27FC236}">
                <a16:creationId xmlns:a16="http://schemas.microsoft.com/office/drawing/2014/main" id="{05E43AC8-28B5-9A4B-9404-0D273781A0C8}"/>
              </a:ext>
            </a:extLst>
          </p:cNvPr>
          <p:cNvSpPr/>
          <p:nvPr/>
        </p:nvSpPr>
        <p:spPr>
          <a:xfrm>
            <a:off x="8733814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T10</a:t>
            </a:r>
          </a:p>
        </p:txBody>
      </p:sp>
      <p:sp>
        <p:nvSpPr>
          <p:cNvPr id="26" name="Bevel 25">
            <a:extLst>
              <a:ext uri="{FF2B5EF4-FFF2-40B4-BE49-F238E27FC236}">
                <a16:creationId xmlns:a16="http://schemas.microsoft.com/office/drawing/2014/main" id="{D428BDE9-342D-1C49-B099-5E30E9624FF8}"/>
              </a:ext>
            </a:extLst>
          </p:cNvPr>
          <p:cNvSpPr/>
          <p:nvPr/>
        </p:nvSpPr>
        <p:spPr>
          <a:xfrm>
            <a:off x="9669236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T11</a:t>
            </a:r>
          </a:p>
        </p:txBody>
      </p:sp>
      <p:sp>
        <p:nvSpPr>
          <p:cNvPr id="27" name="Bevel 26">
            <a:extLst>
              <a:ext uri="{FF2B5EF4-FFF2-40B4-BE49-F238E27FC236}">
                <a16:creationId xmlns:a16="http://schemas.microsoft.com/office/drawing/2014/main" id="{D6B34DCB-B98F-1B47-B095-CB620CCA3399}"/>
              </a:ext>
            </a:extLst>
          </p:cNvPr>
          <p:cNvSpPr/>
          <p:nvPr/>
        </p:nvSpPr>
        <p:spPr>
          <a:xfrm>
            <a:off x="6905012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T8</a:t>
            </a:r>
          </a:p>
        </p:txBody>
      </p:sp>
      <p:sp>
        <p:nvSpPr>
          <p:cNvPr id="28" name="Bevel 27">
            <a:extLst>
              <a:ext uri="{FF2B5EF4-FFF2-40B4-BE49-F238E27FC236}">
                <a16:creationId xmlns:a16="http://schemas.microsoft.com/office/drawing/2014/main" id="{3EDC0C20-6AEF-F447-A57E-DE5642343BBF}"/>
              </a:ext>
            </a:extLst>
          </p:cNvPr>
          <p:cNvSpPr/>
          <p:nvPr/>
        </p:nvSpPr>
        <p:spPr>
          <a:xfrm>
            <a:off x="10583352" y="3848104"/>
            <a:ext cx="861848" cy="168166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6AA28-AAFC-774D-A3C1-91CCCA01985C}"/>
              </a:ext>
            </a:extLst>
          </p:cNvPr>
          <p:cNvSpPr/>
          <p:nvPr/>
        </p:nvSpPr>
        <p:spPr>
          <a:xfrm>
            <a:off x="1660634" y="4403834"/>
            <a:ext cx="620111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45E53B-730D-524C-93DD-3E40809EF7B4}"/>
              </a:ext>
            </a:extLst>
          </p:cNvPr>
          <p:cNvSpPr/>
          <p:nvPr/>
        </p:nvSpPr>
        <p:spPr>
          <a:xfrm>
            <a:off x="2317530" y="4403834"/>
            <a:ext cx="861847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B852CC-9C69-8343-B967-CEF4A3B63CDB}"/>
              </a:ext>
            </a:extLst>
          </p:cNvPr>
          <p:cNvSpPr/>
          <p:nvPr/>
        </p:nvSpPr>
        <p:spPr>
          <a:xfrm>
            <a:off x="3216165" y="4403833"/>
            <a:ext cx="430924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CEBBA3-9451-9B4F-A8F4-239C6AE622C4}"/>
              </a:ext>
            </a:extLst>
          </p:cNvPr>
          <p:cNvSpPr/>
          <p:nvPr/>
        </p:nvSpPr>
        <p:spPr>
          <a:xfrm>
            <a:off x="1886606" y="5013427"/>
            <a:ext cx="430924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74D6FD-EDDC-4745-9162-DB0A01EF2DCE}"/>
              </a:ext>
            </a:extLst>
          </p:cNvPr>
          <p:cNvSpPr/>
          <p:nvPr/>
        </p:nvSpPr>
        <p:spPr>
          <a:xfrm>
            <a:off x="2354318" y="5013427"/>
            <a:ext cx="861847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EFC51-60FF-A248-820C-0810657334FD}"/>
              </a:ext>
            </a:extLst>
          </p:cNvPr>
          <p:cNvSpPr/>
          <p:nvPr/>
        </p:nvSpPr>
        <p:spPr>
          <a:xfrm>
            <a:off x="3252953" y="5013427"/>
            <a:ext cx="861847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51DDE1-0832-F24B-BED9-E598C38B5144}"/>
              </a:ext>
            </a:extLst>
          </p:cNvPr>
          <p:cNvSpPr/>
          <p:nvPr/>
        </p:nvSpPr>
        <p:spPr>
          <a:xfrm>
            <a:off x="4151589" y="5013427"/>
            <a:ext cx="572742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656C3A-30EB-384A-B0D2-892D750D0379}"/>
              </a:ext>
            </a:extLst>
          </p:cNvPr>
          <p:cNvSpPr/>
          <p:nvPr/>
        </p:nvSpPr>
        <p:spPr>
          <a:xfrm>
            <a:off x="5060729" y="5013427"/>
            <a:ext cx="861847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9091F7-6727-0845-8002-816056582E28}"/>
              </a:ext>
            </a:extLst>
          </p:cNvPr>
          <p:cNvSpPr/>
          <p:nvPr/>
        </p:nvSpPr>
        <p:spPr>
          <a:xfrm>
            <a:off x="5980389" y="5013427"/>
            <a:ext cx="861847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796B0-726D-9143-AB11-A5952CF4C195}"/>
              </a:ext>
            </a:extLst>
          </p:cNvPr>
          <p:cNvSpPr/>
          <p:nvPr/>
        </p:nvSpPr>
        <p:spPr>
          <a:xfrm>
            <a:off x="6879024" y="5013427"/>
            <a:ext cx="609531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C90CBC-E397-C542-BEE1-8091507FF6C7}"/>
              </a:ext>
            </a:extLst>
          </p:cNvPr>
          <p:cNvSpPr/>
          <p:nvPr/>
        </p:nvSpPr>
        <p:spPr>
          <a:xfrm>
            <a:off x="7819413" y="5013427"/>
            <a:ext cx="389170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B2A81-A3AA-AB4B-8D8F-415506E2EBDC}"/>
              </a:ext>
            </a:extLst>
          </p:cNvPr>
          <p:cNvSpPr/>
          <p:nvPr/>
        </p:nvSpPr>
        <p:spPr>
          <a:xfrm>
            <a:off x="4761119" y="5013427"/>
            <a:ext cx="241797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C439FC-E492-0B4C-8604-03249A7CB81D}"/>
              </a:ext>
            </a:extLst>
          </p:cNvPr>
          <p:cNvSpPr/>
          <p:nvPr/>
        </p:nvSpPr>
        <p:spPr>
          <a:xfrm>
            <a:off x="7504111" y="5013427"/>
            <a:ext cx="262750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B97879-4810-6D43-97E3-5F59DEA913FE}"/>
              </a:ext>
            </a:extLst>
          </p:cNvPr>
          <p:cNvSpPr/>
          <p:nvPr/>
        </p:nvSpPr>
        <p:spPr>
          <a:xfrm>
            <a:off x="4319751" y="5701858"/>
            <a:ext cx="415089" cy="451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8D01DB-C4C1-7149-99F8-08354D1802E2}"/>
              </a:ext>
            </a:extLst>
          </p:cNvPr>
          <p:cNvSpPr/>
          <p:nvPr/>
        </p:nvSpPr>
        <p:spPr>
          <a:xfrm>
            <a:off x="5071239" y="5701858"/>
            <a:ext cx="465049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A451A5-0807-D349-9513-3CF22D8927A7}"/>
              </a:ext>
            </a:extLst>
          </p:cNvPr>
          <p:cNvSpPr/>
          <p:nvPr/>
        </p:nvSpPr>
        <p:spPr>
          <a:xfrm>
            <a:off x="4771629" y="5701858"/>
            <a:ext cx="241797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80DFB9-5ECE-FB4D-9A04-C5891EEE386A}"/>
              </a:ext>
            </a:extLst>
          </p:cNvPr>
          <p:cNvSpPr/>
          <p:nvPr/>
        </p:nvSpPr>
        <p:spPr>
          <a:xfrm>
            <a:off x="6981249" y="5701858"/>
            <a:ext cx="507306" cy="451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F02083-D765-0841-B07F-B0EABD0EAE32}"/>
              </a:ext>
            </a:extLst>
          </p:cNvPr>
          <p:cNvSpPr/>
          <p:nvPr/>
        </p:nvSpPr>
        <p:spPr>
          <a:xfrm>
            <a:off x="7504111" y="5701858"/>
            <a:ext cx="262750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9A625E-2FD2-CA4E-BB4E-C91A020C5A51}"/>
              </a:ext>
            </a:extLst>
          </p:cNvPr>
          <p:cNvSpPr/>
          <p:nvPr/>
        </p:nvSpPr>
        <p:spPr>
          <a:xfrm>
            <a:off x="7819413" y="5707109"/>
            <a:ext cx="861848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A328BA-EEFC-6641-9B87-0E6474393A60}"/>
              </a:ext>
            </a:extLst>
          </p:cNvPr>
          <p:cNvSpPr/>
          <p:nvPr/>
        </p:nvSpPr>
        <p:spPr>
          <a:xfrm>
            <a:off x="8738931" y="5701858"/>
            <a:ext cx="163331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C708F4-CADC-5A46-8813-18286DEB32A1}"/>
              </a:ext>
            </a:extLst>
          </p:cNvPr>
          <p:cNvSpPr/>
          <p:nvPr/>
        </p:nvSpPr>
        <p:spPr>
          <a:xfrm>
            <a:off x="9207207" y="4306625"/>
            <a:ext cx="389170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39377A-35DA-0146-888B-AAF9086EF4A1}"/>
              </a:ext>
            </a:extLst>
          </p:cNvPr>
          <p:cNvSpPr/>
          <p:nvPr/>
        </p:nvSpPr>
        <p:spPr>
          <a:xfrm>
            <a:off x="9679884" y="4311876"/>
            <a:ext cx="840687" cy="451945"/>
          </a:xfrm>
          <a:prstGeom prst="rect">
            <a:avLst/>
          </a:prstGeom>
          <a:solidFill>
            <a:srgbClr val="F72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B0AAE-C86B-3642-9131-BA7A3CAAEE87}"/>
              </a:ext>
            </a:extLst>
          </p:cNvPr>
          <p:cNvSpPr txBox="1"/>
          <p:nvPr/>
        </p:nvSpPr>
        <p:spPr>
          <a:xfrm>
            <a:off x="953556" y="93125"/>
            <a:ext cx="29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arrival time for each 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06C611-42D4-014F-9E85-0D0CCF2616DC}"/>
              </a:ext>
            </a:extLst>
          </p:cNvPr>
          <p:cNvSpPr txBox="1"/>
          <p:nvPr/>
        </p:nvSpPr>
        <p:spPr>
          <a:xfrm>
            <a:off x="3154699" y="1322103"/>
            <a:ext cx="505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start/end time for each user flow (at end time)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61B95-E7D5-4349-817A-DDBF4A830830}"/>
              </a:ext>
            </a:extLst>
          </p:cNvPr>
          <p:cNvSpPr txBox="1"/>
          <p:nvPr/>
        </p:nvSpPr>
        <p:spPr>
          <a:xfrm>
            <a:off x="455125" y="3460540"/>
            <a:ext cx="31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– ticking every 15 minutes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5ED9A-4F2F-7942-97C9-B639FB160A5E}"/>
              </a:ext>
            </a:extLst>
          </p:cNvPr>
          <p:cNvSpPr txBox="1"/>
          <p:nvPr/>
        </p:nvSpPr>
        <p:spPr>
          <a:xfrm>
            <a:off x="377673" y="6185333"/>
            <a:ext cx="9251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output – map every flow into 15 minute buckets</a:t>
            </a:r>
          </a:p>
          <a:p>
            <a:r>
              <a:rPr lang="en-US" dirty="0"/>
              <a:t>Assign to appropriate cell (mid-bucket if needed) and allocate flow bytes pro-rata to each output  </a:t>
            </a:r>
          </a:p>
        </p:txBody>
      </p:sp>
    </p:spTree>
    <p:extLst>
      <p:ext uri="{BB962C8B-B14F-4D97-AF65-F5344CB8AC3E}">
        <p14:creationId xmlns:p14="http://schemas.microsoft.com/office/powerpoint/2010/main" val="39636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7D27-9C16-2A4F-AC4D-14165A0C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6EDC-AF1E-9A4C-B986-D9BE3312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13254"/>
            <a:ext cx="10515599" cy="5163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easily turn flows into flows-per-period (join to a static table, filter out rows outside the flow start/end times). All rows per flow emitted at the flow end time</a:t>
            </a:r>
          </a:p>
          <a:p>
            <a:r>
              <a:rPr lang="en-US" dirty="0"/>
              <a:t>We can join flows to cells; we need to include all cells between start of flow and end of flow PLUS the most recent cell before start of flow.</a:t>
            </a:r>
          </a:p>
          <a:p>
            <a:pPr lvl="1"/>
            <a:r>
              <a:rPr lang="en-US" dirty="0"/>
              <a:t>It’s easy to maintain (say) a 1 day history of cells</a:t>
            </a:r>
          </a:p>
          <a:p>
            <a:pPr lvl="1"/>
            <a:r>
              <a:rPr lang="en-US" dirty="0"/>
              <a:t>It’s hard to exclude cells that are too early (cell rows don’t have end time)</a:t>
            </a:r>
          </a:p>
          <a:p>
            <a:pPr lvl="1"/>
            <a:r>
              <a:rPr lang="en-US" dirty="0"/>
              <a:t>If we generate cell end times (using LAG) we can easily join all cell periods that finish during the flow, but we don’t have the cell period in force at the end.</a:t>
            </a:r>
          </a:p>
          <a:p>
            <a:r>
              <a:rPr lang="en-US" dirty="0"/>
              <a:t>We could T-Sort this output based on end time of each flow-period and then join to cells (but flows may last many hours, so that would </a:t>
            </a:r>
            <a:r>
              <a:rPr lang="en-US"/>
              <a:t>result in high </a:t>
            </a:r>
            <a:r>
              <a:rPr lang="en-US" dirty="0"/>
              <a:t>latency)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7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B7C3-C1FC-5D43-B44E-8AF14D7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54E-1BBE-604B-824F-A8AF92CAF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56441"/>
            <a:ext cx="5181600" cy="5220522"/>
          </a:xfrm>
        </p:spPr>
        <p:txBody>
          <a:bodyPr/>
          <a:lstStyle/>
          <a:p>
            <a:r>
              <a:rPr lang="en-US" dirty="0"/>
              <a:t>Cell 1 start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Cell 2 start (cell 1 end)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Cell 3 start (cell 2 end)</a:t>
            </a:r>
          </a:p>
          <a:p>
            <a:r>
              <a:rPr lang="en-US" dirty="0"/>
              <a:t>Cell 4 start (cell 3 end)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8E2C-7FAC-0E49-9B93-EEE07D069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6441"/>
            <a:ext cx="5181600" cy="5220522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Flow 1 start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Flow 1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0F173-85AC-0441-8C4E-4DF87B8A8CD2}"/>
              </a:ext>
            </a:extLst>
          </p:cNvPr>
          <p:cNvSpPr txBox="1"/>
          <p:nvPr/>
        </p:nvSpPr>
        <p:spPr>
          <a:xfrm>
            <a:off x="672662" y="5833241"/>
            <a:ext cx="1117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Flow 1 end, using SQL we can’t specify a logical or physical window that includes all and only the cells we want. </a:t>
            </a:r>
          </a:p>
          <a:p>
            <a:r>
              <a:rPr lang="en-US" dirty="0"/>
              <a:t>We have to specify an arbitrary RANGE (</a:t>
            </a:r>
            <a:r>
              <a:rPr lang="en-US" dirty="0" err="1"/>
              <a:t>eg</a:t>
            </a:r>
            <a:r>
              <a:rPr lang="en-US" dirty="0"/>
              <a:t> 1 day) and then filter down somehow. – but we don’t have cell end dates </a:t>
            </a:r>
          </a:p>
          <a:p>
            <a:r>
              <a:rPr lang="en-US" dirty="0"/>
              <a:t>In example above we want Flow 1 to join to Cell 2,3,4 but not cell 1. Easy to do procedurally of course</a:t>
            </a:r>
          </a:p>
        </p:txBody>
      </p:sp>
    </p:spTree>
    <p:extLst>
      <p:ext uri="{BB962C8B-B14F-4D97-AF65-F5344CB8AC3E}">
        <p14:creationId xmlns:p14="http://schemas.microsoft.com/office/powerpoint/2010/main" val="23434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364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Processing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Thomas</dc:creator>
  <cp:lastModifiedBy>Nigel Thomas</cp:lastModifiedBy>
  <cp:revision>10</cp:revision>
  <dcterms:created xsi:type="dcterms:W3CDTF">2021-06-24T17:16:44Z</dcterms:created>
  <dcterms:modified xsi:type="dcterms:W3CDTF">2021-06-25T08:31:24Z</dcterms:modified>
</cp:coreProperties>
</file>