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1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YEFTOea6pmeXnjTHAmA2Xu10o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31E10A-A816-4121-AC0C-C97ED5DAC7C8}">
  <a:tblStyle styleId="{5B31E10A-A816-4121-AC0C-C97ED5DAC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c22ac2aa4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c22ac2aa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5d3679a62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5d3679a626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5c22ac2aa4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5c22ac2aa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22ac3e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22ac3e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d3679a62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5d3679a626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5d3679a626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5d3679a62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d3679a62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5d3679a626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5d3679a626_0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5d3679a62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d3679a62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5d3679a62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d3679a6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d3679a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5d3679a626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5d3679a62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d3679a62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d3679a6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d3679a62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5d3679a626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ontents slide layout">
  <p:cSld name="18_Contents slid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/>
          <p:nvPr>
            <p:ph idx="2" type="pic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2"/>
          <p:cNvSpPr/>
          <p:nvPr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2"/>
          <p:cNvSpPr/>
          <p:nvPr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2"/>
          <p:cNvGrpSpPr/>
          <p:nvPr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36" name="Google Shape;36;p62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2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2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2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2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2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2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2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2"/>
          <p:cNvSpPr/>
          <p:nvPr>
            <p:ph idx="2" type="pic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" name="Google Shape;45;p6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4"/>
          <p:cNvSpPr/>
          <p:nvPr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4"/>
          <p:cNvSpPr/>
          <p:nvPr>
            <p:ph idx="2" type="pic"/>
          </p:nvPr>
        </p:nvSpPr>
        <p:spPr>
          <a:xfrm flipH="1">
            <a:off x="7145771" y="3930935"/>
            <a:ext cx="4320000" cy="21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64"/>
          <p:cNvSpPr/>
          <p:nvPr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4"/>
          <p:cNvSpPr/>
          <p:nvPr>
            <p:ph idx="3" type="pic"/>
          </p:nvPr>
        </p:nvSpPr>
        <p:spPr>
          <a:xfrm flipH="1">
            <a:off x="7145771" y="1815149"/>
            <a:ext cx="4320000" cy="21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6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Images &amp; Contents Layout">
  <p:cSld name="34_Images &amp; Contents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/>
          <p:nvPr>
            <p:ph idx="2" type="pic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66"/>
          <p:cNvSpPr/>
          <p:nvPr>
            <p:ph idx="3" type="pic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66"/>
          <p:cNvSpPr/>
          <p:nvPr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8"/>
          <p:cNvGrpSpPr/>
          <p:nvPr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1" name="Google Shape;61;p68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63;p68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4" name="Google Shape;64;p68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68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68"/>
          <p:cNvSpPr/>
          <p:nvPr>
            <p:ph idx="2" type="pic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6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solidFill>
          <a:schemeClr val="accen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solidFill>
          <a:schemeClr val="accent5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solidFill>
          <a:schemeClr val="accent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2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73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3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3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3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3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3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3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solidFill>
          <a:schemeClr val="accent5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6"/>
          <p:cNvSpPr/>
          <p:nvPr>
            <p:ph idx="2" type="pic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56"/>
          <p:cNvSpPr/>
          <p:nvPr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6"/>
          <p:cNvSpPr/>
          <p:nvPr>
            <p:ph idx="3" type="pic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" name="Google Shape;19;p56"/>
          <p:cNvSpPr/>
          <p:nvPr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6"/>
          <p:cNvSpPr/>
          <p:nvPr>
            <p:ph idx="4" type="pic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56"/>
          <p:cNvSpPr/>
          <p:nvPr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Images &amp; Contents">
  <p:cSld name="21_Images &amp; Content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/>
          <p:nvPr>
            <p:ph idx="2" type="pic"/>
          </p:nvPr>
        </p:nvSpPr>
        <p:spPr>
          <a:xfrm>
            <a:off x="8155574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57"/>
          <p:cNvSpPr/>
          <p:nvPr>
            <p:ph idx="3" type="pic"/>
          </p:nvPr>
        </p:nvSpPr>
        <p:spPr>
          <a:xfrm>
            <a:off x="8155574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57"/>
          <p:cNvSpPr/>
          <p:nvPr>
            <p:ph idx="4" type="pic"/>
          </p:nvPr>
        </p:nvSpPr>
        <p:spPr>
          <a:xfrm>
            <a:off x="5551710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" name="Google Shape;26;p57"/>
          <p:cNvSpPr/>
          <p:nvPr>
            <p:ph idx="5" type="pic"/>
          </p:nvPr>
        </p:nvSpPr>
        <p:spPr>
          <a:xfrm>
            <a:off x="5551710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www.ncbi.nlm.nih.gov/pmc/articles/PMC4544732/" TargetMode="External"/><Relationship Id="rId6" Type="http://schemas.openxmlformats.org/officeDocument/2006/relationships/hyperlink" Target="https://www.jns-journal.com/article/S0022-510X(19)32408-6/fulltext" TargetMode="External"/><Relationship Id="rId7" Type="http://schemas.openxmlformats.org/officeDocument/2006/relationships/hyperlink" Target="https://www.census.gov/content/dam/Census/library/publications/2017/acs/acsbr16-02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www.kaggle.com/datasets/fedesoriano/stroke-prediction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"/>
          <p:cNvGrpSpPr/>
          <p:nvPr/>
        </p:nvGrpSpPr>
        <p:grpSpPr>
          <a:xfrm>
            <a:off x="9239798" y="3733140"/>
            <a:ext cx="2486631" cy="2485756"/>
            <a:chOff x="9239798" y="3733140"/>
            <a:chExt cx="2486631" cy="2485756"/>
          </a:xfrm>
        </p:grpSpPr>
        <p:sp>
          <p:nvSpPr>
            <p:cNvPr id="88" name="Google Shape;88;p1"/>
            <p:cNvSpPr/>
            <p:nvPr/>
          </p:nvSpPr>
          <p:spPr>
            <a:xfrm rot="-2697059">
              <a:off x="9423207" y="4277920"/>
              <a:ext cx="2119814" cy="1396196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-2697059">
              <a:off x="9431062" y="4290263"/>
              <a:ext cx="2101836" cy="1370763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-2697059">
              <a:off x="9510609" y="4379560"/>
              <a:ext cx="1919067" cy="1172764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-2697059">
              <a:off x="9922753" y="4999678"/>
              <a:ext cx="239076" cy="879378"/>
            </a:xfrm>
            <a:custGeom>
              <a:rect b="b" l="l" r="r" t="t"/>
              <a:pathLst>
                <a:path extrusionOk="0" h="2998" w="862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" name="Google Shape;92;p1"/>
            <p:cNvGrpSpPr/>
            <p:nvPr/>
          </p:nvGrpSpPr>
          <p:grpSpPr>
            <a:xfrm rot="-27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rect b="b" l="l" r="r" t="t"/>
                <a:pathLst>
                  <a:path extrusionOk="0" h="301194" w="451750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rect b="b" l="l" r="r" t="t"/>
                <a:pathLst>
                  <a:path extrusionOk="0" h="617583" w="791379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cap="flat" cmpd="sng" w="1587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fmla="val 3632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rect b="b" l="l" r="r" t="t"/>
                <a:pathLst>
                  <a:path extrusionOk="0" h="105236" w="686368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1"/>
            <p:cNvSpPr/>
            <p:nvPr/>
          </p:nvSpPr>
          <p:spPr>
            <a:xfrm rot="-2697059">
              <a:off x="10242661" y="3983156"/>
              <a:ext cx="1144096" cy="1352486"/>
            </a:xfrm>
            <a:custGeom>
              <a:rect b="b" l="l" r="r" t="t"/>
              <a:pathLst>
                <a:path extrusionOk="0" h="3990500" w="3375646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" name="Google Shape;106;p1"/>
            <p:cNvGrpSpPr/>
            <p:nvPr/>
          </p:nvGrpSpPr>
          <p:grpSpPr>
            <a:xfrm rot="-2697059">
              <a:off x="9825321" y="5247373"/>
              <a:ext cx="109147" cy="109147"/>
              <a:chOff x="8118251" y="2289511"/>
              <a:chExt cx="453435" cy="453435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" name="Google Shape;111;p1"/>
          <p:cNvSpPr/>
          <p:nvPr/>
        </p:nvSpPr>
        <p:spPr>
          <a:xfrm rot="-2453110">
            <a:off x="9497118" y="4865112"/>
            <a:ext cx="2647906" cy="2053702"/>
          </a:xfrm>
          <a:custGeom>
            <a:rect b="b" l="l" r="r" t="t"/>
            <a:pathLst>
              <a:path extrusionOk="0" h="2053702" w="2647906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113" name="Google Shape;113;p1"/>
            <p:cNvSpPr/>
            <p:nvPr/>
          </p:nvSpPr>
          <p:spPr>
            <a:xfrm>
              <a:off x="6477000" y="3162300"/>
              <a:ext cx="1328738" cy="1820863"/>
            </a:xfrm>
            <a:custGeom>
              <a:rect b="b" l="l" r="r" t="t"/>
              <a:pathLst>
                <a:path extrusionOk="0" h="485" w="353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591300" y="3294062"/>
              <a:ext cx="1101725" cy="1520825"/>
            </a:xfrm>
            <a:custGeom>
              <a:rect b="b" l="l" r="r" t="t"/>
              <a:pathLst>
                <a:path extrusionOk="0" h="958" w="694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786563" y="3609975"/>
              <a:ext cx="711200" cy="0"/>
            </a:xfrm>
            <a:custGeom>
              <a:rect b="b" l="l" r="r" t="t"/>
              <a:pathLst>
                <a:path extrusionOk="0" h="120000"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"/>
            <p:cNvCxnSpPr/>
            <p:nvPr/>
          </p:nvCxnSpPr>
          <p:spPr>
            <a:xfrm>
              <a:off x="6786563" y="3609975"/>
              <a:ext cx="7112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18" name="Google Shape;118;p1"/>
            <p:cNvSpPr/>
            <p:nvPr/>
          </p:nvSpPr>
          <p:spPr>
            <a:xfrm>
              <a:off x="6764338" y="3586163"/>
              <a:ext cx="755650" cy="46038"/>
            </a:xfrm>
            <a:custGeom>
              <a:rect b="b" l="l" r="r" t="t"/>
              <a:pathLst>
                <a:path extrusionOk="0" h="12" w="201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721475" y="3759200"/>
              <a:ext cx="839788" cy="0"/>
            </a:xfrm>
            <a:custGeom>
              <a:rect b="b" l="l" r="r" t="t"/>
              <a:pathLst>
                <a:path extrusionOk="0" h="120000"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"/>
            <p:cNvCxnSpPr/>
            <p:nvPr/>
          </p:nvCxnSpPr>
          <p:spPr>
            <a:xfrm>
              <a:off x="6721475" y="3759200"/>
              <a:ext cx="839788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21" name="Google Shape;121;p1"/>
            <p:cNvSpPr/>
            <p:nvPr/>
          </p:nvSpPr>
          <p:spPr>
            <a:xfrm>
              <a:off x="6699250" y="3736975"/>
              <a:ext cx="884238" cy="44450"/>
            </a:xfrm>
            <a:custGeom>
              <a:rect b="b" l="l" r="r" t="t"/>
              <a:pathLst>
                <a:path extrusionOk="0" h="12" w="235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86563" y="3913188"/>
              <a:ext cx="711200" cy="0"/>
            </a:xfrm>
            <a:custGeom>
              <a:rect b="b" l="l" r="r" t="t"/>
              <a:pathLst>
                <a:path extrusionOk="0" h="120000"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" name="Google Shape;123;p1"/>
            <p:cNvCxnSpPr/>
            <p:nvPr/>
          </p:nvCxnSpPr>
          <p:spPr>
            <a:xfrm>
              <a:off x="6786563" y="3913188"/>
              <a:ext cx="7112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24" name="Google Shape;124;p1"/>
            <p:cNvSpPr/>
            <p:nvPr/>
          </p:nvSpPr>
          <p:spPr>
            <a:xfrm>
              <a:off x="6764338" y="3890963"/>
              <a:ext cx="755650" cy="44450"/>
            </a:xfrm>
            <a:custGeom>
              <a:rect b="b" l="l" r="r" t="t"/>
              <a:pathLst>
                <a:path extrusionOk="0" h="12" w="201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721475" y="4067175"/>
              <a:ext cx="839788" cy="0"/>
            </a:xfrm>
            <a:custGeom>
              <a:rect b="b" l="l" r="r" t="t"/>
              <a:pathLst>
                <a:path extrusionOk="0" h="120000"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1"/>
            <p:cNvCxnSpPr/>
            <p:nvPr/>
          </p:nvCxnSpPr>
          <p:spPr>
            <a:xfrm>
              <a:off x="6721475" y="4067175"/>
              <a:ext cx="839788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27" name="Google Shape;127;p1"/>
            <p:cNvSpPr/>
            <p:nvPr/>
          </p:nvSpPr>
          <p:spPr>
            <a:xfrm>
              <a:off x="6699250" y="4044950"/>
              <a:ext cx="884238" cy="44450"/>
            </a:xfrm>
            <a:custGeom>
              <a:rect b="b" l="l" r="r" t="t"/>
              <a:pathLst>
                <a:path extrusionOk="0" h="12" w="235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786563" y="4221163"/>
              <a:ext cx="711200" cy="0"/>
            </a:xfrm>
            <a:custGeom>
              <a:rect b="b" l="l" r="r" t="t"/>
              <a:pathLst>
                <a:path extrusionOk="0" h="120000"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6786563" y="4221163"/>
              <a:ext cx="7112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30" name="Google Shape;130;p1"/>
            <p:cNvSpPr/>
            <p:nvPr/>
          </p:nvSpPr>
          <p:spPr>
            <a:xfrm>
              <a:off x="6764338" y="4198938"/>
              <a:ext cx="755650" cy="44450"/>
            </a:xfrm>
            <a:custGeom>
              <a:rect b="b" l="l" r="r" t="t"/>
              <a:pathLst>
                <a:path extrusionOk="0" h="12" w="201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786563" y="4525963"/>
              <a:ext cx="711200" cy="0"/>
            </a:xfrm>
            <a:custGeom>
              <a:rect b="b" l="l" r="r" t="t"/>
              <a:pathLst>
                <a:path extrusionOk="0" h="120000"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1"/>
            <p:cNvCxnSpPr/>
            <p:nvPr/>
          </p:nvCxnSpPr>
          <p:spPr>
            <a:xfrm>
              <a:off x="6786563" y="4525963"/>
              <a:ext cx="7112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33" name="Google Shape;133;p1"/>
            <p:cNvSpPr/>
            <p:nvPr/>
          </p:nvSpPr>
          <p:spPr>
            <a:xfrm>
              <a:off x="6764338" y="4502150"/>
              <a:ext cx="755650" cy="46038"/>
            </a:xfrm>
            <a:custGeom>
              <a:rect b="b" l="l" r="r" t="t"/>
              <a:pathLst>
                <a:path extrusionOk="0" h="12" w="201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721475" y="4371975"/>
              <a:ext cx="839788" cy="0"/>
            </a:xfrm>
            <a:custGeom>
              <a:rect b="b" l="l" r="r" t="t"/>
              <a:pathLst>
                <a:path extrusionOk="0" h="120000"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"/>
            <p:cNvCxnSpPr/>
            <p:nvPr/>
          </p:nvCxnSpPr>
          <p:spPr>
            <a:xfrm>
              <a:off x="6721475" y="4371975"/>
              <a:ext cx="839788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36" name="Google Shape;136;p1"/>
            <p:cNvSpPr/>
            <p:nvPr/>
          </p:nvSpPr>
          <p:spPr>
            <a:xfrm>
              <a:off x="6699250" y="4348163"/>
              <a:ext cx="884238" cy="46038"/>
            </a:xfrm>
            <a:custGeom>
              <a:rect b="b" l="l" r="r" t="t"/>
              <a:pathLst>
                <a:path extrusionOk="0" h="12" w="235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838950" y="3200400"/>
              <a:ext cx="604838" cy="184150"/>
            </a:xfrm>
            <a:custGeom>
              <a:rect b="b" l="l" r="r" t="t"/>
              <a:pathLst>
                <a:path extrusionOk="0" h="49" w="161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989763" y="3016250"/>
              <a:ext cx="304800" cy="303213"/>
            </a:xfrm>
            <a:custGeom>
              <a:rect b="b" l="l" r="r" t="t"/>
              <a:pathLst>
                <a:path extrusionOk="0" h="81" w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"/>
          <p:cNvSpPr/>
          <p:nvPr/>
        </p:nvSpPr>
        <p:spPr>
          <a:xfrm rot="2717603">
            <a:off x="-173015" y="4960000"/>
            <a:ext cx="751360" cy="834887"/>
          </a:xfrm>
          <a:custGeom>
            <a:rect b="b" l="l" r="r" t="t"/>
            <a:pathLst>
              <a:path extrusionOk="0" h="834887" w="751360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 rot="578905">
            <a:off x="1255322" y="5572258"/>
            <a:ext cx="1098009" cy="279768"/>
          </a:xfrm>
          <a:custGeom>
            <a:rect b="b" l="l" r="r" t="t"/>
            <a:pathLst>
              <a:path extrusionOk="0" h="279768" w="1098009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 rot="578905">
            <a:off x="327149" y="4514057"/>
            <a:ext cx="2328005" cy="1837744"/>
          </a:xfrm>
          <a:custGeom>
            <a:rect b="b" l="l" r="r" t="t"/>
            <a:pathLst>
              <a:path extrusionOk="0" h="1837744" w="2328005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 flipH="1" rot="-120783">
            <a:off x="1937072" y="6023955"/>
            <a:ext cx="1006835" cy="848673"/>
          </a:xfrm>
          <a:custGeom>
            <a:rect b="b" l="l" r="r" t="t"/>
            <a:pathLst>
              <a:path extrusionOk="0" h="848673" w="1006835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0" y="571781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Stroke Prediction  </a:t>
            </a: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74" y="1522260"/>
            <a:ext cx="12192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7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Team 10 TechEagle</a:t>
            </a:r>
            <a:endParaRPr b="1" sz="2167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67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67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7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Nigel Wang, Susie Li, Faustin Nzitonda, Jennifer Kim</a:t>
            </a:r>
            <a:endParaRPr b="1" sz="1867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"/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146" name="Google Shape;146;p1"/>
            <p:cNvSpPr/>
            <p:nvPr/>
          </p:nvSpPr>
          <p:spPr>
            <a:xfrm>
              <a:off x="3160515" y="4567864"/>
              <a:ext cx="908498" cy="944789"/>
            </a:xfrm>
            <a:custGeom>
              <a:rect b="b" l="l" r="r" t="t"/>
              <a:pathLst>
                <a:path extrusionOk="0" h="987486" w="949555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241906" y="4642259"/>
              <a:ext cx="752250" cy="752255"/>
            </a:xfrm>
            <a:custGeom>
              <a:rect b="b" l="l" r="r" t="t"/>
              <a:pathLst>
                <a:path extrusionOk="0" h="786251" w="786246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rgbClr val="A37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"/>
          <p:cNvSpPr/>
          <p:nvPr/>
        </p:nvSpPr>
        <p:spPr>
          <a:xfrm rot="-594304">
            <a:off x="7824613" y="5615183"/>
            <a:ext cx="508264" cy="809479"/>
          </a:xfrm>
          <a:custGeom>
            <a:rect b="b" l="l" r="r" t="t"/>
            <a:pathLst>
              <a:path extrusionOk="0" h="1697595" w="106590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"/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150" name="Google Shape;150;p1"/>
            <p:cNvSpPr/>
            <p:nvPr/>
          </p:nvSpPr>
          <p:spPr>
            <a:xfrm>
              <a:off x="9909547" y="3622831"/>
              <a:ext cx="303895" cy="1494472"/>
            </a:xfrm>
            <a:custGeom>
              <a:rect b="b" l="l" r="r" t="t"/>
              <a:pathLst>
                <a:path extrusionOk="0" h="1494472" w="303895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9939575" y="3655216"/>
              <a:ext cx="245745" cy="760094"/>
            </a:xfrm>
            <a:custGeom>
              <a:rect b="b" l="l" r="r" t="t"/>
              <a:pathLst>
                <a:path extrusionOk="0" h="760094" w="245745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991010" y="3977161"/>
              <a:ext cx="136207" cy="288607"/>
            </a:xfrm>
            <a:custGeom>
              <a:rect b="b" l="l" r="r" t="t"/>
              <a:pathLst>
                <a:path extrusionOk="0" h="288607" w="1362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10010060" y="4003831"/>
              <a:ext cx="99060" cy="236220"/>
            </a:xfrm>
            <a:custGeom>
              <a:rect b="b" l="l" r="r" t="t"/>
              <a:pathLst>
                <a:path extrusionOk="0" h="236220" w="9906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10009108" y="3809521"/>
              <a:ext cx="100964" cy="100965"/>
            </a:xfrm>
            <a:custGeom>
              <a:rect b="b" l="l" r="r" t="t"/>
              <a:pathLst>
                <a:path extrusionOk="0" h="100965" w="100964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10018633" y="3819046"/>
              <a:ext cx="81914" cy="81915"/>
            </a:xfrm>
            <a:custGeom>
              <a:rect b="b" l="l" r="r" t="t"/>
              <a:pathLst>
                <a:path extrusionOk="0" h="81915" w="81914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"/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57" name="Google Shape;157;p1"/>
            <p:cNvSpPr/>
            <p:nvPr/>
          </p:nvSpPr>
          <p:spPr>
            <a:xfrm>
              <a:off x="3129268" y="5540427"/>
              <a:ext cx="488914" cy="502556"/>
            </a:xfrm>
            <a:custGeom>
              <a:rect b="b" l="l" r="r" t="t"/>
              <a:pathLst>
                <a:path extrusionOk="0" h="502555" w="488913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674333" y="1831704"/>
              <a:ext cx="273211" cy="158175"/>
            </a:xfrm>
            <a:custGeom>
              <a:rect b="b" l="l" r="r" t="t"/>
              <a:pathLst>
                <a:path extrusionOk="0" h="158174" w="273210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866868" y="1831704"/>
              <a:ext cx="33552" cy="4793"/>
            </a:xfrm>
            <a:custGeom>
              <a:rect b="b" l="l" r="r" t="t"/>
              <a:pathLst>
                <a:path extrusionOk="0" h="120000" w="33552">
                  <a:moveTo>
                    <a:pt x="35469" y="0"/>
                  </a:moveTo>
                  <a:cubicBezTo>
                    <a:pt x="23966" y="144010"/>
                    <a:pt x="11983" y="96015"/>
                    <a:pt x="0" y="72005"/>
                  </a:cubicBezTo>
                  <a:cubicBezTo>
                    <a:pt x="479" y="47995"/>
                    <a:pt x="479" y="24010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7897" y="2809870"/>
              <a:ext cx="2478068" cy="3542151"/>
            </a:xfrm>
            <a:custGeom>
              <a:rect b="b" l="l" r="r" t="t"/>
              <a:pathLst>
                <a:path extrusionOk="0" h="3542151" w="2478068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1601327" y="1922774"/>
              <a:ext cx="790873" cy="920288"/>
            </a:xfrm>
            <a:custGeom>
              <a:rect b="b" l="l" r="r" t="t"/>
              <a:pathLst>
                <a:path extrusionOk="0" h="920288" w="790872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rgbClr val="D4E8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021833" y="1881553"/>
              <a:ext cx="656664" cy="1054497"/>
            </a:xfrm>
            <a:custGeom>
              <a:rect b="b" l="l" r="r" t="t"/>
              <a:pathLst>
                <a:path extrusionOk="0" h="1054497" w="656664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rgbClr val="D4E8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299963" y="1870238"/>
              <a:ext cx="273211" cy="167761"/>
            </a:xfrm>
            <a:custGeom>
              <a:rect b="b" l="l" r="r" t="t"/>
              <a:pathLst>
                <a:path extrusionOk="0" h="167760" w="27321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206080" y="5617828"/>
              <a:ext cx="335522" cy="335522"/>
            </a:xfrm>
            <a:custGeom>
              <a:rect b="b" l="l" r="r" t="t"/>
              <a:pathLst>
                <a:path extrusionOk="0" h="335521" w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rgbClr val="1869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1"/>
          <p:cNvGrpSpPr/>
          <p:nvPr/>
        </p:nvGrpSpPr>
        <p:grpSpPr>
          <a:xfrm rot="-1608381">
            <a:off x="3371205" y="4866131"/>
            <a:ext cx="1316147" cy="518672"/>
            <a:chOff x="8060641" y="1503156"/>
            <a:chExt cx="3004811" cy="1184147"/>
          </a:xfrm>
        </p:grpSpPr>
        <p:sp>
          <p:nvSpPr>
            <p:cNvPr id="166" name="Google Shape;166;p1"/>
            <p:cNvSpPr/>
            <p:nvPr/>
          </p:nvSpPr>
          <p:spPr>
            <a:xfrm>
              <a:off x="8131879" y="1640533"/>
              <a:ext cx="2907039" cy="1046770"/>
            </a:xfrm>
            <a:custGeom>
              <a:rect b="b" l="l" r="r" t="t"/>
              <a:pathLst>
                <a:path extrusionOk="0" h="1980390" w="5499844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rect b="b" l="l" r="r" t="t"/>
              <a:pathLst>
                <a:path extrusionOk="0" h="1980390" w="5499844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277122" y="1601670"/>
              <a:ext cx="1111280" cy="842659"/>
            </a:xfrm>
            <a:custGeom>
              <a:rect b="b" l="l" r="r" t="t"/>
              <a:pathLst>
                <a:path extrusionOk="0" h="1594232" w="2102437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9719064" y="1601670"/>
              <a:ext cx="1111280" cy="842659"/>
            </a:xfrm>
            <a:custGeom>
              <a:rect b="b" l="l" r="r" t="t"/>
              <a:pathLst>
                <a:path extrusionOk="0" h="1594232" w="2102437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Google Shape;170;p1"/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</p:grpSpPr>
          <p:sp>
            <p:nvSpPr>
              <p:cNvPr id="171" name="Google Shape;171;p1"/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rect b="b" l="l" r="r" t="t"/>
                <a:pathLst>
                  <a:path extrusionOk="0" h="1953030" w="2852982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rect b="b" l="l" r="r" t="t"/>
                <a:pathLst>
                  <a:path extrusionOk="0" h="1953030" w="2852982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3" name="Google Shape;173;p1"/>
          <p:cNvSpPr/>
          <p:nvPr/>
        </p:nvSpPr>
        <p:spPr>
          <a:xfrm rot="-3105494">
            <a:off x="9879777" y="6410245"/>
            <a:ext cx="627402" cy="671928"/>
          </a:xfrm>
          <a:custGeom>
            <a:rect b="b" l="l" r="r" t="t"/>
            <a:pathLst>
              <a:path extrusionOk="0" h="671928" w="627402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/>
          <p:nvPr/>
        </p:nvSpPr>
        <p:spPr>
          <a:xfrm rot="-5400000">
            <a:off x="11607898" y="5530783"/>
            <a:ext cx="777883" cy="405480"/>
          </a:xfrm>
          <a:custGeom>
            <a:rect b="b" l="l" r="r" t="t"/>
            <a:pathLst>
              <a:path extrusionOk="0" h="405480" w="777883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"/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176" name="Google Shape;176;p1"/>
            <p:cNvSpPr/>
            <p:nvPr/>
          </p:nvSpPr>
          <p:spPr>
            <a:xfrm>
              <a:off x="4691847" y="3443908"/>
              <a:ext cx="2856887" cy="3092940"/>
            </a:xfrm>
            <a:custGeom>
              <a:rect b="b" l="l" r="r" t="t"/>
              <a:pathLst>
                <a:path extrusionOk="0" h="3232717" w="2985996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638374" y="6120789"/>
              <a:ext cx="874183" cy="735565"/>
            </a:xfrm>
            <a:custGeom>
              <a:rect b="b" l="l" r="r" t="t"/>
              <a:pathLst>
                <a:path extrusionOk="0" h="735565" w="874183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619223" y="6448563"/>
              <a:ext cx="779087" cy="407791"/>
            </a:xfrm>
            <a:custGeom>
              <a:rect b="b" l="l" r="r" t="t"/>
              <a:pathLst>
                <a:path extrusionOk="0" h="407791" w="779087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863278" y="5024451"/>
              <a:ext cx="2453282" cy="1663969"/>
            </a:xfrm>
            <a:custGeom>
              <a:rect b="b" l="l" r="r" t="t"/>
              <a:pathLst>
                <a:path extrusionOk="0" h="1663969" w="2453282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805835" y="3545770"/>
              <a:ext cx="2650044" cy="1059772"/>
            </a:xfrm>
            <a:custGeom>
              <a:rect b="b" l="l" r="r" t="t"/>
              <a:pathLst>
                <a:path extrusionOk="0" h="1107666" w="2769805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816361" y="3545771"/>
              <a:ext cx="1639520" cy="1056893"/>
            </a:xfrm>
            <a:custGeom>
              <a:rect b="b" l="l" r="r" t="t"/>
              <a:pathLst>
                <a:path extrusionOk="0" h="1056893" w="151373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rgbClr val="71A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"/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83" name="Google Shape;183;p1"/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84" name="Google Shape;184;p1"/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rect b="b" l="l" r="r" t="t"/>
                <a:pathLst>
                  <a:path extrusionOk="0" h="4257675" w="3139440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rect b="b" l="l" r="r" t="t"/>
                <a:pathLst>
                  <a:path extrusionOk="0" h="4173854" w="3070860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rect b="b" l="l" r="r" t="t"/>
                <a:pathLst>
                  <a:path extrusionOk="0" h="3641407" w="64770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"/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88" name="Google Shape;188;p1"/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89" name="Google Shape;189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1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" name="Google Shape;191;p1"/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92" name="Google Shape;192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" name="Google Shape;194;p1"/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95" name="Google Shape;195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" name="Google Shape;197;p1"/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98" name="Google Shape;198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0" name="Google Shape;200;p1"/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01" name="Google Shape;201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1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" name="Google Shape;203;p1"/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04" name="Google Shape;204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6" name="Google Shape;206;p1"/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07" name="Google Shape;207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" name="Google Shape;209;p1"/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10" name="Google Shape;210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1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2" name="Google Shape;212;p1"/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13" name="Google Shape;213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1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5" name="Google Shape;215;p1"/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16" name="Google Shape;216;p1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218" name="Google Shape;218;p1"/>
          <p:cNvCxnSpPr/>
          <p:nvPr/>
        </p:nvCxnSpPr>
        <p:spPr>
          <a:xfrm flipH="1" rot="10800000">
            <a:off x="19550" y="1514275"/>
            <a:ext cx="12182100" cy="195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c22ac2aa4_2_6"/>
          <p:cNvSpPr/>
          <p:nvPr/>
        </p:nvSpPr>
        <p:spPr>
          <a:xfrm>
            <a:off x="203200" y="171950"/>
            <a:ext cx="125100" cy="7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74" name="Google Shape;474;g15c22ac2aa4_2_6"/>
          <p:cNvSpPr/>
          <p:nvPr/>
        </p:nvSpPr>
        <p:spPr>
          <a:xfrm>
            <a:off x="414450" y="296750"/>
            <a:ext cx="1251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75" name="Google Shape;475;g15c22ac2aa4_2_6"/>
          <p:cNvSpPr txBox="1"/>
          <p:nvPr/>
        </p:nvSpPr>
        <p:spPr>
          <a:xfrm>
            <a:off x="625700" y="269750"/>
            <a:ext cx="49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Data Preparation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476" name="Google Shape;476;g15c22ac2aa4_2_6"/>
          <p:cNvSpPr txBox="1"/>
          <p:nvPr/>
        </p:nvSpPr>
        <p:spPr>
          <a:xfrm>
            <a:off x="414450" y="1428000"/>
            <a:ext cx="65004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Data Processing Steps</a:t>
            </a:r>
            <a:endParaRPr b="1" sz="19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Missing value(s)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Only feature BMI has 201 missing values, used KNN imputation to replace all missing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Target Variable Encoding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Not Stroke: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Stroke: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Dummy Variables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Created n-1 dummies for each categorical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15 features after creating dummies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Oversample the Imbalanced Target Variables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Original Target Variables Classes Ratio: 0: 4860, 1: 249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Applied Smote Function to oversample minority class, the rationale behind this algorithm is KNN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Target Variables Classes Ratio After Oversample: 0: 4860, 1: 3402, which is 1:0.7</a:t>
            </a:r>
            <a:endParaRPr/>
          </a:p>
        </p:txBody>
      </p:sp>
      <p:sp>
        <p:nvSpPr>
          <p:cNvPr id="477" name="Google Shape;477;g15c22ac2aa4_2_6"/>
          <p:cNvSpPr txBox="1"/>
          <p:nvPr/>
        </p:nvSpPr>
        <p:spPr>
          <a:xfrm>
            <a:off x="7356250" y="658350"/>
            <a:ext cx="43572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Features &amp; Dataset Exhibition</a:t>
            </a:r>
            <a:endParaRPr b="1" sz="1900"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Numerical Variables</a:t>
            </a:r>
            <a:endParaRPr b="1" i="1" sz="15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'age'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'avg_glucose_level' 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'bmi'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Categorical Variables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'</a:t>
            </a:r>
            <a:r>
              <a:rPr b="1" lang="en-US"/>
              <a:t>hypertension'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'heart_disease'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‘gender_Male'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'ever_married_Yes'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'Residence_type_Urban'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working type dummies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'work_type_Never_worked'</a:t>
            </a:r>
            <a:endParaRPr b="1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‘work_type_Private'</a:t>
            </a:r>
            <a:endParaRPr b="1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'work_type_Self-employed'</a:t>
            </a:r>
            <a:endParaRPr b="1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'work_type_children'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Smoking status dummies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'smoking_status_formerly smoked'</a:t>
            </a:r>
            <a:endParaRPr b="1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'smoking_status_never smoked'</a:t>
            </a:r>
            <a:endParaRPr b="1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'smoking_status_smokes'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X: (8262, 15)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y: (8262, 1)</a:t>
            </a:r>
            <a:endParaRPr b="1"/>
          </a:p>
        </p:txBody>
      </p:sp>
      <p:cxnSp>
        <p:nvCxnSpPr>
          <p:cNvPr id="478" name="Google Shape;478;g15c22ac2aa4_2_6"/>
          <p:cNvCxnSpPr/>
          <p:nvPr/>
        </p:nvCxnSpPr>
        <p:spPr>
          <a:xfrm>
            <a:off x="6914850" y="773725"/>
            <a:ext cx="29400" cy="5562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5d3679a626_0_159"/>
          <p:cNvSpPr txBox="1"/>
          <p:nvPr/>
        </p:nvSpPr>
        <p:spPr>
          <a:xfrm>
            <a:off x="5886277" y="1643050"/>
            <a:ext cx="598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4</a:t>
            </a:r>
            <a:endParaRPr b="1" sz="48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Modeling</a:t>
            </a:r>
            <a:endParaRPr b="1" sz="4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g15d3679a626_0_159"/>
          <p:cNvGrpSpPr/>
          <p:nvPr/>
        </p:nvGrpSpPr>
        <p:grpSpPr>
          <a:xfrm>
            <a:off x="73614" y="0"/>
            <a:ext cx="4881017" cy="4317219"/>
            <a:chOff x="652118" y="-50052"/>
            <a:chExt cx="6995868" cy="6532333"/>
          </a:xfrm>
        </p:grpSpPr>
        <p:sp>
          <p:nvSpPr>
            <p:cNvPr id="485" name="Google Shape;485;g15d3679a626_0_159"/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rect b="b" l="l" r="r" t="t"/>
              <a:pathLst>
                <a:path extrusionOk="0" h="6468442" w="2842596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15d3679a626_0_159"/>
            <p:cNvSpPr/>
            <p:nvPr/>
          </p:nvSpPr>
          <p:spPr>
            <a:xfrm>
              <a:off x="3706963" y="1074251"/>
              <a:ext cx="1281676" cy="5333238"/>
            </a:xfrm>
            <a:custGeom>
              <a:rect b="b" l="l" r="r" t="t"/>
              <a:pathLst>
                <a:path extrusionOk="0" h="5333238" w="1281676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15d3679a626_0_159"/>
            <p:cNvSpPr/>
            <p:nvPr/>
          </p:nvSpPr>
          <p:spPr>
            <a:xfrm rot="10800000">
              <a:off x="3618801" y="-21977"/>
              <a:ext cx="1474200" cy="1131000"/>
            </a:xfrm>
            <a:prstGeom prst="trapezoid">
              <a:avLst>
                <a:gd fmla="val 39007" name="adj"/>
              </a:avLst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15d3679a626_0_159"/>
            <p:cNvSpPr/>
            <p:nvPr/>
          </p:nvSpPr>
          <p:spPr>
            <a:xfrm rot="10800000">
              <a:off x="2942709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15d3679a626_0_159"/>
            <p:cNvSpPr/>
            <p:nvPr/>
          </p:nvSpPr>
          <p:spPr>
            <a:xfrm flipH="1" rot="10800000">
              <a:off x="4351031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g15d3679a626_0_159"/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491" name="Google Shape;491;g15d3679a626_0_159"/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g15d3679a626_0_159"/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g15d3679a626_0_159"/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494" name="Google Shape;494;g15d3679a626_0_159"/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g15d3679a626_0_159"/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g15d3679a626_0_159"/>
            <p:cNvGrpSpPr/>
            <p:nvPr/>
          </p:nvGrpSpPr>
          <p:grpSpPr>
            <a:xfrm>
              <a:off x="652118" y="-50052"/>
              <a:ext cx="2830860" cy="5755915"/>
              <a:chOff x="824882" y="-56577"/>
              <a:chExt cx="2830860" cy="5755915"/>
            </a:xfrm>
          </p:grpSpPr>
          <p:grpSp>
            <p:nvGrpSpPr>
              <p:cNvPr id="497" name="Google Shape;497;g15d3679a626_0_159"/>
              <p:cNvGrpSpPr/>
              <p:nvPr/>
            </p:nvGrpSpPr>
            <p:grpSpPr>
              <a:xfrm rot="10228851">
                <a:off x="2297115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498" name="Google Shape;498;g15d3679a626_0_159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g15d3679a626_0_159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0" name="Google Shape;500;g15d3679a626_0_159"/>
              <p:cNvGrpSpPr/>
              <p:nvPr/>
            </p:nvGrpSpPr>
            <p:grpSpPr>
              <a:xfrm flipH="1" rot="-10228851">
                <a:off x="931532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501" name="Google Shape;501;g15d3679a626_0_159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g15d3679a626_0_159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3" name="Google Shape;503;g15d3679a626_0_159"/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rect b="b" l="l" r="r" t="t"/>
                <a:pathLst>
                  <a:path extrusionOk="0" h="2504922" w="643214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04" name="Google Shape;504;g15d3679a626_0_1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505" name="Google Shape;505;g15d3679a626_0_159"/>
            <p:cNvGrpSpPr/>
            <p:nvPr/>
          </p:nvGrpSpPr>
          <p:grpSpPr>
            <a:xfrm>
              <a:off x="5519220" y="-5044"/>
              <a:ext cx="1485045" cy="6106270"/>
              <a:chOff x="5519220" y="-5044"/>
              <a:chExt cx="1485045" cy="6106270"/>
            </a:xfrm>
          </p:grpSpPr>
          <p:grpSp>
            <p:nvGrpSpPr>
              <p:cNvPr id="506" name="Google Shape;506;g15d3679a626_0_159"/>
              <p:cNvGrpSpPr/>
              <p:nvPr/>
            </p:nvGrpSpPr>
            <p:grpSpPr>
              <a:xfrm>
                <a:off x="5519220" y="4469518"/>
                <a:ext cx="1485045" cy="1631707"/>
                <a:chOff x="5519220" y="4469518"/>
                <a:chExt cx="1485045" cy="1631707"/>
              </a:xfrm>
            </p:grpSpPr>
            <p:sp>
              <p:nvSpPr>
                <p:cNvPr id="507" name="Google Shape;507;g15d3679a626_0_159"/>
                <p:cNvSpPr/>
                <p:nvPr/>
              </p:nvSpPr>
              <p:spPr>
                <a:xfrm rot="533425">
                  <a:off x="6343942" y="4480192"/>
                  <a:ext cx="163059" cy="316152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8" name="Google Shape;508;g15d3679a626_0_159"/>
                <p:cNvGrpSpPr/>
                <p:nvPr/>
              </p:nvGrpSpPr>
              <p:grpSpPr>
                <a:xfrm rot="-9899988">
                  <a:off x="5655477" y="4752437"/>
                  <a:ext cx="1212532" cy="1212532"/>
                  <a:chOff x="7123996" y="1204735"/>
                  <a:chExt cx="252499" cy="252499"/>
                </a:xfrm>
              </p:grpSpPr>
              <p:grpSp>
                <p:nvGrpSpPr>
                  <p:cNvPr id="509" name="Google Shape;509;g15d3679a626_0_159"/>
                  <p:cNvGrpSpPr/>
                  <p:nvPr/>
                </p:nvGrpSpPr>
                <p:grpSpPr>
                  <a:xfrm>
                    <a:off x="7123996" y="1204735"/>
                    <a:ext cx="252499" cy="252499"/>
                    <a:chOff x="4915373" y="1633391"/>
                    <a:chExt cx="342000" cy="342000"/>
                  </a:xfrm>
                </p:grpSpPr>
                <p:sp>
                  <p:nvSpPr>
                    <p:cNvPr id="510" name="Google Shape;510;g15d3679a626_0_159"/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1" name="Google Shape;511;g15d3679a626_0_159"/>
                    <p:cNvSpPr/>
                    <p:nvPr/>
                  </p:nvSpPr>
                  <p:spPr>
                    <a:xfrm>
                      <a:off x="4932040" y="1666488"/>
                      <a:ext cx="295800" cy="2958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2" name="Google Shape;512;g15d3679a626_0_159"/>
                    <p:cNvSpPr/>
                    <p:nvPr/>
                  </p:nvSpPr>
                  <p:spPr>
                    <a:xfrm>
                      <a:off x="4970613" y="1724593"/>
                      <a:ext cx="207600" cy="2076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15875">
                      <a:solidFill>
                        <a:schemeClr val="l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13" name="Google Shape;513;g15d3679a626_0_159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5070744" name="adj1"/>
                      <a:gd fmla="val 16200000" name="adj2"/>
                    </a:avLst>
                  </a:prstGeom>
                  <a:solidFill>
                    <a:srgbClr val="D8D8D8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g15d3679a626_0_159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16204063" name="adj1"/>
                      <a:gd fmla="val 5391679" name="adj2"/>
                    </a:avLst>
                  </a:prstGeom>
                  <a:solidFill>
                    <a:srgbClr val="BFBFBF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15" name="Google Shape;515;g15d3679a626_0_159"/>
              <p:cNvSpPr/>
              <p:nvPr/>
            </p:nvSpPr>
            <p:spPr>
              <a:xfrm rot="10800000">
                <a:off x="6332106" y="-5044"/>
                <a:ext cx="648795" cy="4662824"/>
              </a:xfrm>
              <a:custGeom>
                <a:rect b="b" l="l" r="r" t="t"/>
                <a:pathLst>
                  <a:path extrusionOk="0" h="4388540" w="648795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5c22ac2aa4_2_27"/>
          <p:cNvSpPr/>
          <p:nvPr/>
        </p:nvSpPr>
        <p:spPr>
          <a:xfrm>
            <a:off x="203200" y="171950"/>
            <a:ext cx="125100" cy="7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21" name="Google Shape;521;g15c22ac2aa4_2_27"/>
          <p:cNvSpPr/>
          <p:nvPr/>
        </p:nvSpPr>
        <p:spPr>
          <a:xfrm>
            <a:off x="414450" y="296750"/>
            <a:ext cx="1251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22" name="Google Shape;522;g15c22ac2aa4_2_27"/>
          <p:cNvSpPr txBox="1"/>
          <p:nvPr/>
        </p:nvSpPr>
        <p:spPr>
          <a:xfrm>
            <a:off x="684575" y="124925"/>
            <a:ext cx="49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Modeling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523" name="Google Shape;523;g15c22ac2aa4_2_27"/>
          <p:cNvSpPr txBox="1"/>
          <p:nvPr/>
        </p:nvSpPr>
        <p:spPr>
          <a:xfrm>
            <a:off x="439950" y="708575"/>
            <a:ext cx="1131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chemeClr val="dk1"/>
                </a:solidFill>
              </a:rPr>
              <a:t>Performance Metric:  f1 s</a:t>
            </a:r>
            <a:r>
              <a:rPr b="1" lang="en-US">
                <a:solidFill>
                  <a:schemeClr val="dk1"/>
                </a:solidFill>
              </a:rPr>
              <a:t>core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chemeClr val="dk1"/>
                </a:solidFill>
              </a:rPr>
              <a:t>Replicable Model Building Process: np.random.seed= 42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chemeClr val="dk1"/>
                </a:solidFill>
              </a:rPr>
              <a:t>Parameter Tuning Method: Nested Cross Validation (5 folds for parameters tuning, 5 folds for generalized performance score)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4" name="Google Shape;524;g15c22ac2aa4_2_27"/>
          <p:cNvSpPr txBox="1"/>
          <p:nvPr/>
        </p:nvSpPr>
        <p:spPr>
          <a:xfrm>
            <a:off x="203200" y="2946950"/>
            <a:ext cx="343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Decision Tree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Tuned Hyperparameters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max_depth: from 1 to 20, and no limit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criterion: gini, entropy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Performance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Non-nested CV f1:  0.89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Optimal Parameter: 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criterion: entropy, max_depth: 19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Nested CV F1:  0.88 +/-  0.006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25" name="Google Shape;525;g15c22ac2aa4_2_27"/>
          <p:cNvCxnSpPr/>
          <p:nvPr/>
        </p:nvCxnSpPr>
        <p:spPr>
          <a:xfrm flipH="1" rot="10800000">
            <a:off x="6600" y="2746925"/>
            <a:ext cx="12178800" cy="9000"/>
          </a:xfrm>
          <a:prstGeom prst="straightConnector1">
            <a:avLst/>
          </a:prstGeom>
          <a:noFill/>
          <a:ln cap="flat" cmpd="sng" w="38100">
            <a:solidFill>
              <a:srgbClr val="FEAD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g15c22ac2aa4_2_27"/>
          <p:cNvSpPr txBox="1"/>
          <p:nvPr/>
        </p:nvSpPr>
        <p:spPr>
          <a:xfrm>
            <a:off x="3959650" y="2946950"/>
            <a:ext cx="3883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KNN Classifier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Tuned Hyperparameters: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Number of Neighbors: 1 to 21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Methods of Weights Calculation: 'uniform', 'distance'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Distance Computation M</a:t>
            </a:r>
            <a:r>
              <a:rPr lang="en-US">
                <a:solidFill>
                  <a:schemeClr val="dk1"/>
                </a:solidFill>
              </a:rPr>
              <a:t>etrics: l1, l2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Performance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Non-nested CV F1: 0.90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Optimal Parameter: 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metric: l1, n_neighbors: 1, knn__weights: uniform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Nested CV F1:  0.90 +/-  0.006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7" name="Google Shape;527;g15c22ac2aa4_2_27"/>
          <p:cNvSpPr txBox="1"/>
          <p:nvPr/>
        </p:nvSpPr>
        <p:spPr>
          <a:xfrm>
            <a:off x="8116275" y="2946950"/>
            <a:ext cx="3735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Logistics Regression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Tuned Hyperparameters: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Inverse of regularization strength: 10^n for n from -5 to 7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penalty: l1, l2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Performance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Non-nested CV F1:  0.83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Optimal Parameter:  C: 1, penalty: l2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Nested CV F1: 0.83 +/-  0.007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28" name="Google Shape;528;g15c22ac2aa4_2_27"/>
          <p:cNvCxnSpPr/>
          <p:nvPr/>
        </p:nvCxnSpPr>
        <p:spPr>
          <a:xfrm>
            <a:off x="3638200" y="2765025"/>
            <a:ext cx="9000" cy="4102200"/>
          </a:xfrm>
          <a:prstGeom prst="straightConnector1">
            <a:avLst/>
          </a:prstGeom>
          <a:noFill/>
          <a:ln cap="flat" cmpd="sng" w="38100">
            <a:solidFill>
              <a:srgbClr val="FEAD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g15c22ac2aa4_2_27"/>
          <p:cNvCxnSpPr/>
          <p:nvPr/>
        </p:nvCxnSpPr>
        <p:spPr>
          <a:xfrm>
            <a:off x="7843450" y="2765025"/>
            <a:ext cx="9000" cy="4102200"/>
          </a:xfrm>
          <a:prstGeom prst="straightConnector1">
            <a:avLst/>
          </a:prstGeom>
          <a:noFill/>
          <a:ln cap="flat" cmpd="sng" w="38100">
            <a:solidFill>
              <a:srgbClr val="FEAD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5c22ac3ecb_0_0"/>
          <p:cNvSpPr/>
          <p:nvPr/>
        </p:nvSpPr>
        <p:spPr>
          <a:xfrm>
            <a:off x="203200" y="171950"/>
            <a:ext cx="125100" cy="7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5" name="Google Shape;535;g15c22ac3ecb_0_0"/>
          <p:cNvSpPr txBox="1"/>
          <p:nvPr/>
        </p:nvSpPr>
        <p:spPr>
          <a:xfrm>
            <a:off x="625700" y="269750"/>
            <a:ext cx="49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Models </a:t>
            </a:r>
            <a:r>
              <a:rPr b="1" lang="en-US" sz="2100">
                <a:solidFill>
                  <a:schemeClr val="lt1"/>
                </a:solidFill>
              </a:rPr>
              <a:t>Comparison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536" name="Google Shape;536;g15c22ac3ecb_0_0"/>
          <p:cNvSpPr/>
          <p:nvPr/>
        </p:nvSpPr>
        <p:spPr>
          <a:xfrm>
            <a:off x="414450" y="296750"/>
            <a:ext cx="1251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537" name="Google Shape;537;g15c22ac3ecb_0_0"/>
          <p:cNvGraphicFramePr/>
          <p:nvPr/>
        </p:nvGraphicFramePr>
        <p:xfrm>
          <a:off x="625700" y="15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{5B31E10A-A816-4121-AC0C-C97ED5DAC7C8}</a:tableStyleId>
              </a:tblPr>
              <a:tblGrid>
                <a:gridCol w="1067800"/>
                <a:gridCol w="2872550"/>
                <a:gridCol w="377490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Decision</a:t>
                      </a:r>
                      <a:r>
                        <a:rPr b="1" lang="en-US"/>
                        <a:t> Tree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KNN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Easy to understand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Easy to implement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Easy to use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Computationally cheap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Easy to implement and use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Robust (handles noisy data well, except for very low k values)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No statistical / distributional assumptions required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Captures complex interactions between variables without building models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b="1" lang="en-US"/>
                        <a:t>For smaller training-set sizes, logistic regression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yields better generalization accuracy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• Give information for relevant of the attributes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Require pruning to avoid </a:t>
                      </a:r>
                      <a:r>
                        <a:rPr b="1" lang="en-US"/>
                        <a:t>overfitting</a:t>
                      </a:r>
                      <a:r>
                        <a:rPr b="1" lang="en-US"/>
                        <a:t> data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Greedy (may not find the best tree)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 • Boundaries can only be perpendicular to the instance-space axes 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Takes more time to perform estimation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Requires a lot of storage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Lack of interpretable model 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• Curse of dimensionality and domain knowledge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Has assumptions for linear regression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69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d3679a626_0_123"/>
          <p:cNvSpPr txBox="1"/>
          <p:nvPr/>
        </p:nvSpPr>
        <p:spPr>
          <a:xfrm>
            <a:off x="5886277" y="1643050"/>
            <a:ext cx="598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5</a:t>
            </a:r>
            <a:endParaRPr b="1" sz="48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Evaluation</a:t>
            </a:r>
            <a:endParaRPr b="1" sz="4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g15d3679a626_0_123"/>
          <p:cNvGrpSpPr/>
          <p:nvPr/>
        </p:nvGrpSpPr>
        <p:grpSpPr>
          <a:xfrm>
            <a:off x="73614" y="0"/>
            <a:ext cx="4881017" cy="4317219"/>
            <a:chOff x="652118" y="-50052"/>
            <a:chExt cx="6995868" cy="6532333"/>
          </a:xfrm>
        </p:grpSpPr>
        <p:sp>
          <p:nvSpPr>
            <p:cNvPr id="544" name="Google Shape;544;g15d3679a626_0_123"/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rect b="b" l="l" r="r" t="t"/>
              <a:pathLst>
                <a:path extrusionOk="0" h="6468442" w="2842596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15d3679a626_0_123"/>
            <p:cNvSpPr/>
            <p:nvPr/>
          </p:nvSpPr>
          <p:spPr>
            <a:xfrm>
              <a:off x="3706963" y="1074251"/>
              <a:ext cx="1281676" cy="5333238"/>
            </a:xfrm>
            <a:custGeom>
              <a:rect b="b" l="l" r="r" t="t"/>
              <a:pathLst>
                <a:path extrusionOk="0" h="5333238" w="1281676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15d3679a626_0_123"/>
            <p:cNvSpPr/>
            <p:nvPr/>
          </p:nvSpPr>
          <p:spPr>
            <a:xfrm rot="10800000">
              <a:off x="3618801" y="-21977"/>
              <a:ext cx="1474200" cy="1131000"/>
            </a:xfrm>
            <a:prstGeom prst="trapezoid">
              <a:avLst>
                <a:gd fmla="val 39007" name="adj"/>
              </a:avLst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15d3679a626_0_123"/>
            <p:cNvSpPr/>
            <p:nvPr/>
          </p:nvSpPr>
          <p:spPr>
            <a:xfrm rot="10800000">
              <a:off x="2942709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15d3679a626_0_123"/>
            <p:cNvSpPr/>
            <p:nvPr/>
          </p:nvSpPr>
          <p:spPr>
            <a:xfrm flipH="1" rot="10800000">
              <a:off x="4351031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9" name="Google Shape;549;g15d3679a626_0_123"/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550" name="Google Shape;550;g15d3679a626_0_123"/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15d3679a626_0_123"/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g15d3679a626_0_123"/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553" name="Google Shape;553;g15d3679a626_0_123"/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15d3679a626_0_123"/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g15d3679a626_0_123"/>
            <p:cNvGrpSpPr/>
            <p:nvPr/>
          </p:nvGrpSpPr>
          <p:grpSpPr>
            <a:xfrm>
              <a:off x="652118" y="-50052"/>
              <a:ext cx="2830860" cy="5755915"/>
              <a:chOff x="824882" y="-56577"/>
              <a:chExt cx="2830860" cy="5755915"/>
            </a:xfrm>
          </p:grpSpPr>
          <p:grpSp>
            <p:nvGrpSpPr>
              <p:cNvPr id="556" name="Google Shape;556;g15d3679a626_0_123"/>
              <p:cNvGrpSpPr/>
              <p:nvPr/>
            </p:nvGrpSpPr>
            <p:grpSpPr>
              <a:xfrm rot="10228851">
                <a:off x="2297115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557" name="Google Shape;557;g15d3679a626_0_123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g15d3679a626_0_123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9" name="Google Shape;559;g15d3679a626_0_123"/>
              <p:cNvGrpSpPr/>
              <p:nvPr/>
            </p:nvGrpSpPr>
            <p:grpSpPr>
              <a:xfrm flipH="1" rot="-10228851">
                <a:off x="931532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560" name="Google Shape;560;g15d3679a626_0_123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g15d3679a626_0_123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2" name="Google Shape;562;g15d3679a626_0_123"/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rect b="b" l="l" r="r" t="t"/>
                <a:pathLst>
                  <a:path extrusionOk="0" h="2504922" w="643214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3" name="Google Shape;563;g15d3679a626_0_1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564" name="Google Shape;564;g15d3679a626_0_123"/>
            <p:cNvGrpSpPr/>
            <p:nvPr/>
          </p:nvGrpSpPr>
          <p:grpSpPr>
            <a:xfrm>
              <a:off x="5519220" y="-5044"/>
              <a:ext cx="1485045" cy="6106270"/>
              <a:chOff x="5519220" y="-5044"/>
              <a:chExt cx="1485045" cy="6106270"/>
            </a:xfrm>
          </p:grpSpPr>
          <p:grpSp>
            <p:nvGrpSpPr>
              <p:cNvPr id="565" name="Google Shape;565;g15d3679a626_0_123"/>
              <p:cNvGrpSpPr/>
              <p:nvPr/>
            </p:nvGrpSpPr>
            <p:grpSpPr>
              <a:xfrm>
                <a:off x="5519220" y="4469518"/>
                <a:ext cx="1485045" cy="1631707"/>
                <a:chOff x="5519220" y="4469518"/>
                <a:chExt cx="1485045" cy="1631707"/>
              </a:xfrm>
            </p:grpSpPr>
            <p:sp>
              <p:nvSpPr>
                <p:cNvPr id="566" name="Google Shape;566;g15d3679a626_0_123"/>
                <p:cNvSpPr/>
                <p:nvPr/>
              </p:nvSpPr>
              <p:spPr>
                <a:xfrm rot="533425">
                  <a:off x="6343942" y="4480192"/>
                  <a:ext cx="163059" cy="316152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67" name="Google Shape;567;g15d3679a626_0_123"/>
                <p:cNvGrpSpPr/>
                <p:nvPr/>
              </p:nvGrpSpPr>
              <p:grpSpPr>
                <a:xfrm rot="-9899988">
                  <a:off x="5655477" y="4752437"/>
                  <a:ext cx="1212532" cy="1212532"/>
                  <a:chOff x="7123996" y="1204735"/>
                  <a:chExt cx="252499" cy="252499"/>
                </a:xfrm>
              </p:grpSpPr>
              <p:grpSp>
                <p:nvGrpSpPr>
                  <p:cNvPr id="568" name="Google Shape;568;g15d3679a626_0_123"/>
                  <p:cNvGrpSpPr/>
                  <p:nvPr/>
                </p:nvGrpSpPr>
                <p:grpSpPr>
                  <a:xfrm>
                    <a:off x="7123996" y="1204735"/>
                    <a:ext cx="252499" cy="252499"/>
                    <a:chOff x="4915373" y="1633391"/>
                    <a:chExt cx="342000" cy="342000"/>
                  </a:xfrm>
                </p:grpSpPr>
                <p:sp>
                  <p:nvSpPr>
                    <p:cNvPr id="569" name="Google Shape;569;g15d3679a626_0_123"/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0" name="Google Shape;570;g15d3679a626_0_123"/>
                    <p:cNvSpPr/>
                    <p:nvPr/>
                  </p:nvSpPr>
                  <p:spPr>
                    <a:xfrm>
                      <a:off x="4932040" y="1666488"/>
                      <a:ext cx="295800" cy="2958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1" name="Google Shape;571;g15d3679a626_0_123"/>
                    <p:cNvSpPr/>
                    <p:nvPr/>
                  </p:nvSpPr>
                  <p:spPr>
                    <a:xfrm>
                      <a:off x="4970613" y="1724593"/>
                      <a:ext cx="207600" cy="2076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15875">
                      <a:solidFill>
                        <a:schemeClr val="l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72" name="Google Shape;572;g15d3679a626_0_123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5070744" name="adj1"/>
                      <a:gd fmla="val 16200000" name="adj2"/>
                    </a:avLst>
                  </a:prstGeom>
                  <a:solidFill>
                    <a:srgbClr val="D8D8D8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3" name="Google Shape;573;g15d3679a626_0_123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16204063" name="adj1"/>
                      <a:gd fmla="val 5391679" name="adj2"/>
                    </a:avLst>
                  </a:prstGeom>
                  <a:solidFill>
                    <a:srgbClr val="BFBFBF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74" name="Google Shape;574;g15d3679a626_0_123"/>
              <p:cNvSpPr/>
              <p:nvPr/>
            </p:nvSpPr>
            <p:spPr>
              <a:xfrm rot="10800000">
                <a:off x="6332106" y="-5044"/>
                <a:ext cx="648795" cy="4662824"/>
              </a:xfrm>
              <a:custGeom>
                <a:rect b="b" l="l" r="r" t="t"/>
                <a:pathLst>
                  <a:path extrusionOk="0" h="4388540" w="648795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d3679a626_0_245"/>
          <p:cNvSpPr/>
          <p:nvPr/>
        </p:nvSpPr>
        <p:spPr>
          <a:xfrm>
            <a:off x="203200" y="171950"/>
            <a:ext cx="125100" cy="7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80" name="Google Shape;580;g15d3679a626_0_245"/>
          <p:cNvSpPr/>
          <p:nvPr/>
        </p:nvSpPr>
        <p:spPr>
          <a:xfrm>
            <a:off x="414450" y="296750"/>
            <a:ext cx="1251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81" name="Google Shape;581;g15d3679a626_0_245"/>
          <p:cNvSpPr txBox="1"/>
          <p:nvPr/>
        </p:nvSpPr>
        <p:spPr>
          <a:xfrm>
            <a:off x="684575" y="124925"/>
            <a:ext cx="49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Evaluation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582" name="Google Shape;582;g15d3679a626_0_245"/>
          <p:cNvSpPr txBox="1"/>
          <p:nvPr/>
        </p:nvSpPr>
        <p:spPr>
          <a:xfrm>
            <a:off x="812200" y="1295400"/>
            <a:ext cx="1030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Logistic Regression, Decision Tree and KNN were Optimized using F1 score</a:t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583" name="Google Shape;583;g15d3679a626_0_245"/>
          <p:cNvGraphicFramePr/>
          <p:nvPr/>
        </p:nvGraphicFramePr>
        <p:xfrm>
          <a:off x="1249875" y="480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{5B31E10A-A816-4121-AC0C-C97ED5DAC7C8}</a:tableStyleId>
              </a:tblPr>
              <a:tblGrid>
                <a:gridCol w="1017825"/>
                <a:gridCol w="1017825"/>
                <a:gridCol w="1017825"/>
              </a:tblGrid>
              <a:tr h="4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Stroke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Stoke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 Stroke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$49128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-$2254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Predicted Not stroke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-$86164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$59039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4" name="Google Shape;584;g15d3679a626_0_245"/>
          <p:cNvGraphicFramePr/>
          <p:nvPr/>
        </p:nvGraphicFramePr>
        <p:xfrm>
          <a:off x="1196300" y="1895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{5B31E10A-A816-4121-AC0C-C97ED5DAC7C8}</a:tableStyleId>
              </a:tblPr>
              <a:tblGrid>
                <a:gridCol w="698125"/>
                <a:gridCol w="698125"/>
                <a:gridCol w="698125"/>
                <a:gridCol w="698125"/>
                <a:gridCol w="698125"/>
              </a:tblGrid>
              <a:tr h="7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85" name="Google Shape;585;g15d3679a626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275" y="1895525"/>
            <a:ext cx="2978025" cy="2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15d3679a626_0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350" y="1895500"/>
            <a:ext cx="2856500" cy="21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15d3679a626_0_245"/>
          <p:cNvSpPr txBox="1"/>
          <p:nvPr/>
        </p:nvSpPr>
        <p:spPr>
          <a:xfrm>
            <a:off x="1249875" y="4306275"/>
            <a:ext cx="80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Some assumptions we made(cost benefit matrix)(ROI)</a:t>
            </a:r>
            <a:endParaRPr b="1" sz="1500">
              <a:solidFill>
                <a:schemeClr val="dk1"/>
              </a:solidFill>
            </a:endParaRPr>
          </a:p>
        </p:txBody>
      </p:sp>
      <p:graphicFrame>
        <p:nvGraphicFramePr>
          <p:cNvPr id="588" name="Google Shape;588;g15d3679a626_0_245"/>
          <p:cNvGraphicFramePr/>
          <p:nvPr/>
        </p:nvGraphicFramePr>
        <p:xfrm>
          <a:off x="4583675" y="48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{5B31E10A-A816-4121-AC0C-C97ED5DAC7C8}</a:tableStyleId>
              </a:tblPr>
              <a:tblGrid>
                <a:gridCol w="1217300"/>
                <a:gridCol w="1217300"/>
              </a:tblGrid>
              <a:tr h="4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E[Profit]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$41787.22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$46977.91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$47278.61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9" name="Google Shape;589;g15d3679a626_0_245"/>
          <p:cNvGraphicFramePr/>
          <p:nvPr/>
        </p:nvGraphicFramePr>
        <p:xfrm>
          <a:off x="7298600" y="48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{5B31E10A-A816-4121-AC0C-C97ED5DAC7C8}</a:tableStyleId>
              </a:tblPr>
              <a:tblGrid>
                <a:gridCol w="4061150"/>
              </a:tblGrid>
              <a:tr h="166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Reference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[1] </a:t>
                      </a:r>
                      <a:r>
                        <a:rPr lang="en-US" sz="1000" u="sng">
                          <a:solidFill>
                            <a:schemeClr val="dk1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https://www.ncbi.nlm.nih.gov/pmc/articles/PMC4544732/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[2] </a:t>
                      </a:r>
                      <a:r>
                        <a:rPr lang="en-US" sz="1000" u="sng">
                          <a:solidFill>
                            <a:schemeClr val="dk1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https://www.jns-journal.com/article/S0022-510X(19)32408-6/fulltext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[3] </a:t>
                      </a:r>
                      <a:r>
                        <a:rPr lang="en-US" sz="1000" u="sng">
                          <a:solidFill>
                            <a:schemeClr val="dk1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https://www.census.gov/content/dam/Census/library/publications/2017/acs/acsbr16-02.pdf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d3679a626_0_195"/>
          <p:cNvSpPr txBox="1"/>
          <p:nvPr/>
        </p:nvSpPr>
        <p:spPr>
          <a:xfrm>
            <a:off x="5886277" y="1643050"/>
            <a:ext cx="598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6</a:t>
            </a:r>
            <a:endParaRPr b="1" sz="48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Deployment</a:t>
            </a:r>
            <a:endParaRPr b="1" sz="4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g15d3679a626_0_195"/>
          <p:cNvGrpSpPr/>
          <p:nvPr/>
        </p:nvGrpSpPr>
        <p:grpSpPr>
          <a:xfrm>
            <a:off x="73614" y="0"/>
            <a:ext cx="4881017" cy="4317219"/>
            <a:chOff x="652118" y="-50052"/>
            <a:chExt cx="6995868" cy="6532333"/>
          </a:xfrm>
        </p:grpSpPr>
        <p:sp>
          <p:nvSpPr>
            <p:cNvPr id="596" name="Google Shape;596;g15d3679a626_0_195"/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rect b="b" l="l" r="r" t="t"/>
              <a:pathLst>
                <a:path extrusionOk="0" h="6468442" w="2842596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15d3679a626_0_195"/>
            <p:cNvSpPr/>
            <p:nvPr/>
          </p:nvSpPr>
          <p:spPr>
            <a:xfrm>
              <a:off x="3706963" y="1074251"/>
              <a:ext cx="1281676" cy="5333238"/>
            </a:xfrm>
            <a:custGeom>
              <a:rect b="b" l="l" r="r" t="t"/>
              <a:pathLst>
                <a:path extrusionOk="0" h="5333238" w="1281676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15d3679a626_0_195"/>
            <p:cNvSpPr/>
            <p:nvPr/>
          </p:nvSpPr>
          <p:spPr>
            <a:xfrm rot="10800000">
              <a:off x="3618801" y="-21977"/>
              <a:ext cx="1474200" cy="1131000"/>
            </a:xfrm>
            <a:prstGeom prst="trapezoid">
              <a:avLst>
                <a:gd fmla="val 39007" name="adj"/>
              </a:avLst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15d3679a626_0_195"/>
            <p:cNvSpPr/>
            <p:nvPr/>
          </p:nvSpPr>
          <p:spPr>
            <a:xfrm rot="10800000">
              <a:off x="2942709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15d3679a626_0_195"/>
            <p:cNvSpPr/>
            <p:nvPr/>
          </p:nvSpPr>
          <p:spPr>
            <a:xfrm flipH="1" rot="10800000">
              <a:off x="4351031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1" name="Google Shape;601;g15d3679a626_0_195"/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602" name="Google Shape;602;g15d3679a626_0_195"/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g15d3679a626_0_195"/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g15d3679a626_0_195"/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605" name="Google Shape;605;g15d3679a626_0_195"/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g15d3679a626_0_195"/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7" name="Google Shape;607;g15d3679a626_0_195"/>
            <p:cNvGrpSpPr/>
            <p:nvPr/>
          </p:nvGrpSpPr>
          <p:grpSpPr>
            <a:xfrm>
              <a:off x="652118" y="-50052"/>
              <a:ext cx="2830860" cy="5755915"/>
              <a:chOff x="824882" y="-56577"/>
              <a:chExt cx="2830860" cy="5755915"/>
            </a:xfrm>
          </p:grpSpPr>
          <p:grpSp>
            <p:nvGrpSpPr>
              <p:cNvPr id="608" name="Google Shape;608;g15d3679a626_0_195"/>
              <p:cNvGrpSpPr/>
              <p:nvPr/>
            </p:nvGrpSpPr>
            <p:grpSpPr>
              <a:xfrm rot="10228851">
                <a:off x="2297115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609" name="Google Shape;609;g15d3679a626_0_195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g15d3679a626_0_195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1" name="Google Shape;611;g15d3679a626_0_195"/>
              <p:cNvGrpSpPr/>
              <p:nvPr/>
            </p:nvGrpSpPr>
            <p:grpSpPr>
              <a:xfrm flipH="1" rot="-10228851">
                <a:off x="931532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612" name="Google Shape;612;g15d3679a626_0_195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g15d3679a626_0_195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4" name="Google Shape;614;g15d3679a626_0_195"/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rect b="b" l="l" r="r" t="t"/>
                <a:pathLst>
                  <a:path extrusionOk="0" h="2504922" w="643214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15" name="Google Shape;615;g15d3679a626_0_19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616" name="Google Shape;616;g15d3679a626_0_195"/>
            <p:cNvGrpSpPr/>
            <p:nvPr/>
          </p:nvGrpSpPr>
          <p:grpSpPr>
            <a:xfrm>
              <a:off x="5519220" y="-5044"/>
              <a:ext cx="1485045" cy="6106270"/>
              <a:chOff x="5519220" y="-5044"/>
              <a:chExt cx="1485045" cy="6106270"/>
            </a:xfrm>
          </p:grpSpPr>
          <p:grpSp>
            <p:nvGrpSpPr>
              <p:cNvPr id="617" name="Google Shape;617;g15d3679a626_0_195"/>
              <p:cNvGrpSpPr/>
              <p:nvPr/>
            </p:nvGrpSpPr>
            <p:grpSpPr>
              <a:xfrm>
                <a:off x="5519220" y="4469518"/>
                <a:ext cx="1485045" cy="1631707"/>
                <a:chOff x="5519220" y="4469518"/>
                <a:chExt cx="1485045" cy="1631707"/>
              </a:xfrm>
            </p:grpSpPr>
            <p:sp>
              <p:nvSpPr>
                <p:cNvPr id="618" name="Google Shape;618;g15d3679a626_0_195"/>
                <p:cNvSpPr/>
                <p:nvPr/>
              </p:nvSpPr>
              <p:spPr>
                <a:xfrm rot="533425">
                  <a:off x="6343942" y="4480192"/>
                  <a:ext cx="163059" cy="316152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19" name="Google Shape;619;g15d3679a626_0_195"/>
                <p:cNvGrpSpPr/>
                <p:nvPr/>
              </p:nvGrpSpPr>
              <p:grpSpPr>
                <a:xfrm rot="-9899988">
                  <a:off x="5655477" y="4752437"/>
                  <a:ext cx="1212532" cy="1212532"/>
                  <a:chOff x="7123996" y="1204735"/>
                  <a:chExt cx="252499" cy="252499"/>
                </a:xfrm>
              </p:grpSpPr>
              <p:grpSp>
                <p:nvGrpSpPr>
                  <p:cNvPr id="620" name="Google Shape;620;g15d3679a626_0_195"/>
                  <p:cNvGrpSpPr/>
                  <p:nvPr/>
                </p:nvGrpSpPr>
                <p:grpSpPr>
                  <a:xfrm>
                    <a:off x="7123996" y="1204735"/>
                    <a:ext cx="252499" cy="252499"/>
                    <a:chOff x="4915373" y="1633391"/>
                    <a:chExt cx="342000" cy="342000"/>
                  </a:xfrm>
                </p:grpSpPr>
                <p:sp>
                  <p:nvSpPr>
                    <p:cNvPr id="621" name="Google Shape;621;g15d3679a626_0_195"/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2" name="Google Shape;622;g15d3679a626_0_195"/>
                    <p:cNvSpPr/>
                    <p:nvPr/>
                  </p:nvSpPr>
                  <p:spPr>
                    <a:xfrm>
                      <a:off x="4932040" y="1666488"/>
                      <a:ext cx="295800" cy="2958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3" name="Google Shape;623;g15d3679a626_0_195"/>
                    <p:cNvSpPr/>
                    <p:nvPr/>
                  </p:nvSpPr>
                  <p:spPr>
                    <a:xfrm>
                      <a:off x="4970613" y="1724593"/>
                      <a:ext cx="207600" cy="2076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15875">
                      <a:solidFill>
                        <a:schemeClr val="l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24" name="Google Shape;624;g15d3679a626_0_195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5070744" name="adj1"/>
                      <a:gd fmla="val 16200000" name="adj2"/>
                    </a:avLst>
                  </a:prstGeom>
                  <a:solidFill>
                    <a:srgbClr val="D8D8D8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5" name="Google Shape;625;g15d3679a626_0_195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16204063" name="adj1"/>
                      <a:gd fmla="val 5391679" name="adj2"/>
                    </a:avLst>
                  </a:prstGeom>
                  <a:solidFill>
                    <a:srgbClr val="BFBFBF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626" name="Google Shape;626;g15d3679a626_0_195"/>
              <p:cNvSpPr/>
              <p:nvPr/>
            </p:nvSpPr>
            <p:spPr>
              <a:xfrm rot="10800000">
                <a:off x="6332106" y="-5044"/>
                <a:ext cx="648795" cy="4662824"/>
              </a:xfrm>
              <a:custGeom>
                <a:rect b="b" l="l" r="r" t="t"/>
                <a:pathLst>
                  <a:path extrusionOk="0" h="4388540" w="648795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5d3679a626_0_251"/>
          <p:cNvSpPr/>
          <p:nvPr/>
        </p:nvSpPr>
        <p:spPr>
          <a:xfrm>
            <a:off x="203200" y="171950"/>
            <a:ext cx="125100" cy="7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32" name="Google Shape;632;g15d3679a626_0_251"/>
          <p:cNvSpPr/>
          <p:nvPr/>
        </p:nvSpPr>
        <p:spPr>
          <a:xfrm>
            <a:off x="414450" y="296750"/>
            <a:ext cx="1251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33" name="Google Shape;633;g15d3679a626_0_251"/>
          <p:cNvSpPr txBox="1"/>
          <p:nvPr/>
        </p:nvSpPr>
        <p:spPr>
          <a:xfrm>
            <a:off x="684575" y="124925"/>
            <a:ext cx="49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Deployment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634" name="Google Shape;634;g15d3679a626_0_251"/>
          <p:cNvSpPr txBox="1"/>
          <p:nvPr/>
        </p:nvSpPr>
        <p:spPr>
          <a:xfrm>
            <a:off x="2300450" y="362700"/>
            <a:ext cx="46011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Research (CMPA) suggests 10% of cases are </a:t>
            </a:r>
            <a:r>
              <a:rPr b="1" lang="en-US" sz="1800"/>
              <a:t>initially</a:t>
            </a:r>
            <a:r>
              <a:rPr b="1" lang="en-US" sz="1800"/>
              <a:t> not diagnosed due to no symptoms. Predictive models can help to decide whether to proceed further diagnosis for a possible patient.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35" name="Google Shape;635;g15d3679a626_0_251"/>
          <p:cNvSpPr txBox="1"/>
          <p:nvPr/>
        </p:nvSpPr>
        <p:spPr>
          <a:xfrm>
            <a:off x="7393975" y="1183450"/>
            <a:ext cx="4601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What firms should consider at this stage: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Costs/Benefits of modeling: 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Logistic regression may not be the best representation for larger datasets.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5d3679a626_0_251"/>
          <p:cNvSpPr/>
          <p:nvPr/>
        </p:nvSpPr>
        <p:spPr>
          <a:xfrm>
            <a:off x="539550" y="1047325"/>
            <a:ext cx="2904948" cy="1800090"/>
          </a:xfrm>
          <a:custGeom>
            <a:rect b="b" l="l" r="r" t="t"/>
            <a:pathLst>
              <a:path extrusionOk="0" h="2124000" w="2702277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Healthcare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providers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benefit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15d3679a626_0_251"/>
          <p:cNvSpPr txBox="1"/>
          <p:nvPr/>
        </p:nvSpPr>
        <p:spPr>
          <a:xfrm>
            <a:off x="2213650" y="171950"/>
            <a:ext cx="915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The model can be used to predict whether an individual is likely to be diagnosed with stroke in order to reduce the cost. </a:t>
            </a:r>
            <a:endParaRPr b="1"/>
          </a:p>
        </p:txBody>
      </p:sp>
      <p:sp>
        <p:nvSpPr>
          <p:cNvPr id="638" name="Google Shape;638;g15d3679a626_0_251"/>
          <p:cNvSpPr/>
          <p:nvPr/>
        </p:nvSpPr>
        <p:spPr>
          <a:xfrm>
            <a:off x="539550" y="2953300"/>
            <a:ext cx="2904948" cy="1800090"/>
          </a:xfrm>
          <a:custGeom>
            <a:rect b="b" l="l" r="r" t="t"/>
            <a:pathLst>
              <a:path extrusionOk="0" h="2124000" w="2702277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Stakeholder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          benefits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5d3679a626_0_251"/>
          <p:cNvSpPr txBox="1"/>
          <p:nvPr/>
        </p:nvSpPr>
        <p:spPr>
          <a:xfrm>
            <a:off x="2300450" y="3261925"/>
            <a:ext cx="4035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Insurance companies can utilize model to predict insurance/mortality rates.</a:t>
            </a:r>
            <a:endParaRPr b="1"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Serve as a model to build applications that embed health indicator purposes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640" name="Google Shape;640;g15d3679a626_0_251"/>
          <p:cNvCxnSpPr/>
          <p:nvPr/>
        </p:nvCxnSpPr>
        <p:spPr>
          <a:xfrm>
            <a:off x="7132900" y="1157475"/>
            <a:ext cx="54900" cy="48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g15d3679a626_0_251"/>
          <p:cNvSpPr txBox="1"/>
          <p:nvPr/>
        </p:nvSpPr>
        <p:spPr>
          <a:xfrm>
            <a:off x="7393050" y="2786425"/>
            <a:ext cx="4369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Ethical / Risk Considerations: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Transparency of the data/ voluntary participation may lead to nonrandom sampling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Remove confidential data before disclosure/usage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Reduce risk of sampling bias through oversampling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May be prone to error in ML process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E8F8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"/>
          <p:cNvSpPr txBox="1"/>
          <p:nvPr/>
        </p:nvSpPr>
        <p:spPr>
          <a:xfrm>
            <a:off x="0" y="477762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7" name="Google Shape;647;p43"/>
          <p:cNvGrpSpPr/>
          <p:nvPr/>
        </p:nvGrpSpPr>
        <p:grpSpPr>
          <a:xfrm>
            <a:off x="3469604" y="0"/>
            <a:ext cx="4952476" cy="4624142"/>
            <a:chOff x="651827" y="-50052"/>
            <a:chExt cx="6996159" cy="6532333"/>
          </a:xfrm>
        </p:grpSpPr>
        <p:sp>
          <p:nvSpPr>
            <p:cNvPr id="648" name="Google Shape;648;p43"/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rect b="b" l="l" r="r" t="t"/>
              <a:pathLst>
                <a:path extrusionOk="0" h="6468442" w="2842596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3706963" y="1074251"/>
              <a:ext cx="1281676" cy="5333238"/>
            </a:xfrm>
            <a:custGeom>
              <a:rect b="b" l="l" r="r" t="t"/>
              <a:pathLst>
                <a:path extrusionOk="0" h="5333238" w="1281676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fmla="val 3900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 flipH="1" rot="10800000">
              <a:off x="4351031" y="-18106"/>
              <a:ext cx="1406827" cy="951872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3" name="Google Shape;653;p43"/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654" name="Google Shape;654;p43"/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43"/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6" name="Google Shape;656;p43"/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657" name="Google Shape;657;p43"/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43"/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43"/>
            <p:cNvGrpSpPr/>
            <p:nvPr/>
          </p:nvGrpSpPr>
          <p:grpSpPr>
            <a:xfrm>
              <a:off x="651827" y="-50052"/>
              <a:ext cx="2831441" cy="5756020"/>
              <a:chOff x="824591" y="-56577"/>
              <a:chExt cx="2831441" cy="5756020"/>
            </a:xfrm>
          </p:grpSpPr>
          <p:grpSp>
            <p:nvGrpSpPr>
              <p:cNvPr id="660" name="Google Shape;660;p43"/>
              <p:cNvGrpSpPr/>
              <p:nvPr/>
            </p:nvGrpSpPr>
            <p:grpSpPr>
              <a:xfrm rot="10228926">
                <a:off x="2297483" y="4211016"/>
                <a:ext cx="1251870" cy="1394524"/>
                <a:chOff x="4768672" y="1878571"/>
                <a:chExt cx="547259" cy="609621"/>
              </a:xfrm>
            </p:grpSpPr>
            <p:sp>
              <p:nvSpPr>
                <p:cNvPr id="661" name="Google Shape;661;p43"/>
                <p:cNvSpPr/>
                <p:nvPr/>
              </p:nvSpPr>
              <p:spPr>
                <a:xfrm rot="-10380000">
                  <a:off x="4802271" y="1897244"/>
                  <a:ext cx="341441" cy="572275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43"/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3" name="Google Shape;663;p43"/>
              <p:cNvGrpSpPr/>
              <p:nvPr/>
            </p:nvGrpSpPr>
            <p:grpSpPr>
              <a:xfrm flipH="1" rot="-10228926">
                <a:off x="931271" y="4211016"/>
                <a:ext cx="1251870" cy="1394524"/>
                <a:chOff x="4768672" y="1878571"/>
                <a:chExt cx="547259" cy="609621"/>
              </a:xfrm>
            </p:grpSpPr>
            <p:sp>
              <p:nvSpPr>
                <p:cNvPr id="664" name="Google Shape;664;p43"/>
                <p:cNvSpPr/>
                <p:nvPr/>
              </p:nvSpPr>
              <p:spPr>
                <a:xfrm rot="-10380000">
                  <a:off x="4802271" y="1897244"/>
                  <a:ext cx="341441" cy="572275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43"/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6" name="Google Shape;666;p43"/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rect b="b" l="l" r="r" t="t"/>
                <a:pathLst>
                  <a:path extrusionOk="0" h="2504922" w="643214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7" name="Google Shape;667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8" name="Google Shape;668;p43"/>
            <p:cNvGrpSpPr/>
            <p:nvPr/>
          </p:nvGrpSpPr>
          <p:grpSpPr>
            <a:xfrm>
              <a:off x="5519089" y="0"/>
              <a:ext cx="1485041" cy="6101321"/>
              <a:chOff x="5519089" y="0"/>
              <a:chExt cx="1485041" cy="6101321"/>
            </a:xfrm>
          </p:grpSpPr>
          <p:grpSp>
            <p:nvGrpSpPr>
              <p:cNvPr id="669" name="Google Shape;669;p43"/>
              <p:cNvGrpSpPr/>
              <p:nvPr/>
            </p:nvGrpSpPr>
            <p:grpSpPr>
              <a:xfrm>
                <a:off x="5519089" y="4469518"/>
                <a:ext cx="1485041" cy="1631803"/>
                <a:chOff x="5519089" y="4469518"/>
                <a:chExt cx="1485041" cy="1631803"/>
              </a:xfrm>
            </p:grpSpPr>
            <p:sp>
              <p:nvSpPr>
                <p:cNvPr id="670" name="Google Shape;670;p43"/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1" name="Google Shape;671;p43"/>
                <p:cNvGrpSpPr/>
                <p:nvPr/>
              </p:nvGrpSpPr>
              <p:grpSpPr>
                <a:xfrm rot="-99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672" name="Google Shape;672;p43"/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673" name="Google Shape;673;p43"/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rgbClr val="3F3F3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4" name="Google Shape;674;p43"/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5" name="Google Shape;675;p43"/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15875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6" name="Google Shape;676;p43"/>
                  <p:cNvSpPr/>
                  <p:nvPr/>
                </p:nvSpPr>
                <p:spPr>
                  <a:xfrm rot="-718093">
                    <a:off x="7167196" y="1276843"/>
                    <a:ext cx="152933" cy="152933"/>
                  </a:xfrm>
                  <a:prstGeom prst="chord">
                    <a:avLst>
                      <a:gd fmla="val 5070744" name="adj1"/>
                      <a:gd fmla="val 16200000" name="adj2"/>
                    </a:avLst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43"/>
                  <p:cNvSpPr/>
                  <p:nvPr/>
                </p:nvSpPr>
                <p:spPr>
                  <a:xfrm rot="-718093">
                    <a:off x="7167196" y="1276843"/>
                    <a:ext cx="152933" cy="152933"/>
                  </a:xfrm>
                  <a:prstGeom prst="chord">
                    <a:avLst>
                      <a:gd fmla="val 16204063" name="adj1"/>
                      <a:gd fmla="val 5391679" name="adj2"/>
                    </a:avLst>
                  </a:pr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78" name="Google Shape;678;p43"/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rect b="b" l="l" r="r" t="t"/>
                <a:pathLst>
                  <a:path extrusionOk="0" h="4388540" w="648795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"/>
          <p:cNvGrpSpPr/>
          <p:nvPr/>
        </p:nvGrpSpPr>
        <p:grpSpPr>
          <a:xfrm>
            <a:off x="0" y="3164100"/>
            <a:ext cx="3061254" cy="3692578"/>
            <a:chOff x="0" y="-530"/>
            <a:chExt cx="4664412" cy="6857155"/>
          </a:xfrm>
        </p:grpSpPr>
        <p:sp>
          <p:nvSpPr>
            <p:cNvPr id="224" name="Google Shape;224;p3"/>
            <p:cNvSpPr/>
            <p:nvPr/>
          </p:nvSpPr>
          <p:spPr>
            <a:xfrm>
              <a:off x="1362649" y="181009"/>
              <a:ext cx="1720247" cy="4556772"/>
            </a:xfrm>
            <a:custGeom>
              <a:rect b="b" l="l" r="r" t="t"/>
              <a:pathLst>
                <a:path extrusionOk="0" h="1990354" w="751387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rgbClr val="1869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0584" y="4688266"/>
              <a:ext cx="2657562" cy="2168355"/>
            </a:xfrm>
            <a:custGeom>
              <a:rect b="b" l="l" r="r" t="t"/>
              <a:pathLst>
                <a:path extrusionOk="0" h="2175585" w="2666423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26153"/>
              <a:ext cx="4664412" cy="6630472"/>
            </a:xfrm>
            <a:custGeom>
              <a:rect b="b" l="l" r="r" t="t"/>
              <a:pathLst>
                <a:path extrusionOk="0" h="6652578" w="4679962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506088" y="-530"/>
              <a:ext cx="1126951" cy="809234"/>
            </a:xfrm>
            <a:custGeom>
              <a:rect b="b" l="l" r="r" t="t"/>
              <a:pathLst>
                <a:path extrusionOk="0" h="811931" w="1130709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717351" y="24002"/>
              <a:ext cx="800747" cy="785047"/>
            </a:xfrm>
            <a:custGeom>
              <a:rect b="b" l="l" r="r" t="t"/>
              <a:pathLst>
                <a:path extrusionOk="0" h="342900" w="349758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979452" y="5679057"/>
              <a:ext cx="659436" cy="1177568"/>
            </a:xfrm>
            <a:custGeom>
              <a:rect b="b" l="l" r="r" t="t"/>
              <a:pathLst>
                <a:path extrusionOk="0" h="514350" w="288036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029912" y="5220842"/>
              <a:ext cx="580933" cy="549532"/>
            </a:xfrm>
            <a:custGeom>
              <a:rect b="b" l="l" r="r" t="t"/>
              <a:pathLst>
                <a:path extrusionOk="0" h="240030" w="253746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rgbClr val="1869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048741" y="4563135"/>
              <a:ext cx="15702" cy="109905"/>
            </a:xfrm>
            <a:custGeom>
              <a:rect b="b" l="l" r="r" t="t"/>
              <a:pathLst>
                <a:path extrusionOk="0" h="48006" w="120000">
                  <a:moveTo>
                    <a:pt x="42079" y="52121"/>
                  </a:moveTo>
                  <a:cubicBezTo>
                    <a:pt x="-31295" y="35661"/>
                    <a:pt x="15873" y="17145"/>
                    <a:pt x="5395" y="0"/>
                  </a:cubicBezTo>
                  <a:cubicBezTo>
                    <a:pt x="84012" y="16459"/>
                    <a:pt x="26358" y="34976"/>
                    <a:pt x="42079" y="5212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051094" y="775349"/>
              <a:ext cx="942054" cy="3359992"/>
            </a:xfrm>
            <a:custGeom>
              <a:rect b="b" l="l" r="r" t="t"/>
              <a:pathLst>
                <a:path extrusionOk="0" h="1467612" w="411480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2348919"/>
              <a:ext cx="1791144" cy="2479556"/>
            </a:xfrm>
            <a:custGeom>
              <a:rect b="b" l="l" r="r" t="t"/>
              <a:pathLst>
                <a:path extrusionOk="0" h="2487823" w="1797116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8795" y="3244903"/>
              <a:ext cx="1067661" cy="989157"/>
            </a:xfrm>
            <a:custGeom>
              <a:rect b="b" l="l" r="r" t="t"/>
              <a:pathLst>
                <a:path extrusionOk="0" h="432054" w="46634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19866" y="3566125"/>
              <a:ext cx="619804" cy="848710"/>
            </a:xfrm>
            <a:custGeom>
              <a:rect b="b" l="l" r="r" t="t"/>
              <a:pathLst>
                <a:path extrusionOk="0" h="370709" w="270724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rgbClr val="1869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" name="Google Shape;236;p3"/>
            <p:cNvGrpSpPr/>
            <p:nvPr/>
          </p:nvGrpSpPr>
          <p:grpSpPr>
            <a:xfrm>
              <a:off x="1238079" y="49762"/>
              <a:ext cx="2466332" cy="2587088"/>
              <a:chOff x="1238079" y="49762"/>
              <a:chExt cx="2466332" cy="2587088"/>
            </a:xfrm>
          </p:grpSpPr>
          <p:sp>
            <p:nvSpPr>
              <p:cNvPr id="237" name="Google Shape;237;p3"/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rect b="b" l="l" r="r" t="t"/>
                <a:pathLst>
                  <a:path extrusionOk="0" h="809244" w="109728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8" name="Google Shape;238;p3"/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239" name="Google Shape;239;p3"/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rect b="b" l="l" r="r" t="t"/>
                  <a:pathLst>
                    <a:path extrusionOk="0" h="27432" w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rect b="b" l="l" r="r" t="t"/>
                  <a:pathLst>
                    <a:path extrusionOk="0" h="34290" w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1" name="Google Shape;241;p3"/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42" name="Google Shape;242;p3"/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rect b="b" l="l" r="r" t="t"/>
                    <a:pathLst>
                      <a:path extrusionOk="0" h="308610" w="144018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3" name="Google Shape;243;p3"/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rect b="b" l="l" r="r" t="t"/>
                    <a:pathLst>
                      <a:path extrusionOk="0" h="308610" w="75438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4" name="Google Shape;244;p3"/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rect b="b" l="l" r="r" t="t"/>
                    <a:pathLst>
                      <a:path extrusionOk="0" h="445770" w="349758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45" name="Google Shape;245;p3"/>
              <p:cNvGrpSpPr/>
              <p:nvPr/>
            </p:nvGrpSpPr>
            <p:grpSpPr>
              <a:xfrm rot="-99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246" name="Google Shape;246;p3"/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rgbClr val="D8D8D8"/>
                  </a:solidFill>
                  <a:ln cap="flat" cmpd="sng" w="15875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50" name="Google Shape;250;p3"/>
                <p:cNvSpPr/>
                <p:nvPr/>
              </p:nvSpPr>
              <p:spPr>
                <a:xfrm rot="-718093">
                  <a:off x="7167196" y="1276843"/>
                  <a:ext cx="152933" cy="152933"/>
                </a:xfrm>
                <a:prstGeom prst="chord">
                  <a:avLst>
                    <a:gd fmla="val 5070744" name="adj1"/>
                    <a:gd fmla="val 16200000" name="adj2"/>
                  </a:avLst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 rot="-718093">
                  <a:off x="7167196" y="1276843"/>
                  <a:ext cx="152933" cy="152933"/>
                </a:xfrm>
                <a:prstGeom prst="chord">
                  <a:avLst>
                    <a:gd fmla="val 16204063" name="adj1"/>
                    <a:gd fmla="val 5391679" name="adj2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2" name="Google Shape;252;p3"/>
          <p:cNvGrpSpPr/>
          <p:nvPr/>
        </p:nvGrpSpPr>
        <p:grpSpPr>
          <a:xfrm>
            <a:off x="3789000" y="-2"/>
            <a:ext cx="8484724" cy="6899157"/>
            <a:chOff x="3229508" y="117602"/>
            <a:chExt cx="8853009" cy="7544185"/>
          </a:xfrm>
        </p:grpSpPr>
        <p:grpSp>
          <p:nvGrpSpPr>
            <p:cNvPr id="253" name="Google Shape;253;p3"/>
            <p:cNvGrpSpPr/>
            <p:nvPr/>
          </p:nvGrpSpPr>
          <p:grpSpPr>
            <a:xfrm>
              <a:off x="3237151" y="117602"/>
              <a:ext cx="8691262" cy="5010970"/>
              <a:chOff x="5076701" y="1629790"/>
              <a:chExt cx="8691262" cy="5010970"/>
            </a:xfrm>
          </p:grpSpPr>
          <p:sp>
            <p:nvSpPr>
              <p:cNvPr id="254" name="Google Shape;254;p3"/>
              <p:cNvSpPr/>
              <p:nvPr/>
            </p:nvSpPr>
            <p:spPr>
              <a:xfrm flipH="1" rot="10800000">
                <a:off x="5669198" y="5099061"/>
                <a:ext cx="7039800" cy="5928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 flipH="1" rot="10800000">
                <a:off x="5354507" y="3958233"/>
                <a:ext cx="7354500" cy="5928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 flipH="1" rot="10800000">
                <a:off x="5942806" y="2807413"/>
                <a:ext cx="6766200" cy="5928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 flipH="1" rot="10800000">
                <a:off x="5076701" y="1656593"/>
                <a:ext cx="7632300" cy="5928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 txBox="1"/>
              <p:nvPr/>
            </p:nvSpPr>
            <p:spPr>
              <a:xfrm>
                <a:off x="6638643" y="1629790"/>
                <a:ext cx="9810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b="1" sz="3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"/>
              <p:cNvSpPr txBox="1"/>
              <p:nvPr/>
            </p:nvSpPr>
            <p:spPr>
              <a:xfrm>
                <a:off x="6638643" y="2873941"/>
                <a:ext cx="9810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b="1" sz="3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"/>
              <p:cNvSpPr txBox="1"/>
              <p:nvPr/>
            </p:nvSpPr>
            <p:spPr>
              <a:xfrm>
                <a:off x="6638643" y="4118092"/>
                <a:ext cx="9810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b="1" sz="3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"/>
              <p:cNvSpPr txBox="1"/>
              <p:nvPr/>
            </p:nvSpPr>
            <p:spPr>
              <a:xfrm>
                <a:off x="6638643" y="5362244"/>
                <a:ext cx="9810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b="1" sz="3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2" name="Google Shape;262;p3"/>
              <p:cNvGrpSpPr/>
              <p:nvPr/>
            </p:nvGrpSpPr>
            <p:grpSpPr>
              <a:xfrm>
                <a:off x="7875739" y="1722110"/>
                <a:ext cx="4833300" cy="1012071"/>
                <a:chOff x="7875739" y="1722110"/>
                <a:chExt cx="4833300" cy="1012071"/>
              </a:xfrm>
            </p:grpSpPr>
            <p:sp>
              <p:nvSpPr>
                <p:cNvPr id="263" name="Google Shape;263;p3"/>
                <p:cNvSpPr txBox="1"/>
                <p:nvPr/>
              </p:nvSpPr>
              <p:spPr>
                <a:xfrm>
                  <a:off x="7875747" y="2229281"/>
                  <a:ext cx="39942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What we are doing in this business </a:t>
                  </a:r>
                  <a:r>
                    <a:rPr b="1" lang="en-US" sz="1200">
                      <a:solidFill>
                        <a:schemeClr val="dk1"/>
                      </a:solidFill>
                    </a:rPr>
                    <a:t>problem</a:t>
                  </a:r>
                  <a:endParaRPr b="1" sz="1200">
                    <a:solidFill>
                      <a:schemeClr val="dk1"/>
                    </a:solidFill>
                  </a:endParaRPr>
                </a:p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The business meaning we are doing here</a:t>
                  </a:r>
                  <a:endParaRPr b="1" sz="12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64" name="Google Shape;264;p3"/>
                <p:cNvSpPr txBox="1"/>
                <p:nvPr/>
              </p:nvSpPr>
              <p:spPr>
                <a:xfrm>
                  <a:off x="7875739" y="1722110"/>
                  <a:ext cx="48333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108000" spcFirstLastPara="1" rIns="108000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262626"/>
                      </a:solidFill>
                    </a:rPr>
                    <a:t>Business Understanding</a:t>
                  </a:r>
                  <a:endParaRPr b="1" sz="24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" name="Google Shape;265;p3"/>
              <p:cNvGrpSpPr/>
              <p:nvPr/>
            </p:nvGrpSpPr>
            <p:grpSpPr>
              <a:xfrm>
                <a:off x="7875747" y="2851348"/>
                <a:ext cx="3994200" cy="1103638"/>
                <a:chOff x="7875747" y="1607197"/>
                <a:chExt cx="3994200" cy="1103638"/>
              </a:xfrm>
            </p:grpSpPr>
            <p:sp>
              <p:nvSpPr>
                <p:cNvPr id="266" name="Google Shape;266;p3"/>
                <p:cNvSpPr txBox="1"/>
                <p:nvPr/>
              </p:nvSpPr>
              <p:spPr>
                <a:xfrm>
                  <a:off x="7875747" y="2205935"/>
                  <a:ext cx="39942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Data and data </a:t>
                  </a:r>
                  <a:r>
                    <a:rPr b="1" lang="en-US" sz="1200">
                      <a:solidFill>
                        <a:schemeClr val="dk1"/>
                      </a:solidFill>
                    </a:rPr>
                    <a:t>sources</a:t>
                  </a:r>
                  <a:r>
                    <a:rPr b="1" lang="en-US" sz="1200">
                      <a:solidFill>
                        <a:schemeClr val="dk1"/>
                      </a:solidFill>
                    </a:rPr>
                    <a:t> description</a:t>
                  </a:r>
                  <a:endParaRPr b="1" sz="1200">
                    <a:solidFill>
                      <a:schemeClr val="dk1"/>
                    </a:solidFill>
                  </a:endParaRPr>
                </a:p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Insights we get from data</a:t>
                  </a:r>
                  <a:endParaRPr b="1" sz="12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67" name="Google Shape;267;p3"/>
                <p:cNvSpPr txBox="1"/>
                <p:nvPr/>
              </p:nvSpPr>
              <p:spPr>
                <a:xfrm>
                  <a:off x="7875747" y="1607197"/>
                  <a:ext cx="39942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108000" spcFirstLastPara="1" rIns="108000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262626"/>
                      </a:solidFill>
                    </a:rPr>
                    <a:t>Data Understanding</a:t>
                  </a:r>
                  <a:endParaRPr b="1" sz="24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" name="Google Shape;268;p3"/>
              <p:cNvGrpSpPr/>
              <p:nvPr/>
            </p:nvGrpSpPr>
            <p:grpSpPr>
              <a:xfrm>
                <a:off x="7875747" y="4004848"/>
                <a:ext cx="3994200" cy="1054310"/>
                <a:chOff x="7875747" y="1516546"/>
                <a:chExt cx="3994200" cy="1054310"/>
              </a:xfrm>
            </p:grpSpPr>
            <p:sp>
              <p:nvSpPr>
                <p:cNvPr id="269" name="Google Shape;269;p3"/>
                <p:cNvSpPr txBox="1"/>
                <p:nvPr/>
              </p:nvSpPr>
              <p:spPr>
                <a:xfrm>
                  <a:off x="7875747" y="2065956"/>
                  <a:ext cx="39942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304800" lvl="0" marL="45720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How we integrate these data to produce the format required for data mining</a:t>
                  </a:r>
                  <a:endParaRPr b="1" sz="12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70" name="Google Shape;270;p3"/>
                <p:cNvSpPr txBox="1"/>
                <p:nvPr/>
              </p:nvSpPr>
              <p:spPr>
                <a:xfrm>
                  <a:off x="7875747" y="1516546"/>
                  <a:ext cx="39942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108000" spcFirstLastPara="1" rIns="108000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262626"/>
                      </a:solidFill>
                    </a:rPr>
                    <a:t>Data Preparation</a:t>
                  </a:r>
                  <a:endParaRPr b="1" sz="24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" name="Google Shape;271;p3"/>
              <p:cNvGrpSpPr/>
              <p:nvPr/>
            </p:nvGrpSpPr>
            <p:grpSpPr>
              <a:xfrm>
                <a:off x="7875063" y="5153005"/>
                <a:ext cx="5892900" cy="1487755"/>
                <a:chOff x="7875063" y="5153005"/>
                <a:chExt cx="5892900" cy="1487755"/>
              </a:xfrm>
            </p:grpSpPr>
            <p:sp>
              <p:nvSpPr>
                <p:cNvPr id="272" name="Google Shape;272;p3"/>
                <p:cNvSpPr txBox="1"/>
                <p:nvPr/>
              </p:nvSpPr>
              <p:spPr>
                <a:xfrm>
                  <a:off x="7875063" y="5731760"/>
                  <a:ext cx="5892900" cy="90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171450" lvl="0" marL="17145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Specify the type of model built. </a:t>
                  </a:r>
                  <a:endParaRPr b="1" sz="1200">
                    <a:solidFill>
                      <a:schemeClr val="dk1"/>
                    </a:solidFill>
                  </a:endParaRPr>
                </a:p>
                <a:p>
                  <a:pPr indent="-171450" lvl="0" marL="17145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Discuss choices for data mining algorithm: what are alternatives, and what are the pros and cons.</a:t>
                  </a:r>
                  <a:endParaRPr b="1" sz="1200">
                    <a:solidFill>
                      <a:schemeClr val="dk1"/>
                    </a:solidFill>
                  </a:endParaRPr>
                </a:p>
                <a:p>
                  <a:pPr indent="-171450" lvl="0" marL="17145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Why and how this model should “solve” the business problem </a:t>
                  </a:r>
                  <a:endParaRPr b="1" sz="12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73" name="Google Shape;273;p3"/>
                <p:cNvSpPr txBox="1"/>
                <p:nvPr/>
              </p:nvSpPr>
              <p:spPr>
                <a:xfrm>
                  <a:off x="7875747" y="5153005"/>
                  <a:ext cx="39942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108000" spcFirstLastPara="1" rIns="108000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262626"/>
                      </a:solidFill>
                    </a:rPr>
                    <a:t>Modeling</a:t>
                  </a:r>
                  <a:endParaRPr b="1" sz="24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4" name="Google Shape;274;p3"/>
            <p:cNvGrpSpPr/>
            <p:nvPr/>
          </p:nvGrpSpPr>
          <p:grpSpPr>
            <a:xfrm>
              <a:off x="3229508" y="5003803"/>
              <a:ext cx="8361607" cy="1139205"/>
              <a:chOff x="4813633" y="1629790"/>
              <a:chExt cx="8361607" cy="1139205"/>
            </a:xfrm>
          </p:grpSpPr>
          <p:sp>
            <p:nvSpPr>
              <p:cNvPr id="275" name="Google Shape;275;p3"/>
              <p:cNvSpPr/>
              <p:nvPr/>
            </p:nvSpPr>
            <p:spPr>
              <a:xfrm flipH="1" rot="10800000">
                <a:off x="4813633" y="1730836"/>
                <a:ext cx="7647600" cy="5928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"/>
              <p:cNvSpPr txBox="1"/>
              <p:nvPr/>
            </p:nvSpPr>
            <p:spPr>
              <a:xfrm>
                <a:off x="6638643" y="1629790"/>
                <a:ext cx="9810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b="1" lang="en-US" sz="3600">
                    <a:solidFill>
                      <a:srgbClr val="262626"/>
                    </a:solidFill>
                  </a:rPr>
                  <a:t>5</a:t>
                </a:r>
                <a:endParaRPr b="1" sz="3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7" name="Google Shape;277;p3"/>
              <p:cNvGrpSpPr/>
              <p:nvPr/>
            </p:nvGrpSpPr>
            <p:grpSpPr>
              <a:xfrm>
                <a:off x="7875740" y="1722123"/>
                <a:ext cx="5299500" cy="1046872"/>
                <a:chOff x="7875740" y="1722123"/>
                <a:chExt cx="5299500" cy="1046872"/>
              </a:xfrm>
            </p:grpSpPr>
            <p:sp>
              <p:nvSpPr>
                <p:cNvPr id="278" name="Google Shape;278;p3"/>
                <p:cNvSpPr txBox="1"/>
                <p:nvPr/>
              </p:nvSpPr>
              <p:spPr>
                <a:xfrm>
                  <a:off x="7875740" y="2264095"/>
                  <a:ext cx="52995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Model Evaluation (F1, Recall, Precision, Accuracy)</a:t>
                  </a:r>
                  <a:endParaRPr b="1" sz="1200">
                    <a:solidFill>
                      <a:schemeClr val="dk1"/>
                    </a:solidFill>
                  </a:endParaRPr>
                </a:p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Profit Curve (</a:t>
                  </a:r>
                  <a:r>
                    <a:rPr b="1" lang="en-US" sz="1200">
                      <a:solidFill>
                        <a:schemeClr val="dk1"/>
                      </a:solidFill>
                    </a:rPr>
                    <a:t>benefit</a:t>
                  </a:r>
                  <a:r>
                    <a:rPr b="1" lang="en-US" sz="1200">
                      <a:solidFill>
                        <a:schemeClr val="dk1"/>
                      </a:solidFill>
                    </a:rPr>
                    <a:t>-cost)</a:t>
                  </a:r>
                  <a:endParaRPr b="1" sz="12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79" name="Google Shape;279;p3"/>
                <p:cNvSpPr txBox="1"/>
                <p:nvPr/>
              </p:nvSpPr>
              <p:spPr>
                <a:xfrm>
                  <a:off x="7875747" y="1722123"/>
                  <a:ext cx="39942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108000" spcFirstLastPara="1" rIns="108000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262626"/>
                      </a:solidFill>
                    </a:rPr>
                    <a:t>Evaluation</a:t>
                  </a:r>
                  <a:endParaRPr b="1" sz="24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0" name="Google Shape;280;p3"/>
            <p:cNvGrpSpPr/>
            <p:nvPr/>
          </p:nvGrpSpPr>
          <p:grpSpPr>
            <a:xfrm>
              <a:off x="4358603" y="6153304"/>
              <a:ext cx="7723914" cy="1508484"/>
              <a:chOff x="5942728" y="2873941"/>
              <a:chExt cx="7723914" cy="1508484"/>
            </a:xfrm>
          </p:grpSpPr>
          <p:sp>
            <p:nvSpPr>
              <p:cNvPr id="281" name="Google Shape;281;p3"/>
              <p:cNvSpPr/>
              <p:nvPr/>
            </p:nvSpPr>
            <p:spPr>
              <a:xfrm flipH="1" rot="10800000">
                <a:off x="5942728" y="2900745"/>
                <a:ext cx="6526200" cy="5928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"/>
              <p:cNvSpPr txBox="1"/>
              <p:nvPr/>
            </p:nvSpPr>
            <p:spPr>
              <a:xfrm>
                <a:off x="6638643" y="2873941"/>
                <a:ext cx="9810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b="1" lang="en-US" sz="3600">
                    <a:solidFill>
                      <a:srgbClr val="262626"/>
                    </a:solidFill>
                  </a:rPr>
                  <a:t>6</a:t>
                </a:r>
                <a:endParaRPr b="1" sz="3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3" name="Google Shape;283;p3"/>
              <p:cNvGrpSpPr/>
              <p:nvPr/>
            </p:nvGrpSpPr>
            <p:grpSpPr>
              <a:xfrm>
                <a:off x="7875742" y="2966274"/>
                <a:ext cx="5790900" cy="1416151"/>
                <a:chOff x="7875742" y="1722123"/>
                <a:chExt cx="5790900" cy="1416151"/>
              </a:xfrm>
            </p:grpSpPr>
            <p:sp>
              <p:nvSpPr>
                <p:cNvPr id="284" name="Google Shape;284;p3"/>
                <p:cNvSpPr txBox="1"/>
                <p:nvPr/>
              </p:nvSpPr>
              <p:spPr>
                <a:xfrm>
                  <a:off x="7875742" y="2229274"/>
                  <a:ext cx="5790900" cy="90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Discuss how the result of the data mining will be deployed. </a:t>
                  </a:r>
                  <a:endParaRPr b="1" sz="1200">
                    <a:solidFill>
                      <a:schemeClr val="dk1"/>
                    </a:solidFill>
                  </a:endParaRPr>
                </a:p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Discuss any issues the firm should be aware of regarding deployment. </a:t>
                  </a:r>
                  <a:endParaRPr b="1" sz="1200">
                    <a:solidFill>
                      <a:schemeClr val="dk1"/>
                    </a:solidFill>
                  </a:endParaRPr>
                </a:p>
                <a:p>
                  <a:pPr indent="-171450" lvl="0" marL="1714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Noto Sans Symbols"/>
                    <a:buChar char="▪"/>
                  </a:pPr>
                  <a:r>
                    <a:rPr b="1" lang="en-US" sz="1200">
                      <a:solidFill>
                        <a:schemeClr val="dk1"/>
                      </a:solidFill>
                    </a:rPr>
                    <a:t> Identify the risks associated with your proposed plan and how we would mitigate them</a:t>
                  </a:r>
                  <a:endParaRPr b="1" sz="12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85" name="Google Shape;285;p3"/>
                <p:cNvSpPr txBox="1"/>
                <p:nvPr/>
              </p:nvSpPr>
              <p:spPr>
                <a:xfrm>
                  <a:off x="7875747" y="1722123"/>
                  <a:ext cx="3994200" cy="50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108000" spcFirstLastPara="1" rIns="108000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262626"/>
                      </a:solidFill>
                    </a:rPr>
                    <a:t>Deployment</a:t>
                  </a:r>
                  <a:endParaRPr b="1" sz="24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/>
        </p:nvSpPr>
        <p:spPr>
          <a:xfrm>
            <a:off x="5886277" y="1643050"/>
            <a:ext cx="5984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1</a:t>
            </a:r>
            <a:endParaRPr b="1" sz="48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Business Understanding</a:t>
            </a:r>
            <a:endParaRPr b="1" sz="4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2"/>
          <p:cNvGrpSpPr/>
          <p:nvPr/>
        </p:nvGrpSpPr>
        <p:grpSpPr>
          <a:xfrm>
            <a:off x="73411" y="0"/>
            <a:ext cx="4881220" cy="4317219"/>
            <a:chOff x="651827" y="-50052"/>
            <a:chExt cx="6996159" cy="6532333"/>
          </a:xfrm>
        </p:grpSpPr>
        <p:sp>
          <p:nvSpPr>
            <p:cNvPr id="292" name="Google Shape;292;p2"/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rect b="b" l="l" r="r" t="t"/>
              <a:pathLst>
                <a:path extrusionOk="0" h="6468442" w="2842596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706963" y="1074251"/>
              <a:ext cx="1281676" cy="5333238"/>
            </a:xfrm>
            <a:custGeom>
              <a:rect b="b" l="l" r="r" t="t"/>
              <a:pathLst>
                <a:path extrusionOk="0" h="5333238" w="1281676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fmla="val 39007" name="adj"/>
              </a:avLst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 flipH="1" rot="10800000">
              <a:off x="4351031" y="-18106"/>
              <a:ext cx="1406827" cy="951872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2"/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298" name="Google Shape;298;p2"/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2"/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301" name="Google Shape;301;p2"/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2"/>
            <p:cNvGrpSpPr/>
            <p:nvPr/>
          </p:nvGrpSpPr>
          <p:grpSpPr>
            <a:xfrm>
              <a:off x="651827" y="-50052"/>
              <a:ext cx="2831441" cy="5756020"/>
              <a:chOff x="824591" y="-56577"/>
              <a:chExt cx="2831441" cy="5756020"/>
            </a:xfrm>
          </p:grpSpPr>
          <p:grpSp>
            <p:nvGrpSpPr>
              <p:cNvPr id="304" name="Google Shape;304;p2"/>
              <p:cNvGrpSpPr/>
              <p:nvPr/>
            </p:nvGrpSpPr>
            <p:grpSpPr>
              <a:xfrm rot="10228926">
                <a:off x="2297483" y="4211016"/>
                <a:ext cx="1251870" cy="1394524"/>
                <a:chOff x="4768672" y="1878571"/>
                <a:chExt cx="547259" cy="609621"/>
              </a:xfrm>
            </p:grpSpPr>
            <p:sp>
              <p:nvSpPr>
                <p:cNvPr id="305" name="Google Shape;305;p2"/>
                <p:cNvSpPr/>
                <p:nvPr/>
              </p:nvSpPr>
              <p:spPr>
                <a:xfrm rot="-10380000">
                  <a:off x="4802271" y="1897244"/>
                  <a:ext cx="341441" cy="572275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2"/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7" name="Google Shape;307;p2"/>
              <p:cNvGrpSpPr/>
              <p:nvPr/>
            </p:nvGrpSpPr>
            <p:grpSpPr>
              <a:xfrm flipH="1" rot="-10228926">
                <a:off x="931271" y="4211016"/>
                <a:ext cx="1251870" cy="1394524"/>
                <a:chOff x="4768672" y="1878571"/>
                <a:chExt cx="547259" cy="609621"/>
              </a:xfrm>
            </p:grpSpPr>
            <p:sp>
              <p:nvSpPr>
                <p:cNvPr id="308" name="Google Shape;308;p2"/>
                <p:cNvSpPr/>
                <p:nvPr/>
              </p:nvSpPr>
              <p:spPr>
                <a:xfrm rot="-10380000">
                  <a:off x="4802271" y="1897244"/>
                  <a:ext cx="341441" cy="572275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0" name="Google Shape;310;p2"/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rect b="b" l="l" r="r" t="t"/>
                <a:pathLst>
                  <a:path extrusionOk="0" h="2504922" w="643214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1" name="Google Shape;311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312" name="Google Shape;312;p2"/>
            <p:cNvGrpSpPr/>
            <p:nvPr/>
          </p:nvGrpSpPr>
          <p:grpSpPr>
            <a:xfrm>
              <a:off x="5519089" y="0"/>
              <a:ext cx="1485041" cy="6101321"/>
              <a:chOff x="5519089" y="0"/>
              <a:chExt cx="1485041" cy="6101321"/>
            </a:xfrm>
          </p:grpSpPr>
          <p:grpSp>
            <p:nvGrpSpPr>
              <p:cNvPr id="313" name="Google Shape;313;p2"/>
              <p:cNvGrpSpPr/>
              <p:nvPr/>
            </p:nvGrpSpPr>
            <p:grpSpPr>
              <a:xfrm>
                <a:off x="5519089" y="4469518"/>
                <a:ext cx="1485041" cy="1631803"/>
                <a:chOff x="5519089" y="4469518"/>
                <a:chExt cx="1485041" cy="1631803"/>
              </a:xfrm>
            </p:grpSpPr>
            <p:sp>
              <p:nvSpPr>
                <p:cNvPr id="314" name="Google Shape;314;p2"/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15" name="Google Shape;315;p2"/>
                <p:cNvGrpSpPr/>
                <p:nvPr/>
              </p:nvGrpSpPr>
              <p:grpSpPr>
                <a:xfrm rot="-99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316" name="Google Shape;316;p2"/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8" name="Google Shape;318;p2"/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15875">
                      <a:solidFill>
                        <a:schemeClr val="l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20" name="Google Shape;320;p2"/>
                  <p:cNvSpPr/>
                  <p:nvPr/>
                </p:nvSpPr>
                <p:spPr>
                  <a:xfrm rot="-718093">
                    <a:off x="7167196" y="1276843"/>
                    <a:ext cx="152933" cy="152933"/>
                  </a:xfrm>
                  <a:prstGeom prst="chord">
                    <a:avLst>
                      <a:gd fmla="val 5070744" name="adj1"/>
                      <a:gd fmla="val 16200000" name="adj2"/>
                    </a:avLst>
                  </a:prstGeom>
                  <a:solidFill>
                    <a:srgbClr val="D8D8D8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1" name="Google Shape;321;p2"/>
                  <p:cNvSpPr/>
                  <p:nvPr/>
                </p:nvSpPr>
                <p:spPr>
                  <a:xfrm rot="-718093">
                    <a:off x="7167196" y="1276843"/>
                    <a:ext cx="152933" cy="152933"/>
                  </a:xfrm>
                  <a:prstGeom prst="chord">
                    <a:avLst>
                      <a:gd fmla="val 16204063" name="adj1"/>
                      <a:gd fmla="val 5391679" name="adj2"/>
                    </a:avLst>
                  </a:prstGeom>
                  <a:solidFill>
                    <a:srgbClr val="BFBFBF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322" name="Google Shape;322;p2"/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rect b="b" l="l" r="r" t="t"/>
                <a:pathLst>
                  <a:path extrusionOk="0" h="4388540" w="648795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6"/>
          <p:cNvGrpSpPr/>
          <p:nvPr/>
        </p:nvGrpSpPr>
        <p:grpSpPr>
          <a:xfrm>
            <a:off x="-334365" y="1781483"/>
            <a:ext cx="4462718" cy="5666911"/>
            <a:chOff x="626918" y="2353021"/>
            <a:chExt cx="3346118" cy="4011121"/>
          </a:xfrm>
        </p:grpSpPr>
        <p:grpSp>
          <p:nvGrpSpPr>
            <p:cNvPr id="328" name="Google Shape;328;p6"/>
            <p:cNvGrpSpPr/>
            <p:nvPr/>
          </p:nvGrpSpPr>
          <p:grpSpPr>
            <a:xfrm rot="5179347">
              <a:off x="1402571" y="2430619"/>
              <a:ext cx="2486631" cy="2485756"/>
              <a:chOff x="9239798" y="3733140"/>
              <a:chExt cx="2486631" cy="2485756"/>
            </a:xfrm>
          </p:grpSpPr>
          <p:sp>
            <p:nvSpPr>
              <p:cNvPr id="329" name="Google Shape;329;p6"/>
              <p:cNvSpPr/>
              <p:nvPr/>
            </p:nvSpPr>
            <p:spPr>
              <a:xfrm rot="-2697059">
                <a:off x="9423207" y="4277920"/>
                <a:ext cx="2119814" cy="1396196"/>
              </a:xfrm>
              <a:custGeom>
                <a:rect b="b" l="l" r="r" t="t"/>
                <a:pathLst>
                  <a:path extrusionOk="0" h="857250" w="13144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 rot="-2697059">
                <a:off x="9431062" y="4290263"/>
                <a:ext cx="2101836" cy="1370763"/>
              </a:xfrm>
              <a:custGeom>
                <a:rect b="b" l="l" r="r" t="t"/>
                <a:pathLst>
                  <a:path extrusionOk="0" h="857250" w="13144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 rot="-2697059">
                <a:off x="9510609" y="4379560"/>
                <a:ext cx="1919067" cy="1172764"/>
              </a:xfrm>
              <a:custGeom>
                <a:rect b="b" l="l" r="r" t="t"/>
                <a:pathLst>
                  <a:path extrusionOk="0" h="733425" w="1200150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1869A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 rot="-2697059">
                <a:off x="9922753" y="4999678"/>
                <a:ext cx="239076" cy="879378"/>
              </a:xfrm>
              <a:custGeom>
                <a:rect b="b" l="l" r="r" t="t"/>
                <a:pathLst>
                  <a:path extrusionOk="0" h="2998" w="862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3" name="Google Shape;333;p6"/>
              <p:cNvGrpSpPr/>
              <p:nvPr/>
            </p:nvGrpSpPr>
            <p:grpSpPr>
              <a:xfrm rot="-27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334" name="Google Shape;334;p6"/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6"/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6"/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rect b="b" l="l" r="r" t="t"/>
                  <a:pathLst>
                    <a:path extrusionOk="0" h="301194" w="451750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6"/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6"/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rect b="b" l="l" r="r" t="t"/>
                  <a:pathLst>
                    <a:path extrusionOk="0" h="617583" w="791379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cap="flat" cmpd="sng" w="15875">
                  <a:solidFill>
                    <a:schemeClr val="accent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6"/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6"/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fmla="val 36320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6"/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6"/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6"/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6"/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6"/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rect b="b" l="l" r="r" t="t"/>
                  <a:pathLst>
                    <a:path extrusionOk="0" h="105236" w="686368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6" name="Google Shape;346;p6"/>
              <p:cNvSpPr/>
              <p:nvPr/>
            </p:nvSpPr>
            <p:spPr>
              <a:xfrm rot="-2697059">
                <a:off x="10242661" y="3983156"/>
                <a:ext cx="1144096" cy="1352486"/>
              </a:xfrm>
              <a:custGeom>
                <a:rect b="b" l="l" r="r" t="t"/>
                <a:pathLst>
                  <a:path extrusionOk="0" h="3990500" w="3375646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7" name="Google Shape;347;p6"/>
              <p:cNvGrpSpPr/>
              <p:nvPr/>
            </p:nvGrpSpPr>
            <p:grpSpPr>
              <a:xfrm rot="-2697059">
                <a:off x="9825321" y="5247373"/>
                <a:ext cx="109147" cy="109147"/>
                <a:chOff x="8118251" y="2289511"/>
                <a:chExt cx="453435" cy="453435"/>
              </a:xfrm>
            </p:grpSpPr>
            <p:sp>
              <p:nvSpPr>
                <p:cNvPr id="348" name="Google Shape;348;p6"/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6"/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6"/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6"/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2" name="Google Shape;352;p6"/>
            <p:cNvGrpSpPr/>
            <p:nvPr/>
          </p:nvGrpSpPr>
          <p:grpSpPr>
            <a:xfrm flipH="1">
              <a:off x="626918" y="2924308"/>
              <a:ext cx="3346118" cy="3439834"/>
              <a:chOff x="549272" y="2924308"/>
              <a:chExt cx="3346118" cy="3439834"/>
            </a:xfrm>
          </p:grpSpPr>
          <p:sp>
            <p:nvSpPr>
              <p:cNvPr id="353" name="Google Shape;353;p6"/>
              <p:cNvSpPr/>
              <p:nvPr/>
            </p:nvSpPr>
            <p:spPr>
              <a:xfrm rot="-2453110">
                <a:off x="898378" y="3540367"/>
                <a:ext cx="2647906" cy="2053702"/>
              </a:xfrm>
              <a:custGeom>
                <a:rect b="b" l="l" r="r" t="t"/>
                <a:pathLst>
                  <a:path extrusionOk="0" h="2053702" w="2647906">
                    <a:moveTo>
                      <a:pt x="802501" y="64780"/>
                    </a:moveTo>
                    <a:cubicBezTo>
                      <a:pt x="822159" y="83035"/>
                      <a:pt x="831951" y="111553"/>
                      <a:pt x="824412" y="137612"/>
                    </a:cubicBezTo>
                    <a:cubicBezTo>
                      <a:pt x="813704" y="174981"/>
                      <a:pt x="750767" y="282281"/>
                      <a:pt x="735907" y="300638"/>
                    </a:cubicBezTo>
                    <a:cubicBezTo>
                      <a:pt x="715146" y="325768"/>
                      <a:pt x="691108" y="348277"/>
                      <a:pt x="672970" y="375812"/>
                    </a:cubicBezTo>
                    <a:cubicBezTo>
                      <a:pt x="665758" y="386739"/>
                      <a:pt x="658546" y="395480"/>
                      <a:pt x="644123" y="429134"/>
                    </a:cubicBezTo>
                    <a:cubicBezTo>
                      <a:pt x="629045" y="467158"/>
                      <a:pt x="625330" y="506275"/>
                      <a:pt x="630356" y="546704"/>
                    </a:cubicBezTo>
                    <a:cubicBezTo>
                      <a:pt x="633634" y="572054"/>
                      <a:pt x="626641" y="596310"/>
                      <a:pt x="618992" y="620349"/>
                    </a:cubicBezTo>
                    <a:cubicBezTo>
                      <a:pt x="608285" y="653348"/>
                      <a:pt x="595391" y="685035"/>
                      <a:pt x="576379" y="714318"/>
                    </a:cubicBezTo>
                    <a:cubicBezTo>
                      <a:pt x="565452" y="731363"/>
                      <a:pt x="563704" y="752124"/>
                      <a:pt x="559114" y="771355"/>
                    </a:cubicBezTo>
                    <a:cubicBezTo>
                      <a:pt x="548625" y="814187"/>
                      <a:pt x="536387" y="856145"/>
                      <a:pt x="507760" y="891329"/>
                    </a:cubicBezTo>
                    <a:cubicBezTo>
                      <a:pt x="492462" y="910122"/>
                      <a:pt x="476947" y="929135"/>
                      <a:pt x="462960" y="948802"/>
                    </a:cubicBezTo>
                    <a:cubicBezTo>
                      <a:pt x="435426" y="987919"/>
                      <a:pt x="422751" y="1032937"/>
                      <a:pt x="412480" y="1078829"/>
                    </a:cubicBezTo>
                    <a:cubicBezTo>
                      <a:pt x="404395" y="1115761"/>
                      <a:pt x="399150" y="1285779"/>
                      <a:pt x="403301" y="1333200"/>
                    </a:cubicBezTo>
                    <a:cubicBezTo>
                      <a:pt x="407890" y="1384883"/>
                      <a:pt x="414447" y="1446399"/>
                      <a:pt x="421058" y="1503955"/>
                    </a:cubicBezTo>
                    <a:lnTo>
                      <a:pt x="425443" y="1540797"/>
                    </a:lnTo>
                    <a:lnTo>
                      <a:pt x="0" y="1172459"/>
                    </a:lnTo>
                    <a:lnTo>
                      <a:pt x="16659" y="1116181"/>
                    </a:lnTo>
                    <a:cubicBezTo>
                      <a:pt x="58412" y="975757"/>
                      <a:pt x="97686" y="845601"/>
                      <a:pt x="118337" y="780533"/>
                    </a:cubicBezTo>
                    <a:cubicBezTo>
                      <a:pt x="151553" y="675857"/>
                      <a:pt x="183240" y="570524"/>
                      <a:pt x="209683" y="463662"/>
                    </a:cubicBezTo>
                    <a:cubicBezTo>
                      <a:pt x="223888" y="406188"/>
                      <a:pt x="240714" y="349588"/>
                      <a:pt x="259071" y="293425"/>
                    </a:cubicBezTo>
                    <a:cubicBezTo>
                      <a:pt x="268467" y="264798"/>
                      <a:pt x="273276" y="234859"/>
                      <a:pt x="276772" y="205139"/>
                    </a:cubicBezTo>
                    <a:cubicBezTo>
                      <a:pt x="280924" y="171922"/>
                      <a:pt x="298407" y="147883"/>
                      <a:pt x="329219" y="137394"/>
                    </a:cubicBezTo>
                    <a:cubicBezTo>
                      <a:pt x="395216" y="114667"/>
                      <a:pt x="452472" y="75550"/>
                      <a:pt x="512349" y="41458"/>
                    </a:cubicBezTo>
                    <a:cubicBezTo>
                      <a:pt x="534421" y="28784"/>
                      <a:pt x="556492" y="16109"/>
                      <a:pt x="578564" y="3434"/>
                    </a:cubicBezTo>
                    <a:cubicBezTo>
                      <a:pt x="584901" y="-282"/>
                      <a:pt x="591457" y="-1374"/>
                      <a:pt x="598232" y="2123"/>
                    </a:cubicBezTo>
                    <a:cubicBezTo>
                      <a:pt x="603477" y="5620"/>
                      <a:pt x="603258" y="11082"/>
                      <a:pt x="603914" y="16546"/>
                    </a:cubicBezTo>
                    <a:cubicBezTo>
                      <a:pt x="605880" y="34466"/>
                      <a:pt x="609159" y="149195"/>
                      <a:pt x="614402" y="153128"/>
                    </a:cubicBezTo>
                    <a:cubicBezTo>
                      <a:pt x="618774" y="152910"/>
                      <a:pt x="621177" y="149413"/>
                      <a:pt x="624237" y="147446"/>
                    </a:cubicBezTo>
                    <a:cubicBezTo>
                      <a:pt x="646309" y="129745"/>
                      <a:pt x="701160" y="71616"/>
                      <a:pt x="710120" y="63749"/>
                    </a:cubicBezTo>
                    <a:cubicBezTo>
                      <a:pt x="730881" y="45829"/>
                      <a:pt x="753827" y="40147"/>
                      <a:pt x="779832" y="50418"/>
                    </a:cubicBezTo>
                    <a:cubicBezTo>
                      <a:pt x="788300" y="53751"/>
                      <a:pt x="795948" y="58695"/>
                      <a:pt x="802501" y="64780"/>
                    </a:cubicBezTo>
                    <a:close/>
                    <a:moveTo>
                      <a:pt x="2419034" y="721093"/>
                    </a:moveTo>
                    <a:cubicBezTo>
                      <a:pt x="2425371" y="728523"/>
                      <a:pt x="2486342" y="856583"/>
                      <a:pt x="2504043" y="904441"/>
                    </a:cubicBezTo>
                    <a:cubicBezTo>
                      <a:pt x="2523711" y="957763"/>
                      <a:pt x="2539227" y="1012396"/>
                      <a:pt x="2545782" y="1068995"/>
                    </a:cubicBezTo>
                    <a:cubicBezTo>
                      <a:pt x="2550809" y="1113139"/>
                      <a:pt x="2547749" y="1156846"/>
                      <a:pt x="2540975" y="1200552"/>
                    </a:cubicBezTo>
                    <a:cubicBezTo>
                      <a:pt x="2535512" y="1236828"/>
                      <a:pt x="2528737" y="1273104"/>
                      <a:pt x="2527207" y="1309818"/>
                    </a:cubicBezTo>
                    <a:cubicBezTo>
                      <a:pt x="2525678" y="1346531"/>
                      <a:pt x="2522181" y="1383026"/>
                      <a:pt x="2533108" y="1417991"/>
                    </a:cubicBezTo>
                    <a:cubicBezTo>
                      <a:pt x="2547750" y="1465631"/>
                      <a:pt x="2626271" y="1578730"/>
                      <a:pt x="2647906" y="1623311"/>
                    </a:cubicBezTo>
                    <a:cubicBezTo>
                      <a:pt x="2530422" y="1724748"/>
                      <a:pt x="2319956" y="2043116"/>
                      <a:pt x="2238821" y="2053445"/>
                    </a:cubicBezTo>
                    <a:cubicBezTo>
                      <a:pt x="2157686" y="2063775"/>
                      <a:pt x="2175281" y="1761030"/>
                      <a:pt x="2107487" y="1625728"/>
                    </a:cubicBezTo>
                    <a:cubicBezTo>
                      <a:pt x="2039693" y="1490426"/>
                      <a:pt x="1892241" y="1329981"/>
                      <a:pt x="1832058" y="1241636"/>
                    </a:cubicBezTo>
                    <a:cubicBezTo>
                      <a:pt x="1771877" y="1153291"/>
                      <a:pt x="1768248" y="1148541"/>
                      <a:pt x="1746394" y="1095656"/>
                    </a:cubicBezTo>
                    <a:cubicBezTo>
                      <a:pt x="1734812" y="1067248"/>
                      <a:pt x="1721044" y="1039494"/>
                      <a:pt x="1701159" y="1015237"/>
                    </a:cubicBezTo>
                    <a:cubicBezTo>
                      <a:pt x="1682365" y="992291"/>
                      <a:pt x="1674716" y="964100"/>
                      <a:pt x="1666849" y="935910"/>
                    </a:cubicBezTo>
                    <a:cubicBezTo>
                      <a:pt x="1658108" y="904878"/>
                      <a:pt x="1643904" y="876251"/>
                      <a:pt x="1618990" y="854398"/>
                    </a:cubicBezTo>
                    <a:cubicBezTo>
                      <a:pt x="1611342" y="850027"/>
                      <a:pt x="1591237" y="830578"/>
                      <a:pt x="1588178" y="825770"/>
                    </a:cubicBezTo>
                    <a:cubicBezTo>
                      <a:pt x="1570913" y="800202"/>
                      <a:pt x="1582277" y="771355"/>
                      <a:pt x="1612435" y="764145"/>
                    </a:cubicBezTo>
                    <a:cubicBezTo>
                      <a:pt x="1622487" y="761740"/>
                      <a:pt x="1632321" y="761303"/>
                      <a:pt x="1642592" y="763488"/>
                    </a:cubicBezTo>
                    <a:cubicBezTo>
                      <a:pt x="1658982" y="766985"/>
                      <a:pt x="1675153" y="770481"/>
                      <a:pt x="1691106" y="775726"/>
                    </a:cubicBezTo>
                    <a:cubicBezTo>
                      <a:pt x="1713614" y="783156"/>
                      <a:pt x="1733719" y="793864"/>
                      <a:pt x="1749017" y="812658"/>
                    </a:cubicBezTo>
                    <a:cubicBezTo>
                      <a:pt x="1749672" y="813532"/>
                      <a:pt x="1750546" y="814188"/>
                      <a:pt x="1751420" y="814843"/>
                    </a:cubicBezTo>
                    <a:cubicBezTo>
                      <a:pt x="1752076" y="815281"/>
                      <a:pt x="1752732" y="815499"/>
                      <a:pt x="1755354" y="815280"/>
                    </a:cubicBezTo>
                    <a:cubicBezTo>
                      <a:pt x="1742242" y="765455"/>
                      <a:pt x="1644559" y="387177"/>
                      <a:pt x="1638003" y="354397"/>
                    </a:cubicBezTo>
                    <a:cubicBezTo>
                      <a:pt x="1637129" y="346749"/>
                      <a:pt x="1635162" y="310909"/>
                      <a:pt x="1635598" y="303261"/>
                    </a:cubicBezTo>
                    <a:cubicBezTo>
                      <a:pt x="1636691" y="286652"/>
                      <a:pt x="1642810" y="273103"/>
                      <a:pt x="1657234" y="263925"/>
                    </a:cubicBezTo>
                    <a:cubicBezTo>
                      <a:pt x="1673186" y="255184"/>
                      <a:pt x="1690451" y="255839"/>
                      <a:pt x="1707714" y="258243"/>
                    </a:cubicBezTo>
                    <a:cubicBezTo>
                      <a:pt x="1739401" y="264580"/>
                      <a:pt x="1764314" y="281845"/>
                      <a:pt x="1784419" y="306538"/>
                    </a:cubicBezTo>
                    <a:cubicBezTo>
                      <a:pt x="1802339" y="328610"/>
                      <a:pt x="1813921" y="382369"/>
                      <a:pt x="1823973" y="408592"/>
                    </a:cubicBezTo>
                    <a:cubicBezTo>
                      <a:pt x="1827469" y="417771"/>
                      <a:pt x="1906797" y="688095"/>
                      <a:pt x="1907234" y="690280"/>
                    </a:cubicBezTo>
                    <a:cubicBezTo>
                      <a:pt x="1911386" y="705140"/>
                      <a:pt x="1912915" y="704266"/>
                      <a:pt x="1926465" y="698148"/>
                    </a:cubicBezTo>
                    <a:cubicBezTo>
                      <a:pt x="1965581" y="680010"/>
                      <a:pt x="2005791" y="670613"/>
                      <a:pt x="2046438" y="694651"/>
                    </a:cubicBezTo>
                    <a:cubicBezTo>
                      <a:pt x="2052776" y="698366"/>
                      <a:pt x="2059113" y="702081"/>
                      <a:pt x="2065013" y="706014"/>
                    </a:cubicBezTo>
                    <a:cubicBezTo>
                      <a:pt x="2069820" y="709293"/>
                      <a:pt x="2073536" y="709074"/>
                      <a:pt x="2076595" y="703392"/>
                    </a:cubicBezTo>
                    <a:cubicBezTo>
                      <a:pt x="2090581" y="677168"/>
                      <a:pt x="2114401" y="669082"/>
                      <a:pt x="2142155" y="667553"/>
                    </a:cubicBezTo>
                    <a:cubicBezTo>
                      <a:pt x="2175371" y="665804"/>
                      <a:pt x="2204873" y="675420"/>
                      <a:pt x="2230442" y="696399"/>
                    </a:cubicBezTo>
                    <a:cubicBezTo>
                      <a:pt x="2245302" y="708637"/>
                      <a:pt x="2261255" y="711259"/>
                      <a:pt x="2279612" y="706670"/>
                    </a:cubicBezTo>
                    <a:cubicBezTo>
                      <a:pt x="2296220" y="702518"/>
                      <a:pt x="2312391" y="696399"/>
                      <a:pt x="2328562" y="691592"/>
                    </a:cubicBezTo>
                    <a:cubicBezTo>
                      <a:pt x="2365712" y="680446"/>
                      <a:pt x="2394996" y="692903"/>
                      <a:pt x="2419034" y="721093"/>
                    </a:cubicBezTo>
                    <a:close/>
                  </a:path>
                </a:pathLst>
              </a:custGeom>
              <a:solidFill>
                <a:srgbClr val="FCD9C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 rot="-3105494">
                <a:off x="1277685" y="5118874"/>
                <a:ext cx="859228" cy="1121504"/>
              </a:xfrm>
              <a:custGeom>
                <a:rect b="b" l="l" r="r" t="t"/>
                <a:pathLst>
                  <a:path extrusionOk="0" h="1121504" w="859229">
                    <a:moveTo>
                      <a:pt x="858926" y="265576"/>
                    </a:moveTo>
                    <a:cubicBezTo>
                      <a:pt x="859995" y="269906"/>
                      <a:pt x="858161" y="275304"/>
                      <a:pt x="854698" y="282230"/>
                    </a:cubicBezTo>
                    <a:cubicBezTo>
                      <a:pt x="792765" y="411799"/>
                      <a:pt x="731649" y="541369"/>
                      <a:pt x="670532" y="670937"/>
                    </a:cubicBezTo>
                    <a:lnTo>
                      <a:pt x="467704" y="1121504"/>
                    </a:lnTo>
                    <a:lnTo>
                      <a:pt x="0" y="518100"/>
                    </a:lnTo>
                    <a:lnTo>
                      <a:pt x="284270" y="14129"/>
                    </a:lnTo>
                    <a:cubicBezTo>
                      <a:pt x="298124" y="-3798"/>
                      <a:pt x="298938" y="-3798"/>
                      <a:pt x="326645" y="9241"/>
                    </a:cubicBezTo>
                    <a:lnTo>
                      <a:pt x="582522" y="128216"/>
                    </a:lnTo>
                    <a:lnTo>
                      <a:pt x="788692" y="223558"/>
                    </a:lnTo>
                    <a:cubicBezTo>
                      <a:pt x="797249" y="227225"/>
                      <a:pt x="806212" y="229670"/>
                      <a:pt x="809064" y="239449"/>
                    </a:cubicBezTo>
                    <a:cubicBezTo>
                      <a:pt x="821288" y="244745"/>
                      <a:pt x="833103" y="251265"/>
                      <a:pt x="845734" y="255339"/>
                    </a:cubicBezTo>
                    <a:cubicBezTo>
                      <a:pt x="853883" y="257988"/>
                      <a:pt x="857856" y="261247"/>
                      <a:pt x="858926" y="265576"/>
                    </a:cubicBezTo>
                    <a:close/>
                  </a:path>
                </a:pathLst>
              </a:custGeom>
              <a:solidFill>
                <a:srgbClr val="E8F3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 rot="-5400000">
                <a:off x="3032248" y="4203473"/>
                <a:ext cx="777883" cy="405480"/>
              </a:xfrm>
              <a:custGeom>
                <a:rect b="b" l="l" r="r" t="t"/>
                <a:pathLst>
                  <a:path extrusionOk="0" h="405480" w="777883">
                    <a:moveTo>
                      <a:pt x="777580" y="265577"/>
                    </a:moveTo>
                    <a:cubicBezTo>
                      <a:pt x="778649" y="269906"/>
                      <a:pt x="776815" y="275305"/>
                      <a:pt x="773352" y="282231"/>
                    </a:cubicBezTo>
                    <a:lnTo>
                      <a:pt x="714957" y="405480"/>
                    </a:lnTo>
                    <a:lnTo>
                      <a:pt x="0" y="405480"/>
                    </a:lnTo>
                    <a:lnTo>
                      <a:pt x="128362" y="158774"/>
                    </a:lnTo>
                    <a:cubicBezTo>
                      <a:pt x="153623" y="110695"/>
                      <a:pt x="178885" y="62617"/>
                      <a:pt x="202924" y="14130"/>
                    </a:cubicBezTo>
                    <a:cubicBezTo>
                      <a:pt x="216778" y="-3799"/>
                      <a:pt x="217592" y="-3799"/>
                      <a:pt x="245299" y="9241"/>
                    </a:cubicBezTo>
                    <a:cubicBezTo>
                      <a:pt x="330863" y="48356"/>
                      <a:pt x="415612" y="89101"/>
                      <a:pt x="501176" y="128216"/>
                    </a:cubicBezTo>
                    <a:cubicBezTo>
                      <a:pt x="570035" y="159589"/>
                      <a:pt x="638487" y="192593"/>
                      <a:pt x="707346" y="223558"/>
                    </a:cubicBezTo>
                    <a:cubicBezTo>
                      <a:pt x="715902" y="227226"/>
                      <a:pt x="724866" y="229670"/>
                      <a:pt x="727718" y="239449"/>
                    </a:cubicBezTo>
                    <a:cubicBezTo>
                      <a:pt x="739942" y="244746"/>
                      <a:pt x="751757" y="251265"/>
                      <a:pt x="764388" y="255339"/>
                    </a:cubicBezTo>
                    <a:cubicBezTo>
                      <a:pt x="772537" y="257988"/>
                      <a:pt x="776510" y="261248"/>
                      <a:pt x="777580" y="265577"/>
                    </a:cubicBezTo>
                    <a:close/>
                  </a:path>
                </a:pathLst>
              </a:custGeom>
              <a:solidFill>
                <a:srgbClr val="E8F3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6" name="Google Shape;356;p6"/>
          <p:cNvSpPr txBox="1"/>
          <p:nvPr/>
        </p:nvSpPr>
        <p:spPr>
          <a:xfrm>
            <a:off x="3914675" y="725950"/>
            <a:ext cx="8418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C4587"/>
                </a:solidFill>
              </a:rPr>
              <a:t>A </a:t>
            </a:r>
            <a:r>
              <a:rPr b="1" lang="en-US" sz="1800">
                <a:solidFill>
                  <a:srgbClr val="1C4587"/>
                </a:solidFill>
              </a:rPr>
              <a:t>stroke</a:t>
            </a:r>
            <a:r>
              <a:rPr b="1" lang="en-US" sz="1800">
                <a:solidFill>
                  <a:srgbClr val="1C4587"/>
                </a:solidFill>
              </a:rPr>
              <a:t> is caused when blood flow to a part of the brain is stopped abruptly. Without the blood supply, the brain cells gradually die, and disability occurs depending on the area of the brain affected. 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C4587"/>
                </a:solidFill>
              </a:rPr>
              <a:t>According to the World Stroke Organization, 13 million people get a stroke each year, and approximately 5.5 million people will die as a result.</a:t>
            </a:r>
            <a:endParaRPr b="1" sz="1800">
              <a:solidFill>
                <a:srgbClr val="1C4587"/>
              </a:solidFill>
            </a:endParaRPr>
          </a:p>
        </p:txBody>
      </p:sp>
      <p:sp>
        <p:nvSpPr>
          <p:cNvPr id="357" name="Google Shape;357;p6"/>
          <p:cNvSpPr txBox="1"/>
          <p:nvPr/>
        </p:nvSpPr>
        <p:spPr>
          <a:xfrm>
            <a:off x="4029125" y="3505075"/>
            <a:ext cx="8174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73763"/>
                </a:solidFill>
              </a:rPr>
              <a:t>In business </a:t>
            </a:r>
            <a:r>
              <a:rPr b="1" lang="en-US" sz="1800">
                <a:solidFill>
                  <a:srgbClr val="073763"/>
                </a:solidFill>
              </a:rPr>
              <a:t>scenario</a:t>
            </a:r>
            <a:r>
              <a:rPr b="1" lang="en-US" sz="1800">
                <a:solidFill>
                  <a:srgbClr val="073763"/>
                </a:solidFill>
              </a:rPr>
              <a:t>, m</a:t>
            </a:r>
            <a:r>
              <a:rPr b="1" lang="en-US" sz="1800">
                <a:solidFill>
                  <a:srgbClr val="073763"/>
                </a:solidFill>
              </a:rPr>
              <a:t>any stakeholders would benefit from this predictive task. For instance, </a:t>
            </a:r>
            <a:endParaRPr b="1"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b="1" lang="en-US" sz="1800">
                <a:solidFill>
                  <a:srgbClr val="073763"/>
                </a:solidFill>
              </a:rPr>
              <a:t>smartwatch companies could also build such predictive models to better serve their customers; </a:t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b="1" lang="en-US" sz="1800">
                <a:solidFill>
                  <a:srgbClr val="073763"/>
                </a:solidFill>
              </a:rPr>
              <a:t>insurance companies could use such predictive models to improve the health outcomes of their patients and optimize revenue; </a:t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b="1" lang="en-US" sz="1800">
                <a:solidFill>
                  <a:srgbClr val="073763"/>
                </a:solidFill>
              </a:rPr>
              <a:t>healthcare providers could also benefit from these predictive models to increase patient satisfaction, etc.</a:t>
            </a:r>
            <a:endParaRPr b="1"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184722" y="725953"/>
            <a:ext cx="2996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D6268"/>
                </a:solidFill>
              </a:rPr>
              <a:t>Business</a:t>
            </a:r>
            <a:endParaRPr b="1" sz="2800">
              <a:solidFill>
                <a:srgbClr val="5D6268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D6268"/>
                </a:solidFill>
              </a:rPr>
              <a:t>Problem</a:t>
            </a:r>
            <a:endParaRPr b="1" sz="2800">
              <a:solidFill>
                <a:srgbClr val="5D6268"/>
              </a:solidFill>
            </a:endParaRPr>
          </a:p>
        </p:txBody>
      </p:sp>
      <p:sp>
        <p:nvSpPr>
          <p:cNvPr id="359" name="Google Shape;359;p6"/>
          <p:cNvSpPr txBox="1"/>
          <p:nvPr/>
        </p:nvSpPr>
        <p:spPr>
          <a:xfrm>
            <a:off x="3679225" y="2912150"/>
            <a:ext cx="8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1869AA"/>
                </a:highlight>
              </a:rPr>
              <a:t>We want to p</a:t>
            </a:r>
            <a:r>
              <a:rPr b="1" lang="en-US" sz="1800">
                <a:solidFill>
                  <a:schemeClr val="lt1"/>
                </a:solidFill>
                <a:highlight>
                  <a:srgbClr val="1869AA"/>
                </a:highlight>
              </a:rPr>
              <a:t>redict whether a person is likely to get a stroke or not  </a:t>
            </a:r>
            <a:endParaRPr b="1" sz="1800">
              <a:solidFill>
                <a:schemeClr val="lt1"/>
              </a:solidFill>
              <a:highlight>
                <a:srgbClr val="1869AA"/>
              </a:highlight>
            </a:endParaRPr>
          </a:p>
        </p:txBody>
      </p:sp>
      <p:sp>
        <p:nvSpPr>
          <p:cNvPr id="360" name="Google Shape;360;p6"/>
          <p:cNvSpPr txBox="1"/>
          <p:nvPr/>
        </p:nvSpPr>
        <p:spPr>
          <a:xfrm>
            <a:off x="4393150" y="6460375"/>
            <a:ext cx="805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</a:rPr>
              <a:t>Resources: </a:t>
            </a:r>
            <a:r>
              <a:rPr lang="en-US" sz="1000">
                <a:solidFill>
                  <a:srgbClr val="222222"/>
                </a:solidFill>
              </a:rPr>
              <a:t>Dritsas, E., &amp; Trigka, M. (2022). Stroke risk prediction with machine learning techniques. </a:t>
            </a:r>
            <a:r>
              <a:rPr i="1" lang="en-US" sz="1000">
                <a:solidFill>
                  <a:srgbClr val="222222"/>
                </a:solidFill>
              </a:rPr>
              <a:t>Sensors</a:t>
            </a:r>
            <a:r>
              <a:rPr lang="en-US" sz="1000">
                <a:solidFill>
                  <a:srgbClr val="222222"/>
                </a:solidFill>
              </a:rPr>
              <a:t>, </a:t>
            </a:r>
            <a:r>
              <a:rPr i="1" lang="en-US" sz="1000">
                <a:solidFill>
                  <a:srgbClr val="222222"/>
                </a:solidFill>
              </a:rPr>
              <a:t>22</a:t>
            </a:r>
            <a:r>
              <a:rPr lang="en-US" sz="1000">
                <a:solidFill>
                  <a:srgbClr val="222222"/>
                </a:solidFill>
              </a:rPr>
              <a:t>(13), 4670.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d3679a626_0_23"/>
          <p:cNvSpPr txBox="1"/>
          <p:nvPr/>
        </p:nvSpPr>
        <p:spPr>
          <a:xfrm>
            <a:off x="5886277" y="1643050"/>
            <a:ext cx="5984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2</a:t>
            </a:r>
            <a:endParaRPr b="1" sz="48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D</a:t>
            </a:r>
            <a:r>
              <a:rPr b="1" lang="en-US" sz="4800">
                <a:solidFill>
                  <a:srgbClr val="262626"/>
                </a:solidFill>
              </a:rPr>
              <a:t>ata</a:t>
            </a:r>
            <a:endParaRPr b="1" sz="48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 Understanding</a:t>
            </a:r>
            <a:endParaRPr b="1" sz="4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g15d3679a626_0_23"/>
          <p:cNvGrpSpPr/>
          <p:nvPr/>
        </p:nvGrpSpPr>
        <p:grpSpPr>
          <a:xfrm>
            <a:off x="73614" y="0"/>
            <a:ext cx="4881017" cy="4317219"/>
            <a:chOff x="652118" y="-50052"/>
            <a:chExt cx="6995868" cy="6532333"/>
          </a:xfrm>
        </p:grpSpPr>
        <p:sp>
          <p:nvSpPr>
            <p:cNvPr id="367" name="Google Shape;367;g15d3679a626_0_23"/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rect b="b" l="l" r="r" t="t"/>
              <a:pathLst>
                <a:path extrusionOk="0" h="6468442" w="2842596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15d3679a626_0_23"/>
            <p:cNvSpPr/>
            <p:nvPr/>
          </p:nvSpPr>
          <p:spPr>
            <a:xfrm>
              <a:off x="3706963" y="1074251"/>
              <a:ext cx="1281676" cy="5333238"/>
            </a:xfrm>
            <a:custGeom>
              <a:rect b="b" l="l" r="r" t="t"/>
              <a:pathLst>
                <a:path extrusionOk="0" h="5333238" w="1281676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15d3679a626_0_23"/>
            <p:cNvSpPr/>
            <p:nvPr/>
          </p:nvSpPr>
          <p:spPr>
            <a:xfrm rot="10800000">
              <a:off x="3618801" y="-21977"/>
              <a:ext cx="1474200" cy="1131000"/>
            </a:xfrm>
            <a:prstGeom prst="trapezoid">
              <a:avLst>
                <a:gd fmla="val 39007" name="adj"/>
              </a:avLst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15d3679a626_0_23"/>
            <p:cNvSpPr/>
            <p:nvPr/>
          </p:nvSpPr>
          <p:spPr>
            <a:xfrm rot="10800000">
              <a:off x="2942709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15d3679a626_0_23"/>
            <p:cNvSpPr/>
            <p:nvPr/>
          </p:nvSpPr>
          <p:spPr>
            <a:xfrm flipH="1" rot="10800000">
              <a:off x="4351031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g15d3679a626_0_23"/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373" name="Google Shape;373;g15d3679a626_0_23"/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15d3679a626_0_23"/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g15d3679a626_0_23"/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376" name="Google Shape;376;g15d3679a626_0_23"/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g15d3679a626_0_23"/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g15d3679a626_0_23"/>
            <p:cNvGrpSpPr/>
            <p:nvPr/>
          </p:nvGrpSpPr>
          <p:grpSpPr>
            <a:xfrm>
              <a:off x="652118" y="-50052"/>
              <a:ext cx="2830860" cy="5755915"/>
              <a:chOff x="824882" y="-56577"/>
              <a:chExt cx="2830860" cy="5755915"/>
            </a:xfrm>
          </p:grpSpPr>
          <p:grpSp>
            <p:nvGrpSpPr>
              <p:cNvPr id="379" name="Google Shape;379;g15d3679a626_0_23"/>
              <p:cNvGrpSpPr/>
              <p:nvPr/>
            </p:nvGrpSpPr>
            <p:grpSpPr>
              <a:xfrm rot="10228851">
                <a:off x="2297115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380" name="Google Shape;380;g15d3679a626_0_23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g15d3679a626_0_23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2" name="Google Shape;382;g15d3679a626_0_23"/>
              <p:cNvGrpSpPr/>
              <p:nvPr/>
            </p:nvGrpSpPr>
            <p:grpSpPr>
              <a:xfrm flipH="1" rot="-10228851">
                <a:off x="931532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383" name="Google Shape;383;g15d3679a626_0_23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g15d3679a626_0_23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Google Shape;385;g15d3679a626_0_23"/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rect b="b" l="l" r="r" t="t"/>
                <a:pathLst>
                  <a:path extrusionOk="0" h="2504922" w="643214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6" name="Google Shape;386;g15d3679a626_0_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387" name="Google Shape;387;g15d3679a626_0_23"/>
            <p:cNvGrpSpPr/>
            <p:nvPr/>
          </p:nvGrpSpPr>
          <p:grpSpPr>
            <a:xfrm>
              <a:off x="5519220" y="-5044"/>
              <a:ext cx="1485045" cy="6106270"/>
              <a:chOff x="5519220" y="-5044"/>
              <a:chExt cx="1485045" cy="6106270"/>
            </a:xfrm>
          </p:grpSpPr>
          <p:grpSp>
            <p:nvGrpSpPr>
              <p:cNvPr id="388" name="Google Shape;388;g15d3679a626_0_23"/>
              <p:cNvGrpSpPr/>
              <p:nvPr/>
            </p:nvGrpSpPr>
            <p:grpSpPr>
              <a:xfrm>
                <a:off x="5519220" y="4469518"/>
                <a:ext cx="1485045" cy="1631707"/>
                <a:chOff x="5519220" y="4469518"/>
                <a:chExt cx="1485045" cy="1631707"/>
              </a:xfrm>
            </p:grpSpPr>
            <p:sp>
              <p:nvSpPr>
                <p:cNvPr id="389" name="Google Shape;389;g15d3679a626_0_23"/>
                <p:cNvSpPr/>
                <p:nvPr/>
              </p:nvSpPr>
              <p:spPr>
                <a:xfrm rot="533425">
                  <a:off x="6343942" y="4480192"/>
                  <a:ext cx="163059" cy="316152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0" name="Google Shape;390;g15d3679a626_0_23"/>
                <p:cNvGrpSpPr/>
                <p:nvPr/>
              </p:nvGrpSpPr>
              <p:grpSpPr>
                <a:xfrm rot="-9899988">
                  <a:off x="5655477" y="4752437"/>
                  <a:ext cx="1212532" cy="1212532"/>
                  <a:chOff x="7123996" y="1204735"/>
                  <a:chExt cx="252499" cy="252499"/>
                </a:xfrm>
              </p:grpSpPr>
              <p:grpSp>
                <p:nvGrpSpPr>
                  <p:cNvPr id="391" name="Google Shape;391;g15d3679a626_0_23"/>
                  <p:cNvGrpSpPr/>
                  <p:nvPr/>
                </p:nvGrpSpPr>
                <p:grpSpPr>
                  <a:xfrm>
                    <a:off x="7123996" y="1204735"/>
                    <a:ext cx="252499" cy="252499"/>
                    <a:chOff x="4915373" y="1633391"/>
                    <a:chExt cx="342000" cy="342000"/>
                  </a:xfrm>
                </p:grpSpPr>
                <p:sp>
                  <p:nvSpPr>
                    <p:cNvPr id="392" name="Google Shape;392;g15d3679a626_0_23"/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3" name="Google Shape;393;g15d3679a626_0_23"/>
                    <p:cNvSpPr/>
                    <p:nvPr/>
                  </p:nvSpPr>
                  <p:spPr>
                    <a:xfrm>
                      <a:off x="4932040" y="1666488"/>
                      <a:ext cx="295800" cy="2958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" name="Google Shape;394;g15d3679a626_0_23"/>
                    <p:cNvSpPr/>
                    <p:nvPr/>
                  </p:nvSpPr>
                  <p:spPr>
                    <a:xfrm>
                      <a:off x="4970613" y="1724593"/>
                      <a:ext cx="207600" cy="2076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15875">
                      <a:solidFill>
                        <a:schemeClr val="l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5" name="Google Shape;395;g15d3679a626_0_23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5070744" name="adj1"/>
                      <a:gd fmla="val 16200000" name="adj2"/>
                    </a:avLst>
                  </a:prstGeom>
                  <a:solidFill>
                    <a:srgbClr val="D8D8D8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6" name="Google Shape;396;g15d3679a626_0_23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16204063" name="adj1"/>
                      <a:gd fmla="val 5391679" name="adj2"/>
                    </a:avLst>
                  </a:prstGeom>
                  <a:solidFill>
                    <a:srgbClr val="BFBFBF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397" name="Google Shape;397;g15d3679a626_0_23"/>
              <p:cNvSpPr/>
              <p:nvPr/>
            </p:nvSpPr>
            <p:spPr>
              <a:xfrm rot="10800000">
                <a:off x="6332106" y="-5044"/>
                <a:ext cx="648795" cy="4662824"/>
              </a:xfrm>
              <a:custGeom>
                <a:rect b="b" l="l" r="r" t="t"/>
                <a:pathLst>
                  <a:path extrusionOk="0" h="4388540" w="648795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d3679a626_0_0"/>
          <p:cNvSpPr/>
          <p:nvPr/>
        </p:nvSpPr>
        <p:spPr>
          <a:xfrm>
            <a:off x="203200" y="171950"/>
            <a:ext cx="125100" cy="7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03" name="Google Shape;403;g15d3679a626_0_0"/>
          <p:cNvSpPr/>
          <p:nvPr/>
        </p:nvSpPr>
        <p:spPr>
          <a:xfrm>
            <a:off x="414450" y="296750"/>
            <a:ext cx="1251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04" name="Google Shape;404;g15d3679a626_0_0"/>
          <p:cNvSpPr txBox="1"/>
          <p:nvPr/>
        </p:nvSpPr>
        <p:spPr>
          <a:xfrm>
            <a:off x="684575" y="269750"/>
            <a:ext cx="49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Dataset </a:t>
            </a:r>
            <a:r>
              <a:rPr b="1" lang="en-US" sz="2100">
                <a:solidFill>
                  <a:schemeClr val="dk1"/>
                </a:solidFill>
              </a:rPr>
              <a:t>Exploration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405" name="Google Shape;405;g15d3679a626_0_0"/>
          <p:cNvSpPr txBox="1"/>
          <p:nvPr/>
        </p:nvSpPr>
        <p:spPr>
          <a:xfrm>
            <a:off x="47400" y="1010575"/>
            <a:ext cx="120972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Stroke dataset (from Kaggle)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X</a:t>
            </a:r>
            <a:r>
              <a:rPr lang="en-US" sz="1800">
                <a:solidFill>
                  <a:schemeClr val="dk1"/>
                </a:solidFill>
              </a:rPr>
              <a:t>: different variables that pertain to patients' medical and personal historical data such as </a:t>
            </a:r>
            <a:r>
              <a:rPr b="1" i="1" lang="en-US" sz="1800">
                <a:solidFill>
                  <a:schemeClr val="dk1"/>
                </a:solidFill>
              </a:rPr>
              <a:t>gender, age, hypertension, heart disease, marital status, work type, residence, average glucose level, body mass index, and smoking status</a:t>
            </a:r>
            <a:endParaRPr b="1" i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y</a:t>
            </a:r>
            <a:r>
              <a:rPr lang="en-US" sz="1800">
                <a:solidFill>
                  <a:schemeClr val="dk1"/>
                </a:solidFill>
              </a:rPr>
              <a:t>: whether she/he was diagnosed with stroke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406" name="Google Shape;406;g15d3679a62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875" y="3881275"/>
            <a:ext cx="5403775" cy="45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15d3679a62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81275"/>
            <a:ext cx="3399574" cy="29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15d3679a626_0_0"/>
          <p:cNvSpPr txBox="1"/>
          <p:nvPr/>
        </p:nvSpPr>
        <p:spPr>
          <a:xfrm>
            <a:off x="1030175" y="3481075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highlight>
                  <a:schemeClr val="lt1"/>
                </a:highlight>
              </a:rPr>
              <a:t>Imbalance Data</a:t>
            </a:r>
            <a:endParaRPr b="1">
              <a:solidFill>
                <a:srgbClr val="262626"/>
              </a:solidFill>
              <a:highlight>
                <a:schemeClr val="lt1"/>
              </a:highlight>
            </a:endParaRPr>
          </a:p>
        </p:txBody>
      </p:sp>
      <p:sp>
        <p:nvSpPr>
          <p:cNvPr id="409" name="Google Shape;409;g15d3679a626_0_0"/>
          <p:cNvSpPr txBox="1"/>
          <p:nvPr/>
        </p:nvSpPr>
        <p:spPr>
          <a:xfrm>
            <a:off x="4778900" y="3481075"/>
            <a:ext cx="31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highlight>
                  <a:schemeClr val="lt1"/>
                </a:highlight>
              </a:rPr>
              <a:t>Variable </a:t>
            </a:r>
            <a:r>
              <a:rPr b="1" lang="en-US">
                <a:solidFill>
                  <a:srgbClr val="262626"/>
                </a:solidFill>
                <a:highlight>
                  <a:schemeClr val="lt1"/>
                </a:highlight>
              </a:rPr>
              <a:t>BMI Has Missing Value </a:t>
            </a:r>
            <a:endParaRPr b="1">
              <a:solidFill>
                <a:srgbClr val="262626"/>
              </a:solidFill>
              <a:highlight>
                <a:schemeClr val="lt1"/>
              </a:highlight>
            </a:endParaRPr>
          </a:p>
        </p:txBody>
      </p:sp>
      <p:pic>
        <p:nvPicPr>
          <p:cNvPr id="410" name="Google Shape;410;g15d3679a62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400" y="3881275"/>
            <a:ext cx="5201199" cy="29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5d3679a626_0_0"/>
          <p:cNvSpPr txBox="1"/>
          <p:nvPr/>
        </p:nvSpPr>
        <p:spPr>
          <a:xfrm>
            <a:off x="9009000" y="3481075"/>
            <a:ext cx="31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highlight>
                  <a:schemeClr val="lt1"/>
                </a:highlight>
              </a:rPr>
              <a:t>No Obvious </a:t>
            </a:r>
            <a:r>
              <a:rPr b="1" lang="en-US">
                <a:solidFill>
                  <a:srgbClr val="262626"/>
                </a:solidFill>
                <a:highlight>
                  <a:schemeClr val="lt1"/>
                </a:highlight>
              </a:rPr>
              <a:t>Multicollinearity</a:t>
            </a:r>
            <a:endParaRPr b="1">
              <a:solidFill>
                <a:srgbClr val="262626"/>
              </a:solidFill>
              <a:highlight>
                <a:schemeClr val="lt1"/>
              </a:highlight>
            </a:endParaRPr>
          </a:p>
        </p:txBody>
      </p:sp>
      <p:sp>
        <p:nvSpPr>
          <p:cNvPr id="412" name="Google Shape;412;g15d3679a626_0_0"/>
          <p:cNvSpPr txBox="1"/>
          <p:nvPr/>
        </p:nvSpPr>
        <p:spPr>
          <a:xfrm>
            <a:off x="3768475" y="1079875"/>
            <a:ext cx="1029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https://www.kaggle.com/datasets/fedesoriano/stroke-prediction-dataset</a:t>
            </a:r>
            <a:r>
              <a:rPr lang="en-US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g15d3679a626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0650"/>
            <a:ext cx="12192001" cy="29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15d3679a626_0_69"/>
          <p:cNvSpPr/>
          <p:nvPr/>
        </p:nvSpPr>
        <p:spPr>
          <a:xfrm>
            <a:off x="203200" y="171950"/>
            <a:ext cx="125100" cy="7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19" name="Google Shape;419;g15d3679a626_0_69"/>
          <p:cNvSpPr/>
          <p:nvPr/>
        </p:nvSpPr>
        <p:spPr>
          <a:xfrm>
            <a:off x="414450" y="296750"/>
            <a:ext cx="1251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20" name="Google Shape;420;g15d3679a626_0_69"/>
          <p:cNvSpPr txBox="1"/>
          <p:nvPr/>
        </p:nvSpPr>
        <p:spPr>
          <a:xfrm>
            <a:off x="684575" y="124925"/>
            <a:ext cx="49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Numerical Variables Exploration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421" name="Google Shape;421;g15d3679a626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4650"/>
            <a:ext cx="12192000" cy="27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15d3679a626_0_69"/>
          <p:cNvSpPr txBox="1"/>
          <p:nvPr/>
        </p:nvSpPr>
        <p:spPr>
          <a:xfrm>
            <a:off x="684575" y="475250"/>
            <a:ext cx="10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</a:rPr>
              <a:t>Age looks to be a prominent factor - we assume this will likely be a salient feature in our models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d3679a626_0_10"/>
          <p:cNvSpPr/>
          <p:nvPr/>
        </p:nvSpPr>
        <p:spPr>
          <a:xfrm>
            <a:off x="203200" y="171950"/>
            <a:ext cx="125100" cy="7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28" name="Google Shape;428;g15d3679a626_0_10"/>
          <p:cNvSpPr/>
          <p:nvPr/>
        </p:nvSpPr>
        <p:spPr>
          <a:xfrm>
            <a:off x="414450" y="296750"/>
            <a:ext cx="1251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29" name="Google Shape;429;g15d3679a626_0_10"/>
          <p:cNvSpPr txBox="1"/>
          <p:nvPr/>
        </p:nvSpPr>
        <p:spPr>
          <a:xfrm>
            <a:off x="684575" y="124925"/>
            <a:ext cx="49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Categorical</a:t>
            </a:r>
            <a:r>
              <a:rPr b="1" lang="en-US" sz="2100">
                <a:solidFill>
                  <a:schemeClr val="dk1"/>
                </a:solidFill>
              </a:rPr>
              <a:t> Variables Exploration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430" name="Google Shape;430;g15d3679a626_0_10"/>
          <p:cNvSpPr txBox="1"/>
          <p:nvPr/>
        </p:nvSpPr>
        <p:spPr>
          <a:xfrm>
            <a:off x="684575" y="559250"/>
            <a:ext cx="8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431" name="Google Shape;431;g15d3679a62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4475"/>
            <a:ext cx="12192001" cy="54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d3679a626_0_87"/>
          <p:cNvSpPr txBox="1"/>
          <p:nvPr/>
        </p:nvSpPr>
        <p:spPr>
          <a:xfrm>
            <a:off x="5886277" y="1643050"/>
            <a:ext cx="5984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3</a:t>
            </a:r>
            <a:endParaRPr b="1" sz="48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Data</a:t>
            </a:r>
            <a:endParaRPr b="1" sz="48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62626"/>
                </a:solidFill>
              </a:rPr>
              <a:t> Preparation</a:t>
            </a:r>
            <a:endParaRPr b="1" sz="4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g15d3679a626_0_87"/>
          <p:cNvGrpSpPr/>
          <p:nvPr/>
        </p:nvGrpSpPr>
        <p:grpSpPr>
          <a:xfrm>
            <a:off x="73614" y="0"/>
            <a:ext cx="4881017" cy="4317219"/>
            <a:chOff x="652118" y="-50052"/>
            <a:chExt cx="6995868" cy="6532333"/>
          </a:xfrm>
        </p:grpSpPr>
        <p:sp>
          <p:nvSpPr>
            <p:cNvPr id="438" name="Google Shape;438;g15d3679a626_0_87"/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rect b="b" l="l" r="r" t="t"/>
              <a:pathLst>
                <a:path extrusionOk="0" h="6468442" w="2842596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15d3679a626_0_87"/>
            <p:cNvSpPr/>
            <p:nvPr/>
          </p:nvSpPr>
          <p:spPr>
            <a:xfrm>
              <a:off x="3706963" y="1074251"/>
              <a:ext cx="1281676" cy="5333238"/>
            </a:xfrm>
            <a:custGeom>
              <a:rect b="b" l="l" r="r" t="t"/>
              <a:pathLst>
                <a:path extrusionOk="0" h="5333238" w="1281676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15d3679a626_0_87"/>
            <p:cNvSpPr/>
            <p:nvPr/>
          </p:nvSpPr>
          <p:spPr>
            <a:xfrm rot="10800000">
              <a:off x="3618801" y="-21977"/>
              <a:ext cx="1474200" cy="1131000"/>
            </a:xfrm>
            <a:prstGeom prst="trapezoid">
              <a:avLst>
                <a:gd fmla="val 39007" name="adj"/>
              </a:avLst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15d3679a626_0_87"/>
            <p:cNvSpPr/>
            <p:nvPr/>
          </p:nvSpPr>
          <p:spPr>
            <a:xfrm rot="10800000">
              <a:off x="2942709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15d3679a626_0_87"/>
            <p:cNvSpPr/>
            <p:nvPr/>
          </p:nvSpPr>
          <p:spPr>
            <a:xfrm flipH="1" rot="10800000">
              <a:off x="4351031" y="-18134"/>
              <a:ext cx="1406700" cy="951900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" name="Google Shape;443;g15d3679a626_0_87"/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444" name="Google Shape;444;g15d3679a626_0_87"/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15d3679a626_0_87"/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g15d3679a626_0_87"/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447" name="Google Shape;447;g15d3679a626_0_87"/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457B6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g15d3679a626_0_87"/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9" name="Google Shape;449;g15d3679a626_0_87"/>
            <p:cNvGrpSpPr/>
            <p:nvPr/>
          </p:nvGrpSpPr>
          <p:grpSpPr>
            <a:xfrm>
              <a:off x="652118" y="-50052"/>
              <a:ext cx="2830860" cy="5755915"/>
              <a:chOff x="824882" y="-56577"/>
              <a:chExt cx="2830860" cy="5755915"/>
            </a:xfrm>
          </p:grpSpPr>
          <p:grpSp>
            <p:nvGrpSpPr>
              <p:cNvPr id="450" name="Google Shape;450;g15d3679a626_0_87"/>
              <p:cNvGrpSpPr/>
              <p:nvPr/>
            </p:nvGrpSpPr>
            <p:grpSpPr>
              <a:xfrm rot="10228851">
                <a:off x="2297115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451" name="Google Shape;451;g15d3679a626_0_87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g15d3679a626_0_87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3" name="Google Shape;453;g15d3679a626_0_87"/>
              <p:cNvGrpSpPr/>
              <p:nvPr/>
            </p:nvGrpSpPr>
            <p:grpSpPr>
              <a:xfrm flipH="1" rot="-10228851">
                <a:off x="931532" y="4211395"/>
                <a:ext cx="1251977" cy="1394017"/>
                <a:chOff x="4768807" y="1878785"/>
                <a:chExt cx="547313" cy="609407"/>
              </a:xfrm>
            </p:grpSpPr>
            <p:sp>
              <p:nvSpPr>
                <p:cNvPr id="454" name="Google Shape;454;g15d3679a626_0_87"/>
                <p:cNvSpPr/>
                <p:nvPr/>
              </p:nvSpPr>
              <p:spPr>
                <a:xfrm rot="-10379721">
                  <a:off x="4802414" y="1897461"/>
                  <a:ext cx="341309" cy="572054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g15d3679a626_0_87"/>
                <p:cNvSpPr/>
                <p:nvPr/>
              </p:nvSpPr>
              <p:spPr>
                <a:xfrm rot="2337739">
                  <a:off x="5134381" y="1994757"/>
                  <a:ext cx="160955" cy="1230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6" name="Google Shape;456;g15d3679a626_0_87"/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rect b="b" l="l" r="r" t="t"/>
                <a:pathLst>
                  <a:path extrusionOk="0" h="2504922" w="643214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57" name="Google Shape;457;g15d3679a626_0_8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458" name="Google Shape;458;g15d3679a626_0_87"/>
            <p:cNvGrpSpPr/>
            <p:nvPr/>
          </p:nvGrpSpPr>
          <p:grpSpPr>
            <a:xfrm>
              <a:off x="5519220" y="-5044"/>
              <a:ext cx="1485045" cy="6106270"/>
              <a:chOff x="5519220" y="-5044"/>
              <a:chExt cx="1485045" cy="6106270"/>
            </a:xfrm>
          </p:grpSpPr>
          <p:grpSp>
            <p:nvGrpSpPr>
              <p:cNvPr id="459" name="Google Shape;459;g15d3679a626_0_87"/>
              <p:cNvGrpSpPr/>
              <p:nvPr/>
            </p:nvGrpSpPr>
            <p:grpSpPr>
              <a:xfrm>
                <a:off x="5519220" y="4469518"/>
                <a:ext cx="1485045" cy="1631707"/>
                <a:chOff x="5519220" y="4469518"/>
                <a:chExt cx="1485045" cy="1631707"/>
              </a:xfrm>
            </p:grpSpPr>
            <p:sp>
              <p:nvSpPr>
                <p:cNvPr id="460" name="Google Shape;460;g15d3679a626_0_87"/>
                <p:cNvSpPr/>
                <p:nvPr/>
              </p:nvSpPr>
              <p:spPr>
                <a:xfrm rot="533425">
                  <a:off x="6343942" y="4480192"/>
                  <a:ext cx="163059" cy="316152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61" name="Google Shape;461;g15d3679a626_0_87"/>
                <p:cNvGrpSpPr/>
                <p:nvPr/>
              </p:nvGrpSpPr>
              <p:grpSpPr>
                <a:xfrm rot="-9899988">
                  <a:off x="5655477" y="4752437"/>
                  <a:ext cx="1212532" cy="1212532"/>
                  <a:chOff x="7123996" y="1204735"/>
                  <a:chExt cx="252499" cy="252499"/>
                </a:xfrm>
              </p:grpSpPr>
              <p:grpSp>
                <p:nvGrpSpPr>
                  <p:cNvPr id="462" name="Google Shape;462;g15d3679a626_0_87"/>
                  <p:cNvGrpSpPr/>
                  <p:nvPr/>
                </p:nvGrpSpPr>
                <p:grpSpPr>
                  <a:xfrm>
                    <a:off x="7123996" y="1204735"/>
                    <a:ext cx="252499" cy="252499"/>
                    <a:chOff x="4915373" y="1633391"/>
                    <a:chExt cx="342000" cy="342000"/>
                  </a:xfrm>
                </p:grpSpPr>
                <p:sp>
                  <p:nvSpPr>
                    <p:cNvPr id="463" name="Google Shape;463;g15d3679a626_0_87"/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4" name="Google Shape;464;g15d3679a626_0_87"/>
                    <p:cNvSpPr/>
                    <p:nvPr/>
                  </p:nvSpPr>
                  <p:spPr>
                    <a:xfrm>
                      <a:off x="4932040" y="1666488"/>
                      <a:ext cx="295800" cy="2958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5" name="Google Shape;465;g15d3679a626_0_87"/>
                    <p:cNvSpPr/>
                    <p:nvPr/>
                  </p:nvSpPr>
                  <p:spPr>
                    <a:xfrm>
                      <a:off x="4970613" y="1724593"/>
                      <a:ext cx="207600" cy="20760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15875">
                      <a:solidFill>
                        <a:schemeClr val="l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466" name="Google Shape;466;g15d3679a626_0_87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5070744" name="adj1"/>
                      <a:gd fmla="val 16200000" name="adj2"/>
                    </a:avLst>
                  </a:prstGeom>
                  <a:solidFill>
                    <a:srgbClr val="D8D8D8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7" name="Google Shape;467;g15d3679a626_0_87"/>
                  <p:cNvSpPr/>
                  <p:nvPr/>
                </p:nvSpPr>
                <p:spPr>
                  <a:xfrm rot="-719567">
                    <a:off x="7167231" y="1276792"/>
                    <a:ext cx="153040" cy="153040"/>
                  </a:xfrm>
                  <a:prstGeom prst="chord">
                    <a:avLst>
                      <a:gd fmla="val 16204063" name="adj1"/>
                      <a:gd fmla="val 5391679" name="adj2"/>
                    </a:avLst>
                  </a:prstGeom>
                  <a:solidFill>
                    <a:srgbClr val="BFBFBF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68" name="Google Shape;468;g15d3679a626_0_87"/>
              <p:cNvSpPr/>
              <p:nvPr/>
            </p:nvSpPr>
            <p:spPr>
              <a:xfrm rot="10800000">
                <a:off x="6332106" y="-5044"/>
                <a:ext cx="648795" cy="4662824"/>
              </a:xfrm>
              <a:custGeom>
                <a:rect b="b" l="l" r="r" t="t"/>
                <a:pathLst>
                  <a:path extrusionOk="0" h="4388540" w="648795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rgbClr val="3F3F3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- COLOR 0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 - COLOR 0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 - COLOR 0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