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68" r:id="rId12"/>
  </p:sldMasterIdLst>
  <p:notesMasterIdLst>
    <p:notesMasterId r:id="rId16"/>
  </p:notesMasterIdLst>
  <p:handoutMasterIdLst>
    <p:handoutMasterId r:id="rId14"/>
  </p:handoutMasterIdLst>
  <p:sldIdLst>
    <p:sldId id="26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620"/>
    <p:restoredTop sz="94660"/>
  </p:normalViewPr>
  <p:slideViewPr>
    <p:cSldViewPr snapToGrid="1" snapToObjects="1">
      <p:cViewPr varScale="1">
        <p:scale>
          <a:sx n="110" d="100"/>
          <a:sy n="110" d="100"/>
        </p:scale>
        <p:origin x="516" y="108"/>
      </p:cViewPr>
      <p:guideLst>
        <p:guide orient="horz" pos="21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handoutMaster" Target="handoutMasters/handoutMaster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23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텍스트 개체 틀 2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4572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둘째 수준</a:t>
            </a: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9144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셋째 수준</a:t>
            </a: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3716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넷째 수준</a:t>
            </a: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  <a:p>
            <a:pPr marL="182880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다섯째 수준</a:t>
            </a: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6" name="머리글 갤체 틀 25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7" name="바닥글 개체 틀 26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8" name="날짜 개체 틀 27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1/8/2020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  <p:sp>
        <p:nvSpPr>
          <p:cNvPr id="29" name="슬라이드 번호 개체 틀 28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slide" Target="../slides/slide4.xml"></Relationship><Relationship Id="rId2" Type="http://schemas.openxmlformats.org/officeDocument/2006/relationships/notesMaster" Target="../notesMasters/notesMaster1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Relationship Id="rId2" Type="http://schemas.openxmlformats.org/officeDocument/2006/relationships/notesMaster" Target="../notesMasters/notesMaster1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Relationship Id="rId2" Type="http://schemas.openxmlformats.org/officeDocument/2006/relationships/notesMaster" Target="../notesMasters/notesMaster1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Relationship Id="rId2" Type="http://schemas.openxmlformats.org/officeDocument/2006/relationships/notesMaster" Target="../notesMasters/notesMaster1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Relationship Id="rId2" Type="http://schemas.openxmlformats.org/officeDocument/2006/relationships/notesMaster" Target="../notesMasters/notesMaster1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/>
                </a:solidFill>
                <a:latin typeface="Calibri" charset="0"/>
                <a:ea typeface="Arial" charset="0"/>
                <a:cs typeface="+mn-cs"/>
              </a:rPr>
              <a:t>1</a:t>
            </a:fld>
            <a:endParaRPr lang="ko-KR" altLang="en-US" sz="1200">
              <a:solidFill>
                <a:schemeClr val="tx1"/>
              </a:solidFill>
              <a:latin typeface="Calibri" charset="0"/>
              <a:ea typeface="Arial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4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6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5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1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8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Relationship Id="rId5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Relationship Id="rId4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Relationship Id="rId4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1.JPG"></Relationship><Relationship Id="rId3" Type="http://schemas.openxmlformats.org/officeDocument/2006/relationships/notesSlide" Target="../notesSlides/notesSlide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Relationship Id="rId4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4728845" y="1487170"/>
            <a:ext cx="3022600" cy="86360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OPEN API</a:t>
            </a:r>
            <a:endParaRPr lang="ko-KR" altLang="en-US" sz="44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614670" y="4077970"/>
            <a:ext cx="964565" cy="119951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Design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Coding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Debug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</a:rPr>
              <a:t>Refactoring</a:t>
            </a:r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chemeClr val="bg1">
                    <a:lumMod val="50000"/>
                    <a:alpha val="100000"/>
                  </a:schemeClr>
                </a:solidFill>
                <a:prstDash val="solid"/>
                <a:bevel/>
              </a:ln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>
            <a:off x="5798820" y="5914390"/>
            <a:ext cx="4956175" cy="23050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Creator - NightOwl</a:t>
            </a:r>
            <a:endParaRPr lang="ko-KR" altLang="en-US" sz="900" cap="none" b="0" strike="noStrike">
              <a:solidFill>
                <a:schemeClr val="bg1">
                  <a:lumMod val="50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4968875" y="3578860"/>
            <a:ext cx="255206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JSON 데이터를 이용한 영화정보 얻기</a:t>
            </a:r>
            <a:endParaRPr lang="ko-KR" altLang="en-US" sz="1200">
              <a:solidFill>
                <a:schemeClr val="bg1">
                  <a:lumMod val="8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5191125" y="2553970"/>
            <a:ext cx="2085340" cy="3397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5E5E5E"/>
                </a:solidFill>
                <a:latin typeface="나눔스퀘어라운드 Bold" charset="0"/>
                <a:ea typeface="나눔스퀘어라운드 Bold" charset="0"/>
              </a:rPr>
              <a:t>영화정보DB 공공 API</a:t>
            </a:r>
            <a:endParaRPr lang="ko-KR" altLang="en-US" sz="1600">
              <a:solidFill>
                <a:srgbClr val="5E5E5E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 rot="0">
            <a:off x="5808980" y="5739130"/>
            <a:ext cx="4956175" cy="23050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900" cap="none" b="0" strike="noStrike">
                <a:solidFill>
                  <a:schemeClr val="bg1">
                    <a:lumMod val="50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2020.01.08</a:t>
            </a:r>
            <a:endParaRPr lang="ko-KR" altLang="en-US" sz="900" cap="none" b="0" strike="noStrike">
              <a:solidFill>
                <a:schemeClr val="bg1">
                  <a:lumMod val="50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24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1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0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52675" y="83375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I N D E X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089650" y="4564380"/>
            <a:ext cx="3648710" cy="659130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Experience a variety of solutions </a:t>
            </a:r>
            <a:endParaRPr lang="ko-KR" altLang="en-US" sz="1600" b="0" strike="noStrike" cap="none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  <a:p>
            <a:pPr marL="0" indent="0" algn="r" defTabSz="914400" eaLnBrk="0" fontAlgn="auto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strike="noStrike" cap="none" dirty="0">
                <a:solidFill>
                  <a:srgbClr val="000000">
                    <a:lumMod val="50000"/>
                    <a:lumOff val="50000"/>
                  </a:srgbClr>
                </a:solidFill>
                <a:latin typeface="Arial" charset="0"/>
                <a:ea typeface="Arial" charset="0"/>
              </a:rPr>
              <a:t>with proprietary Polaris Office solution.</a:t>
            </a:r>
            <a:endParaRPr lang="ko-KR" altLang="en-US" sz="1600" b="0" strike="noStrike" cap="none" dirty="0">
              <a:solidFill>
                <a:srgbClr val="000000">
                  <a:lumMod val="50000"/>
                  <a:lumOff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40885" y="1334135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540885" y="126238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상자 18"/>
          <p:cNvSpPr txBox="1">
            <a:spLocks/>
          </p:cNvSpPr>
          <p:nvPr/>
        </p:nvSpPr>
        <p:spPr>
          <a:xfrm rot="0">
            <a:off x="7058025" y="1891665"/>
            <a:ext cx="3260090" cy="16325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defTabSz="91440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sz="20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6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Process.</a:t>
            </a:r>
            <a:endParaRPr lang="ko-KR" altLang="en-US" sz="1800">
              <a:solidFill>
                <a:schemeClr val="bg1">
                  <a:lumMod val="65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  <a:p>
            <a:pPr marL="254000" indent="-254000" algn="l" defTabSz="91440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sz="20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6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Util Flow.</a:t>
            </a:r>
            <a:endParaRPr lang="ko-KR" altLang="en-US" sz="2000">
              <a:solidFill>
                <a:schemeClr val="bg1">
                  <a:lumMod val="65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  <a:p>
            <a:pPr marL="254000" indent="-254000" algn="l" defTabSz="91440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sz="20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6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JSON.</a:t>
            </a:r>
            <a:endParaRPr lang="ko-KR" altLang="en-US" sz="2000">
              <a:solidFill>
                <a:schemeClr val="bg1">
                  <a:lumMod val="65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  <a:p>
            <a:pPr marL="254000" indent="-254000" algn="l" defTabSz="914400" eaLnBrk="1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sz="20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600">
                <a:solidFill>
                  <a:schemeClr val="bg1">
                    <a:lumMod val="6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Code.</a:t>
            </a:r>
            <a:endParaRPr lang="ko-KR" altLang="en-US" sz="2000">
              <a:solidFill>
                <a:schemeClr val="bg1">
                  <a:lumMod val="65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6917055" y="1914525"/>
            <a:ext cx="72390" cy="1894205"/>
          </a:xfrm>
          <a:prstGeom prst="roundRect"/>
          <a:solidFill>
            <a:srgbClr val="5E5E5E"/>
          </a:solidFill>
          <a:ln w="0">
            <a:noFill/>
            <a:prstDash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2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1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482215" y="620395"/>
            <a:ext cx="3022600" cy="737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spc="300">
                <a:solidFill>
                  <a:srgbClr val="FFFFFF">
                    <a:lumMod val="95000"/>
                  </a:srgbClr>
                </a:solidFill>
                <a:latin typeface="나눔스퀘어라운드 ExtraBold" charset="0"/>
                <a:ea typeface="나눔스퀘어라운드 ExtraBold" charset="0"/>
              </a:rPr>
              <a:t>Process</a:t>
            </a:r>
            <a:endParaRPr lang="ko-KR" altLang="en-US" sz="2800">
              <a:solidFill>
                <a:srgbClr val="FFFFFF">
                  <a:lumMod val="95000"/>
                </a:srgb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4618355" y="107505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4618355" y="100330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18"/>
          <p:cNvSpPr>
            <a:spLocks/>
          </p:cNvSpPr>
          <p:nvPr/>
        </p:nvSpPr>
        <p:spPr>
          <a:xfrm rot="0">
            <a:off x="1384300" y="3836670"/>
            <a:ext cx="1525270" cy="1525270"/>
          </a:xfrm>
          <a:prstGeom prst="round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200">
                <a:latin typeface="나눔스퀘어라운드 ExtraBold" charset="0"/>
                <a:ea typeface="나눔스퀘어라운드 ExtraBold" charset="0"/>
              </a:rPr>
              <a:t>View</a:t>
            </a:r>
            <a:endParaRPr lang="ko-KR" altLang="en-US" sz="22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rot="0">
            <a:off x="5245100" y="3839210"/>
            <a:ext cx="1525270" cy="1525270"/>
          </a:xfrm>
          <a:prstGeom prst="roundRect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API</a:t>
            </a:r>
            <a:r>
              <a:rPr sz="1800">
                <a:latin typeface="나눔스퀘어라운드 ExtraBold" charset="0"/>
                <a:ea typeface="나눔스퀘어라운드 ExtraBold" charset="0"/>
              </a:rPr>
              <a:t/>
            </a:r>
            <a:br>
              <a:rPr sz="1800">
                <a:latin typeface="나눔스퀘어라운드 ExtraBold" charset="0"/>
                <a:ea typeface="나눔스퀘어라운드 ExtraBold" charset="0"/>
              </a:rPr>
            </a:br>
            <a:r>
              <a:rPr sz="1600">
                <a:latin typeface="나눔스퀘어라운드 ExtraBold" charset="0"/>
                <a:ea typeface="나눔스퀘어라운드 ExtraBold" charset="0"/>
              </a:rPr>
              <a:t>Controller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rot="0">
            <a:off x="9213850" y="3833495"/>
            <a:ext cx="1525270" cy="1525270"/>
          </a:xfrm>
          <a:prstGeom prst="roundRect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latin typeface="나눔스퀘어라운드 ExtraBold" charset="0"/>
                <a:ea typeface="나눔스퀘어라운드 ExtraBold" charset="0"/>
              </a:rPr>
              <a:t>Util</a:t>
            </a:r>
            <a:endParaRPr lang="ko-KR" altLang="en-US" sz="2400">
              <a:latin typeface="나눔스퀘어라운드 ExtraBold" charset="0"/>
              <a:ea typeface="나눔스퀘어라운드 ExtraBold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 rot="0">
            <a:off x="7068185" y="3163570"/>
            <a:ext cx="1875155" cy="2908300"/>
            <a:chOff x="7068185" y="3163570"/>
            <a:chExt cx="1875155" cy="2908300"/>
          </a:xfrm>
        </p:grpSpPr>
        <p:sp>
          <p:nvSpPr>
            <p:cNvPr id="26" name="도형 25"/>
            <p:cNvSpPr>
              <a:spLocks/>
            </p:cNvSpPr>
            <p:nvPr/>
          </p:nvSpPr>
          <p:spPr>
            <a:xfrm rot="0">
              <a:off x="7096760" y="3670935"/>
              <a:ext cx="1699260" cy="340360"/>
            </a:xfrm>
            <a:prstGeom prst="rightArrow"/>
            <a:solidFill>
              <a:srgbClr val="99D886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텍스트 상자 26"/>
            <p:cNvSpPr txBox="1">
              <a:spLocks/>
            </p:cNvSpPr>
            <p:nvPr/>
          </p:nvSpPr>
          <p:spPr>
            <a:xfrm rot="0">
              <a:off x="7155180" y="3392805"/>
              <a:ext cx="1753235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>
                  <a:solidFill>
                    <a:schemeClr val="accent6">
                      <a:lumMod val="75000"/>
                      <a:lumOff val="0"/>
                    </a:schemeClr>
                  </a:solidFill>
                  <a:latin typeface="나눔스퀘어" charset="0"/>
                  <a:ea typeface="나눔스퀘어" charset="0"/>
                </a:rPr>
                <a:t>(</a:t>
              </a:r>
              <a:r>
                <a:rPr sz="90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나눔스퀘어" charset="0"/>
                  <a:ea typeface="나눔스퀘어" charset="0"/>
                </a:rPr>
                <a:t>search_Key, search_Value</a:t>
              </a:r>
              <a:r>
                <a:rPr sz="900">
                  <a:solidFill>
                    <a:schemeClr val="accent6">
                      <a:lumMod val="75000"/>
                      <a:lumOff val="0"/>
                    </a:schemeClr>
                  </a:solidFill>
                  <a:latin typeface="나눔스퀘어" charset="0"/>
                  <a:ea typeface="나눔스퀘어" charset="0"/>
                </a:rPr>
                <a:t>)</a:t>
              </a:r>
              <a:endPara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28" name="텍스트 상자 27"/>
            <p:cNvSpPr txBox="1">
              <a:spLocks/>
            </p:cNvSpPr>
            <p:nvPr/>
          </p:nvSpPr>
          <p:spPr>
            <a:xfrm rot="0">
              <a:off x="7292975" y="3163570"/>
              <a:ext cx="1376680" cy="26225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Select Movie List();</a:t>
              </a:r>
              <a:endParaRPr lang="ko-KR" altLang="en-US" sz="11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29" name="도형 28"/>
            <p:cNvSpPr>
              <a:spLocks/>
            </p:cNvSpPr>
            <p:nvPr/>
          </p:nvSpPr>
          <p:spPr>
            <a:xfrm rot="10800000">
              <a:off x="7091045" y="5168265"/>
              <a:ext cx="1699260" cy="340360"/>
            </a:xfrm>
            <a:prstGeom prst="rightArrow"/>
            <a:solidFill>
              <a:srgbClr val="80DD8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텍스트 상자 29"/>
            <p:cNvSpPr txBox="1">
              <a:spLocks/>
            </p:cNvSpPr>
            <p:nvPr/>
          </p:nvSpPr>
          <p:spPr>
            <a:xfrm rot="0">
              <a:off x="7575550" y="5840095"/>
              <a:ext cx="729615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나눔스퀘어" charset="0"/>
                  <a:ea typeface="나눔스퀘어" charset="0"/>
                </a:rPr>
                <a:t>MovieList</a:t>
              </a:r>
              <a:endParaRPr lang="ko-KR" altLang="en-US" sz="9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31" name="텍스트 상자 30"/>
            <p:cNvSpPr txBox="1">
              <a:spLocks/>
            </p:cNvSpPr>
            <p:nvPr/>
          </p:nvSpPr>
          <p:spPr>
            <a:xfrm rot="0">
              <a:off x="7068185" y="5610225"/>
              <a:ext cx="1875155" cy="26225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&lt;&lt; </a:t>
              </a:r>
              <a:r>
                <a:rPr sz="1100" i="1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나눔스퀘어" charset="0"/>
                  <a:ea typeface="나눔스퀘어" charset="0"/>
                </a:rPr>
                <a:t>List&lt;Movie info Vo&gt;</a:t>
              </a:r>
              <a:r>
                <a:rPr sz="110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나눔스퀘어" charset="0"/>
                  <a:ea typeface="나눔스퀘어" charset="0"/>
                </a:rPr>
                <a:t>  </a:t>
              </a:r>
              <a:r>
                <a:rPr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&gt;&gt;</a:t>
              </a:r>
              <a:endParaRPr lang="ko-KR" altLang="en-US" sz="11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0">
            <a:off x="3205480" y="3184525"/>
            <a:ext cx="1959610" cy="2828925"/>
            <a:chOff x="3205480" y="3184525"/>
            <a:chExt cx="1959610" cy="2828925"/>
          </a:xfrm>
        </p:grpSpPr>
        <p:sp>
          <p:nvSpPr>
            <p:cNvPr id="22" name="도형 21"/>
            <p:cNvSpPr>
              <a:spLocks/>
            </p:cNvSpPr>
            <p:nvPr/>
          </p:nvSpPr>
          <p:spPr>
            <a:xfrm rot="0">
              <a:off x="3260725" y="3668395"/>
              <a:ext cx="1699260" cy="340360"/>
            </a:xfrm>
            <a:prstGeom prst="rightArrow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accent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텍스트 상자 22"/>
            <p:cNvSpPr txBox="1">
              <a:spLocks/>
            </p:cNvSpPr>
            <p:nvPr/>
          </p:nvSpPr>
          <p:spPr>
            <a:xfrm rot="0">
              <a:off x="3281680" y="3413760"/>
              <a:ext cx="1883410" cy="23177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나눔스퀘어" charset="0"/>
                  <a:ea typeface="나눔스퀘어" charset="0"/>
                </a:rPr>
                <a:t>search_Key, search_Value</a:t>
              </a:r>
              <a:endParaRPr lang="ko-KR" altLang="en-US" sz="900">
                <a:solidFill>
                  <a:schemeClr val="accent6">
                    <a:lumMod val="20000"/>
                    <a:lumOff val="8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25" name="텍스트 상자 24"/>
            <p:cNvSpPr txBox="1">
              <a:spLocks/>
            </p:cNvSpPr>
            <p:nvPr/>
          </p:nvSpPr>
          <p:spPr>
            <a:xfrm rot="0">
              <a:off x="3564255" y="3184525"/>
              <a:ext cx="972185" cy="26225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&lt;&lt; </a:t>
              </a:r>
              <a:r>
                <a:rPr sz="1100" i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String</a:t>
              </a:r>
              <a:r>
                <a:rPr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 &gt;&gt;</a:t>
              </a:r>
              <a:endParaRPr lang="ko-KR" altLang="en-US" sz="11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32" name="도형 31"/>
            <p:cNvSpPr>
              <a:spLocks/>
            </p:cNvSpPr>
            <p:nvPr/>
          </p:nvSpPr>
          <p:spPr>
            <a:xfrm rot="10800000">
              <a:off x="3205480" y="5170805"/>
              <a:ext cx="1699260" cy="340360"/>
            </a:xfrm>
            <a:prstGeom prst="rightArrow"/>
            <a:solidFill>
              <a:srgbClr val="84E973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텍스트 상자 32"/>
            <p:cNvSpPr txBox="1">
              <a:spLocks/>
            </p:cNvSpPr>
            <p:nvPr/>
          </p:nvSpPr>
          <p:spPr>
            <a:xfrm rot="0">
              <a:off x="3697605" y="5781675"/>
              <a:ext cx="729615" cy="231775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90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나눔스퀘어" charset="0"/>
                  <a:ea typeface="나눔스퀘어" charset="0"/>
                </a:rPr>
                <a:t>MovieList</a:t>
              </a:r>
              <a:endParaRPr lang="ko-KR" altLang="en-US" sz="900">
                <a:solidFill>
                  <a:schemeClr val="accent6">
                    <a:lumMod val="40000"/>
                    <a:lumOff val="6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  <p:sp>
          <p:nvSpPr>
            <p:cNvPr id="34" name="텍스트 상자 33"/>
            <p:cNvSpPr txBox="1">
              <a:spLocks/>
            </p:cNvSpPr>
            <p:nvPr/>
          </p:nvSpPr>
          <p:spPr>
            <a:xfrm rot="0">
              <a:off x="3561080" y="5520055"/>
              <a:ext cx="1165225" cy="262255"/>
            </a:xfrm>
            <a:prstGeom prst="rect"/>
            <a:noFill/>
            <a:ln w="0">
              <a:noFill/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10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나눔스퀘어" charset="0"/>
                  <a:ea typeface="나눔스퀘어" charset="0"/>
                </a:rPr>
                <a:t>Model - Binding</a:t>
              </a:r>
              <a:endParaRPr lang="ko-KR" altLang="en-US" sz="11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" charset="0"/>
                <a:ea typeface="나눔스퀘어" charset="0"/>
              </a:endParaRPr>
            </a:p>
          </p:txBody>
        </p:sp>
      </p:grpSp>
      <p:cxnSp>
        <p:nvCxnSpPr>
          <p:cNvPr id="35" name="직선 연결선 34"/>
          <p:cNvCxnSpPr/>
          <p:nvPr/>
        </p:nvCxnSpPr>
        <p:spPr>
          <a:xfrm rot="0">
            <a:off x="1098550" y="106934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1098550" y="9975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3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5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421255" y="620395"/>
            <a:ext cx="3022600" cy="737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spc="300">
                <a:solidFill>
                  <a:srgbClr val="FFFFFF">
                    <a:lumMod val="95000"/>
                  </a:srgbClr>
                </a:solidFill>
                <a:latin typeface="나눔스퀘어라운드 ExtraBold" charset="0"/>
                <a:ea typeface="나눔스퀘어라운드 ExtraBold" charset="0"/>
              </a:rPr>
              <a:t>Util Flow</a:t>
            </a:r>
            <a:endParaRPr lang="ko-KR" altLang="en-US" sz="2800">
              <a:solidFill>
                <a:srgbClr val="FFFFFF">
                  <a:lumMod val="95000"/>
                </a:srgb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4618355" y="107505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4618355" y="100330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0">
            <a:off x="1098550" y="106934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1098550" y="9975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 rot="0">
            <a:off x="1760855" y="2232660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URL</a:t>
            </a:r>
            <a:endParaRPr lang="ko-KR" altLang="en-US" sz="20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4110990" y="2868930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Connection</a:t>
            </a:r>
            <a:endParaRPr lang="ko-KR" altLang="en-US" sz="12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644005" y="3524885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JSON Data</a:t>
            </a:r>
            <a:endParaRPr lang="ko-KR" altLang="en-US" sz="12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9176385" y="4144010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GSON</a:t>
            </a:r>
            <a:endParaRPr lang="ko-KR" altLang="en-US" sz="16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672715" y="1924050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1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022850" y="2574925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2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7581265" y="3234055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3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062845" y="3830955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4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5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4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421255" y="620395"/>
            <a:ext cx="3022600" cy="737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spc="300">
                <a:solidFill>
                  <a:srgbClr val="FFFFFF">
                    <a:lumMod val="95000"/>
                  </a:srgbClr>
                </a:solidFill>
                <a:latin typeface="나눔스퀘어라운드 ExtraBold" charset="0"/>
                <a:ea typeface="나눔스퀘어라운드 ExtraBold" charset="0"/>
              </a:rPr>
              <a:t>Util Flow</a:t>
            </a:r>
            <a:endParaRPr lang="ko-KR" altLang="en-US" sz="2800">
              <a:solidFill>
                <a:srgbClr val="FFFFFF">
                  <a:lumMod val="95000"/>
                </a:srgb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4618355" y="107505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4618355" y="100330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0">
            <a:off x="1098550" y="106934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1098550" y="9975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도형 36"/>
          <p:cNvSpPr>
            <a:spLocks/>
          </p:cNvSpPr>
          <p:nvPr/>
        </p:nvSpPr>
        <p:spPr>
          <a:xfrm rot="0">
            <a:off x="1760855" y="1800225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URL</a:t>
            </a:r>
            <a:endParaRPr lang="ko-KR" altLang="en-US" sz="20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4110990" y="2253615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Connection</a:t>
            </a:r>
            <a:endParaRPr lang="ko-KR" altLang="en-US" sz="12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6644005" y="2726690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JSON Data</a:t>
            </a:r>
            <a:endParaRPr lang="ko-KR" altLang="en-US" sz="12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 rot="0">
            <a:off x="9176385" y="3140075"/>
            <a:ext cx="1151255" cy="1151255"/>
          </a:xfrm>
          <a:prstGeom prst="roundRect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accent6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GSON</a:t>
            </a:r>
            <a:endParaRPr lang="ko-KR" altLang="en-US" sz="1600">
              <a:solidFill>
                <a:schemeClr val="accent6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41" name="도형 40"/>
          <p:cNvSpPr>
            <a:spLocks/>
          </p:cNvSpPr>
          <p:nvPr/>
        </p:nvSpPr>
        <p:spPr>
          <a:xfrm rot="0">
            <a:off x="2672715" y="1491615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1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 rot="0">
            <a:off x="5022850" y="1959610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2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3" name="도형 42"/>
          <p:cNvSpPr>
            <a:spLocks/>
          </p:cNvSpPr>
          <p:nvPr/>
        </p:nvSpPr>
        <p:spPr>
          <a:xfrm rot="0">
            <a:off x="7581265" y="2435860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3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 rot="0">
            <a:off x="10062845" y="2827020"/>
            <a:ext cx="425450" cy="309880"/>
          </a:xfrm>
          <a:prstGeom prst="wedgeRoundRectCallout">
            <a:avLst>
              <a:gd name="adj1" fmla="val -35505"/>
              <a:gd name="adj2" fmla="val 82440"/>
              <a:gd name="adj3" fmla="val 16667"/>
            </a:avLst>
          </a:prstGeom>
          <a:ln w="1270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나눔스퀘어라운드 ExtraBold" charset="0"/>
                <a:ea typeface="나눔스퀘어라운드 ExtraBold" charset="0"/>
              </a:rPr>
              <a:t>4</a:t>
            </a:r>
            <a:endParaRPr lang="ko-KR" altLang="en-US" sz="1800"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 rot="0">
            <a:off x="1583690" y="3082290"/>
            <a:ext cx="1506855" cy="278765"/>
          </a:xfrm>
          <a:prstGeom prst="rightArrow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 rot="0">
            <a:off x="3940175" y="3596005"/>
            <a:ext cx="1506855" cy="278765"/>
          </a:xfrm>
          <a:prstGeom prst="rightArrow"/>
          <a:solidFill>
            <a:srgbClr val="BFBFB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46"/>
          <p:cNvSpPr>
            <a:spLocks/>
          </p:cNvSpPr>
          <p:nvPr/>
        </p:nvSpPr>
        <p:spPr>
          <a:xfrm rot="0">
            <a:off x="6460490" y="4071620"/>
            <a:ext cx="1506855" cy="278765"/>
          </a:xfrm>
          <a:prstGeom prst="rightArrow"/>
          <a:solidFill>
            <a:srgbClr val="80808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 rot="0">
            <a:off x="1181100" y="3429000"/>
            <a:ext cx="2302510" cy="46482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&lt;&lt; </a:t>
            </a:r>
            <a:r>
              <a:rPr sz="1100" i="1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StringBuilder</a:t>
            </a:r>
            <a:r>
              <a:rPr sz="1100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 &gt;&gt;</a:t>
            </a:r>
            <a:endParaRPr lang="ko-KR" altLang="en-US" sz="1100">
              <a:solidFill>
                <a:schemeClr val="bg1">
                  <a:lumMod val="7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bg1">
                    <a:lumMod val="75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urlBuilder</a:t>
            </a:r>
            <a:endParaRPr lang="ko-KR" altLang="en-US" sz="1000">
              <a:solidFill>
                <a:schemeClr val="bg1">
                  <a:lumMod val="75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 rot="0">
            <a:off x="3723005" y="3956685"/>
            <a:ext cx="1918969" cy="4648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&lt;&lt; </a:t>
            </a:r>
            <a:r>
              <a:rPr sz="1100" i="1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HttpURLConnection</a:t>
            </a:r>
            <a:r>
              <a:rPr sz="1100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 &gt;&gt;</a:t>
            </a:r>
            <a:endParaRPr lang="ko-KR" altLang="en-US" sz="1100">
              <a:solidFill>
                <a:schemeClr val="bg1">
                  <a:lumMod val="7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bg1">
                    <a:lumMod val="75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conn</a:t>
            </a:r>
            <a:endParaRPr lang="ko-KR" altLang="en-US" sz="1000">
              <a:solidFill>
                <a:schemeClr val="bg1">
                  <a:lumMod val="75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50" name="텍스트 상자 49"/>
          <p:cNvSpPr txBox="1">
            <a:spLocks/>
          </p:cNvSpPr>
          <p:nvPr/>
        </p:nvSpPr>
        <p:spPr>
          <a:xfrm rot="0">
            <a:off x="6714490" y="4414520"/>
            <a:ext cx="1007110" cy="46482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&lt;&lt; </a:t>
            </a:r>
            <a:r>
              <a:rPr sz="1100" i="1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String</a:t>
            </a:r>
            <a:r>
              <a:rPr sz="1100">
                <a:solidFill>
                  <a:schemeClr val="bg1">
                    <a:lumMod val="7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 &gt;&gt;</a:t>
            </a:r>
            <a:endParaRPr lang="ko-KR" altLang="en-US" sz="1100">
              <a:solidFill>
                <a:schemeClr val="bg1">
                  <a:lumMod val="7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bg1">
                    <a:lumMod val="75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jsonData</a:t>
            </a:r>
            <a:endParaRPr lang="ko-KR" altLang="en-US" sz="1000">
              <a:solidFill>
                <a:schemeClr val="bg1">
                  <a:lumMod val="75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 rot="0">
            <a:off x="9381490" y="4408805"/>
            <a:ext cx="789305" cy="3765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 b="0">
                <a:solidFill>
                  <a:schemeClr val="accent6"/>
                </a:solidFill>
                <a:effectLst>
                  <a:outerShdw sx="100000" sy="100000" blurRad="38100" dist="38100" dir="2700000" rotWithShape="0" algn="ctr">
                    <a:srgbClr val="000000">
                      <a:alpha val="43000"/>
                    </a:srgbClr>
                  </a:outerShdw>
                </a:effectLst>
                <a:latin typeface="나눔스퀘어라운드 Bold" charset="0"/>
                <a:ea typeface="나눔스퀘어라운드 Bold" charset="0"/>
              </a:rPr>
              <a:t>데이터 파싱</a:t>
            </a:r>
            <a:endParaRPr lang="ko-KR" altLang="en-US" sz="1600" b="0">
              <a:solidFill>
                <a:schemeClr val="accent6"/>
              </a:solidFill>
              <a:latin typeface="나눔스퀘어라운드 Bold" charset="0"/>
              <a:ea typeface="나눔스퀘어라운드 Bold" charset="0"/>
            </a:endParaRPr>
          </a:p>
        </p:txBody>
      </p:sp>
      <p:sp>
        <p:nvSpPr>
          <p:cNvPr id="52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5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760980" y="628015"/>
            <a:ext cx="3022600" cy="737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spc="300">
                <a:solidFill>
                  <a:srgbClr val="FFFFFF">
                    <a:lumMod val="95000"/>
                  </a:srgbClr>
                </a:solidFill>
                <a:latin typeface="나눔스퀘어라운드 ExtraBold" charset="0"/>
                <a:ea typeface="나눔스퀘어라운드 ExtraBold" charset="0"/>
              </a:rPr>
              <a:t>JSON</a:t>
            </a:r>
            <a:endParaRPr lang="ko-KR" altLang="en-US" sz="2800">
              <a:solidFill>
                <a:srgbClr val="FFFFFF">
                  <a:lumMod val="95000"/>
                </a:srgb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4618355" y="107505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4618355" y="100330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0">
            <a:off x="1098550" y="106934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1098550" y="9975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>
            <a:spLocks/>
          </p:cNvSpPr>
          <p:nvPr/>
        </p:nvSpPr>
        <p:spPr>
          <a:xfrm rot="0">
            <a:off x="3868420" y="3854450"/>
            <a:ext cx="4535170" cy="831850"/>
          </a:xfrm>
          <a:prstGeom prst="rect"/>
          <a:noFill/>
          <a:ln w="28575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4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36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36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36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36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36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4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4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endParaRPr lang="ko-KR" altLang="en-US" sz="4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2115820" y="3158490"/>
            <a:ext cx="8032750" cy="2233295"/>
          </a:xfrm>
          <a:prstGeom prst="roundRect">
            <a:avLst>
              <a:gd name="adj" fmla="val 7368"/>
            </a:avLst>
          </a:prstGeom>
          <a:noFill/>
          <a:ln w="28575" cap="flat" cmpd="sng">
            <a:solidFill>
              <a:schemeClr val="bg1">
                <a:lumMod val="7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6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760980" y="628015"/>
            <a:ext cx="3022600" cy="737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spc="300">
                <a:solidFill>
                  <a:srgbClr val="FFFFFF">
                    <a:lumMod val="95000"/>
                  </a:srgbClr>
                </a:solidFill>
                <a:latin typeface="나눔스퀘어라운드 ExtraBold" charset="0"/>
                <a:ea typeface="나눔스퀘어라운드 ExtraBold" charset="0"/>
              </a:rPr>
              <a:t>JSON</a:t>
            </a:r>
            <a:endParaRPr lang="ko-KR" altLang="en-US" sz="2800">
              <a:solidFill>
                <a:srgbClr val="FFFFFF">
                  <a:lumMod val="95000"/>
                </a:srgb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4618355" y="107505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4618355" y="100330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0">
            <a:off x="1098550" y="106934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1098550" y="9975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>
            <a:spLocks/>
          </p:cNvSpPr>
          <p:nvPr/>
        </p:nvSpPr>
        <p:spPr>
          <a:xfrm rot="0">
            <a:off x="1227455" y="1477645"/>
            <a:ext cx="3291840" cy="523875"/>
          </a:xfrm>
          <a:prstGeom prst="rect"/>
          <a:noFill/>
          <a:ln w="28575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2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2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2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2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2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2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2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2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endParaRPr lang="ko-KR" altLang="en-US" sz="2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2874645" y="2482850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3944620" y="3455670"/>
            <a:ext cx="2385695" cy="462280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66"/>
                </a:solidFill>
                <a:latin typeface="나눔스퀘어라운드 ExtraBold" charset="0"/>
                <a:ea typeface="나눔스퀘어라운드 ExtraBold" charset="0"/>
              </a:rPr>
              <a:t>[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4068445" y="3914140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>
            <a:off x="3483610" y="1971040"/>
            <a:ext cx="635" cy="49339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4070985" y="4326255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068445" y="4739640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4062730" y="5151755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4065270" y="5495290"/>
            <a:ext cx="2385695" cy="462280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“Key”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2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: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</a:t>
            </a:r>
            <a:r>
              <a:rPr sz="180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라운드 ExtraBold" charset="0"/>
                <a:ea typeface="나눔스퀘어라운드 ExtraBold" charset="0"/>
              </a:rPr>
              <a:t>“Value”</a:t>
            </a:r>
            <a:r>
              <a:rPr sz="1800">
                <a:solidFill>
                  <a:schemeClr val="bg1"/>
                </a:solidFill>
                <a:latin typeface="나눔스퀘어라운드 ExtraBold" charset="0"/>
                <a:ea typeface="나눔스퀘어라운드 ExtraBold" charset="0"/>
              </a:rPr>
              <a:t>  </a:t>
            </a:r>
            <a:r>
              <a:rPr sz="1800">
                <a:solidFill>
                  <a:schemeClr val="accent5">
                    <a:lumMod val="75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}</a:t>
            </a:r>
            <a:r>
              <a:rPr sz="2400">
                <a:solidFill>
                  <a:srgbClr val="FF0066"/>
                </a:solidFill>
                <a:latin typeface="나눔스퀘어라운드 ExtraBold" charset="0"/>
                <a:ea typeface="나눔스퀘어라운드 ExtraBold" charset="0"/>
              </a:rPr>
              <a:t>]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 rot="0">
            <a:off x="4543425" y="2943225"/>
            <a:ext cx="635" cy="476885"/>
          </a:xfrm>
          <a:prstGeom prst="straightConnector1"/>
          <a:ln w="19050" cap="flat" cmpd="sng"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텍스트 상자 46"/>
          <p:cNvSpPr txBox="1">
            <a:spLocks/>
          </p:cNvSpPr>
          <p:nvPr/>
        </p:nvSpPr>
        <p:spPr>
          <a:xfrm rot="0">
            <a:off x="8662670" y="1599565"/>
            <a:ext cx="2266315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bg1">
                    <a:lumMod val="65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최상위 JSON Object</a:t>
            </a:r>
            <a:endParaRPr lang="ko-KR" altLang="en-US" sz="1200">
              <a:solidFill>
                <a:schemeClr val="bg1">
                  <a:lumMod val="65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 rot="0" flipV="1">
            <a:off x="4518660" y="1738630"/>
            <a:ext cx="4144645" cy="1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텍스트 상자 48"/>
          <p:cNvSpPr txBox="1">
            <a:spLocks/>
          </p:cNvSpPr>
          <p:nvPr/>
        </p:nvSpPr>
        <p:spPr>
          <a:xfrm rot="0">
            <a:off x="8665210" y="2527300"/>
            <a:ext cx="196215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bg1">
                    <a:lumMod val="65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Value 값을 객체로 넣기 가능</a:t>
            </a:r>
            <a:endParaRPr lang="ko-KR" altLang="en-US" sz="1200">
              <a:solidFill>
                <a:schemeClr val="bg1">
                  <a:lumMod val="65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0" name="도형 49"/>
          <p:cNvCxnSpPr/>
          <p:nvPr/>
        </p:nvCxnSpPr>
        <p:spPr>
          <a:xfrm rot="0" flipV="1">
            <a:off x="5259705" y="2666365"/>
            <a:ext cx="3406140" cy="19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텍스트 상자 50"/>
          <p:cNvSpPr txBox="1">
            <a:spLocks/>
          </p:cNvSpPr>
          <p:nvPr/>
        </p:nvSpPr>
        <p:spPr>
          <a:xfrm rot="0">
            <a:off x="8652510" y="4366260"/>
            <a:ext cx="121729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solidFill>
                  <a:schemeClr val="bg1">
                    <a:lumMod val="65000"/>
                    <a:lumOff val="0"/>
                  </a:schemeClr>
                </a:solidFill>
                <a:latin typeface="나눔스퀘어" charset="0"/>
                <a:ea typeface="나눔스퀘어" charset="0"/>
              </a:rPr>
              <a:t>JSON ArrayList</a:t>
            </a:r>
            <a:endParaRPr lang="ko-KR" altLang="en-US" sz="1200">
              <a:solidFill>
                <a:schemeClr val="bg1">
                  <a:lumMod val="65000"/>
                  <a:lumOff val="0"/>
                </a:schemeClr>
              </a:solidFill>
              <a:latin typeface="나눔스퀘어" charset="0"/>
              <a:ea typeface="나눔스퀘어" charset="0"/>
            </a:endParaRPr>
          </a:p>
        </p:txBody>
      </p:sp>
      <p:cxnSp>
        <p:nvCxnSpPr>
          <p:cNvPr id="52" name="도형 51"/>
          <p:cNvCxnSpPr/>
          <p:nvPr/>
        </p:nvCxnSpPr>
        <p:spPr>
          <a:xfrm rot="0" flipV="1">
            <a:off x="6456045" y="4505325"/>
            <a:ext cx="2197100" cy="63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7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 rot="0">
            <a:off x="2406015" y="620395"/>
            <a:ext cx="3425825" cy="73787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spc="300">
                <a:solidFill>
                  <a:srgbClr val="FFFFFF">
                    <a:lumMod val="95000"/>
                  </a:srgbClr>
                </a:solidFill>
                <a:latin typeface="나눔스퀘어라운드 ExtraBold" charset="0"/>
                <a:ea typeface="나눔스퀘어라운드 ExtraBold" charset="0"/>
              </a:rPr>
              <a:t>Data Structure</a:t>
            </a:r>
            <a:endParaRPr lang="ko-KR" altLang="en-US" sz="2800">
              <a:solidFill>
                <a:srgbClr val="FFFFFF">
                  <a:lumMod val="95000"/>
                </a:srgb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>
            <a:spLocks/>
          </p:cNvSpPr>
          <p:nvPr/>
        </p:nvSpPr>
        <p:spPr>
          <a:xfrm rot="0">
            <a:off x="911225" y="548640"/>
            <a:ext cx="10441940" cy="5833745"/>
          </a:xfrm>
          <a:prstGeom prst="rect"/>
          <a:noFill/>
          <a:ln w="381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>
            <a:spLocks/>
          </p:cNvSpPr>
          <p:nvPr/>
        </p:nvSpPr>
        <p:spPr>
          <a:xfrm rot="0">
            <a:off x="948817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 rot="0">
            <a:off x="927735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>
            <a:spLocks/>
          </p:cNvSpPr>
          <p:nvPr/>
        </p:nvSpPr>
        <p:spPr>
          <a:xfrm rot="0">
            <a:off x="9687560" y="761365"/>
            <a:ext cx="80645" cy="73025"/>
          </a:xfrm>
          <a:prstGeom prst="ellipse"/>
          <a:solidFill>
            <a:schemeClr val="bg1">
              <a:lumMod val="50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rot="0">
            <a:off x="6039485" y="107505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0">
            <a:off x="6039485" y="100330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0">
            <a:off x="1098550" y="1069340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0">
            <a:off x="1098550" y="997585"/>
            <a:ext cx="1009650" cy="1270"/>
          </a:xfrm>
          <a:prstGeom prst="line"/>
          <a:ln w="1905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36"/>
          <p:cNvSpPr txBox="1">
            <a:spLocks/>
          </p:cNvSpPr>
          <p:nvPr/>
        </p:nvSpPr>
        <p:spPr>
          <a:xfrm rot="0">
            <a:off x="1227455" y="1477645"/>
            <a:ext cx="3291840" cy="523875"/>
          </a:xfrm>
          <a:prstGeom prst="rect"/>
          <a:noFill/>
          <a:ln w="28575" cap="flat" cmpd="sng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endParaRPr lang="ko-KR" altLang="en-US" sz="2800">
              <a:solidFill>
                <a:schemeClr val="bg1">
                  <a:lumMod val="50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 rot="0">
            <a:off x="2874645" y="2482850"/>
            <a:ext cx="2385695" cy="462280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66"/>
                </a:solidFill>
                <a:latin typeface="나눔스퀘어라운드 ExtraBold" charset="0"/>
                <a:ea typeface="나눔스퀘어라운드 ExtraBold" charset="0"/>
              </a:rPr>
              <a:t>[</a:t>
            </a: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2400">
                <a:solidFill>
                  <a:srgbClr val="FF0066"/>
                </a:solidFill>
                <a:latin typeface="나눔스퀘어라운드 ExtraBold" charset="0"/>
                <a:ea typeface="나눔스퀘어라운드 ExtraBold" charset="0"/>
              </a:rPr>
              <a:t>]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39" name="텍스트 상자 38"/>
          <p:cNvSpPr txBox="1">
            <a:spLocks/>
          </p:cNvSpPr>
          <p:nvPr/>
        </p:nvSpPr>
        <p:spPr>
          <a:xfrm rot="0">
            <a:off x="3944620" y="3455670"/>
            <a:ext cx="2385695" cy="462280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>
                <a:solidFill>
                  <a:srgbClr val="FF0066"/>
                </a:solidFill>
                <a:latin typeface="나눔스퀘어라운드 ExtraBold" charset="0"/>
                <a:ea typeface="나눔스퀘어라운드 ExtraBold" charset="0"/>
              </a:rPr>
              <a:t>[</a:t>
            </a: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0" name="텍스트 상자 39"/>
          <p:cNvSpPr txBox="1">
            <a:spLocks/>
          </p:cNvSpPr>
          <p:nvPr/>
        </p:nvSpPr>
        <p:spPr>
          <a:xfrm rot="0">
            <a:off x="4068445" y="3914140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>
                  <a:lumMod val="50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cxnSp>
        <p:nvCxnSpPr>
          <p:cNvPr id="41" name="도형 40"/>
          <p:cNvCxnSpPr/>
          <p:nvPr/>
        </p:nvCxnSpPr>
        <p:spPr>
          <a:xfrm rot="0">
            <a:off x="3483610" y="1971040"/>
            <a:ext cx="635" cy="493395"/>
          </a:xfrm>
          <a:prstGeom prst="straightConnector1"/>
          <a:ln w="19050" cap="flat" cmpd="sng">
            <a:solidFill>
              <a:srgbClr val="70AD47">
                <a:alpha val="100000"/>
              </a:srgbClr>
            </a:solidFill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텍스트 상자 41"/>
          <p:cNvSpPr txBox="1">
            <a:spLocks/>
          </p:cNvSpPr>
          <p:nvPr/>
        </p:nvSpPr>
        <p:spPr>
          <a:xfrm rot="0">
            <a:off x="4070985" y="4326255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>
                  <a:lumMod val="50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 rot="0">
            <a:off x="4068445" y="4739640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>
                  <a:lumMod val="50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4" name="텍스트 상자 43"/>
          <p:cNvSpPr txBox="1">
            <a:spLocks/>
          </p:cNvSpPr>
          <p:nvPr/>
        </p:nvSpPr>
        <p:spPr>
          <a:xfrm rot="0">
            <a:off x="4062730" y="5151755"/>
            <a:ext cx="2385695" cy="370205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1800">
                <a:solidFill>
                  <a:schemeClr val="accent4"/>
                </a:solidFill>
                <a:latin typeface="나눔스퀘어라운드 ExtraBold" charset="0"/>
                <a:ea typeface="나눔스퀘어라운드 ExtraBold" charset="0"/>
              </a:rPr>
              <a:t>,</a:t>
            </a:r>
            <a:endParaRPr lang="ko-KR" altLang="en-US" sz="1800">
              <a:solidFill>
                <a:schemeClr val="bg1">
                  <a:lumMod val="50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45" name="텍스트 상자 44"/>
          <p:cNvSpPr txBox="1">
            <a:spLocks/>
          </p:cNvSpPr>
          <p:nvPr/>
        </p:nvSpPr>
        <p:spPr>
          <a:xfrm rot="0">
            <a:off x="4065270" y="5495290"/>
            <a:ext cx="2385695" cy="462280"/>
          </a:xfrm>
          <a:prstGeom prst="rect"/>
          <a:noFill/>
          <a:ln w="28575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{  “Key” : “Value”  }</a:t>
            </a:r>
            <a:r>
              <a:rPr sz="2400">
                <a:solidFill>
                  <a:srgbClr val="FF0066"/>
                </a:solidFill>
                <a:latin typeface="나눔스퀘어라운드 ExtraBold" charset="0"/>
                <a:ea typeface="나눔스퀘어라운드 ExtraBold" charset="0"/>
              </a:rPr>
              <a:t>]</a:t>
            </a:r>
            <a:endParaRPr lang="ko-KR" altLang="en-US" sz="1800">
              <a:solidFill>
                <a:schemeClr val="bg1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cxnSp>
        <p:nvCxnSpPr>
          <p:cNvPr id="46" name="도형 45"/>
          <p:cNvCxnSpPr/>
          <p:nvPr/>
        </p:nvCxnSpPr>
        <p:spPr>
          <a:xfrm rot="0">
            <a:off x="4543425" y="2943225"/>
            <a:ext cx="635" cy="476885"/>
          </a:xfrm>
          <a:prstGeom prst="straightConnector1"/>
          <a:ln w="19050" cap="flat" cmpd="sng">
            <a:solidFill>
              <a:srgbClr val="70AD47">
                <a:alpha val="100000"/>
              </a:srgbClr>
            </a:solidFill>
            <a:prstDash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텍스트 상자 46"/>
          <p:cNvSpPr txBox="1">
            <a:spLocks/>
          </p:cNvSpPr>
          <p:nvPr/>
        </p:nvSpPr>
        <p:spPr>
          <a:xfrm rot="0">
            <a:off x="8662670" y="1599565"/>
            <a:ext cx="1590675" cy="27813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i="0" b="1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Map</a:t>
            </a:r>
            <a:r>
              <a:rPr sz="1200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sz="1100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jsonObject_Map</a:t>
            </a:r>
            <a:endParaRPr lang="ko-KR" altLang="en-US" sz="1200">
              <a:solidFill>
                <a:schemeClr val="bg1">
                  <a:lumMod val="8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 rot="0" flipV="1">
            <a:off x="4518660" y="1738630"/>
            <a:ext cx="4144645" cy="1270"/>
          </a:xfrm>
          <a:prstGeom prst="straightConnector1"/>
          <a:ln w="6350" cap="flat" cmpd="sng">
            <a:solidFill>
              <a:srgbClr val="A5A5A5">
                <a:alpha val="100000"/>
              </a:srgb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텍스트 상자 48"/>
          <p:cNvSpPr txBox="1">
            <a:spLocks/>
          </p:cNvSpPr>
          <p:nvPr/>
        </p:nvSpPr>
        <p:spPr>
          <a:xfrm rot="0">
            <a:off x="8665210" y="2527300"/>
            <a:ext cx="1205865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List</a:t>
            </a:r>
            <a:r>
              <a:rPr sz="1200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 </a:t>
            </a:r>
            <a:r>
              <a:rPr sz="1100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dataArray</a:t>
            </a:r>
            <a:endParaRPr lang="ko-KR" altLang="en-US" sz="1200">
              <a:solidFill>
                <a:schemeClr val="bg1">
                  <a:lumMod val="8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cxnSp>
        <p:nvCxnSpPr>
          <p:cNvPr id="50" name="도형 49"/>
          <p:cNvCxnSpPr/>
          <p:nvPr/>
        </p:nvCxnSpPr>
        <p:spPr>
          <a:xfrm rot="0" flipV="1">
            <a:off x="5259705" y="2666365"/>
            <a:ext cx="3406140" cy="1905"/>
          </a:xfrm>
          <a:prstGeom prst="straightConnector1"/>
          <a:ln w="6350" cap="flat" cmpd="sng">
            <a:solidFill>
              <a:srgbClr val="A5A5A5">
                <a:alpha val="100000"/>
              </a:srgb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텍스트 상자 50"/>
          <p:cNvSpPr txBox="1">
            <a:spLocks/>
          </p:cNvSpPr>
          <p:nvPr/>
        </p:nvSpPr>
        <p:spPr>
          <a:xfrm rot="0">
            <a:off x="8652510" y="4366260"/>
            <a:ext cx="124587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List</a:t>
            </a:r>
            <a:r>
              <a:rPr sz="1200">
                <a:solidFill>
                  <a:schemeClr val="bg1">
                    <a:lumMod val="85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 resultArray</a:t>
            </a:r>
            <a:endParaRPr lang="ko-KR" altLang="en-US" sz="1200">
              <a:solidFill>
                <a:schemeClr val="bg1">
                  <a:lumMod val="85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cxnSp>
        <p:nvCxnSpPr>
          <p:cNvPr id="52" name="도형 51"/>
          <p:cNvCxnSpPr/>
          <p:nvPr/>
        </p:nvCxnSpPr>
        <p:spPr>
          <a:xfrm rot="0" flipV="1">
            <a:off x="6456045" y="4505325"/>
            <a:ext cx="2197100" cy="6350"/>
          </a:xfrm>
          <a:prstGeom prst="straightConnector1"/>
          <a:ln w="6350" cap="flat" cmpd="sng">
            <a:solidFill>
              <a:srgbClr val="A5A5A5">
                <a:alpha val="100000"/>
              </a:srgb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슬라이드 번호 개체 틀 52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8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 rot="0">
            <a:off x="8647430" y="5494020"/>
            <a:ext cx="1256030" cy="27813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b="1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charset="0"/>
                <a:ea typeface="나눔스퀘어라운드 Bold" charset="0"/>
              </a:rPr>
              <a:t>Map</a:t>
            </a:r>
            <a:r>
              <a:rPr sz="120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라운드 Bold" charset="0"/>
                <a:ea typeface="나눔스퀘어라운드 Bold" charset="0"/>
              </a:rPr>
              <a:t> resultMap</a:t>
            </a:r>
            <a:endParaRPr lang="ko-KR" altLang="en-US" sz="1200">
              <a:solidFill>
                <a:schemeClr val="accent4">
                  <a:lumMod val="60000"/>
                  <a:lumOff val="4000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  <p:cxnSp>
        <p:nvCxnSpPr>
          <p:cNvPr id="55" name="도형 54"/>
          <p:cNvCxnSpPr>
            <a:stCxn id="51" idx="2"/>
            <a:endCxn id="54" idx="0"/>
          </p:cNvCxnSpPr>
          <p:nvPr/>
        </p:nvCxnSpPr>
        <p:spPr>
          <a:xfrm rot="0" flipH="1">
            <a:off x="9274810" y="4643755"/>
            <a:ext cx="1270" cy="850900"/>
          </a:xfrm>
          <a:prstGeom prst="straightConnector1"/>
          <a:ln w="127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6" name="텍스트 상자 55"/>
          <p:cNvSpPr txBox="1">
            <a:spLocks/>
          </p:cNvSpPr>
          <p:nvPr/>
        </p:nvSpPr>
        <p:spPr>
          <a:xfrm rot="0">
            <a:off x="9274810" y="4873625"/>
            <a:ext cx="444500" cy="247014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accent4">
                    <a:lumMod val="50000"/>
                    <a:lumOff val="0"/>
                  </a:schemeClr>
                </a:solidFill>
                <a:latin typeface="나눔스퀘어라운드 Bold" charset="0"/>
                <a:ea typeface="나눔스퀘어라운드 Bold" charset="0"/>
              </a:rPr>
              <a:t>take</a:t>
            </a:r>
            <a:endParaRPr lang="ko-KR" altLang="en-US" sz="1000">
              <a:solidFill>
                <a:schemeClr val="accent4">
                  <a:lumMod val="50000"/>
                  <a:lumOff val="0"/>
                </a:schemeClr>
              </a:solidFill>
              <a:latin typeface="나눔스퀘어라운드 Bold" charset="0"/>
              <a:ea typeface="나눔스퀘어라운드 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10430" y="2044065"/>
            <a:ext cx="3021965" cy="7600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algn="ctr" eaLnBrk="0">
              <a:lnSpc>
                <a:spcPct val="150000"/>
              </a:lnSpc>
            </a:pPr>
            <a:r>
              <a:rPr lang="en-US" altLang="ko-KR" sz="3300" dirty="0">
                <a:solidFill>
                  <a:srgbClr val="FFFFFF">
                    <a:lumMod val="95000"/>
                  </a:srgbClr>
                </a:solidFill>
                <a:latin typeface="Arial" charset="0"/>
                <a:ea typeface="Arial" charset="0"/>
              </a:rPr>
              <a:t>Thank You</a:t>
            </a:r>
            <a:endParaRPr lang="ko-KR" altLang="en-US" sz="3300" dirty="0">
              <a:solidFill>
                <a:srgbClr val="FFFFFF">
                  <a:lumMod val="95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 rot="0">
            <a:off x="5650230" y="3084195"/>
            <a:ext cx="1052830" cy="46101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chemeClr val="bg1">
                    <a:lumMod val="50000"/>
                    <a:lumOff val="0"/>
                  </a:schemeClr>
                </a:solidFill>
                <a:latin typeface="나눔스퀘어라운드 ExtraBold" charset="0"/>
                <a:ea typeface="나눔스퀘어라운드 ExtraBold" charset="0"/>
              </a:rPr>
              <a:t>코드 확인</a:t>
            </a:r>
            <a:endParaRPr lang="ko-KR" altLang="en-US" sz="1600">
              <a:solidFill>
                <a:schemeClr val="bg1">
                  <a:lumMod val="50000"/>
                  <a:lumOff val="0"/>
                </a:schemeClr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225" y="548640"/>
            <a:ext cx="10441305" cy="583311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n w="12700" cap="flat" cmpd="sng">
                <a:solidFill>
                  <a:srgbClr val="FFFFFF">
                    <a:lumMod val="50000"/>
                    <a:alpha val="100000"/>
                  </a:srgbClr>
                </a:solidFill>
                <a:prstDash val="solid"/>
                <a:bevel/>
              </a:ln>
              <a:solidFill>
                <a:srgbClr val="FFFFFF"/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48817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27735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687560" y="761365"/>
            <a:ext cx="80010" cy="7239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solidFill>
                <a:srgbClr val="FFFFFF">
                  <a:lumMod val="50000"/>
                </a:srgbClr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938905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93940" y="2493010"/>
            <a:ext cx="1009015" cy="6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 rot="0">
            <a:off x="5203825" y="4013200"/>
            <a:ext cx="2026920" cy="46101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600">
                <a:solidFill>
                  <a:srgbClr val="5E5E5E"/>
                </a:solidFill>
                <a:latin typeface="나눔스퀘어라운드 ExtraBold" charset="0"/>
                <a:ea typeface="나눔스퀘어라운드 ExtraBold" charset="0"/>
              </a:rPr>
              <a:t>Creator - NightOwl</a:t>
            </a:r>
            <a:endParaRPr lang="ko-KR" altLang="en-US" sz="1600">
              <a:solidFill>
                <a:srgbClr val="5E5E5E"/>
              </a:solidFill>
              <a:latin typeface="나눔스퀘어라운드 ExtraBold" charset="0"/>
              <a:ea typeface="나눔스퀘어라운드 ExtraBold" charset="0"/>
            </a:endParaRPr>
          </a:p>
        </p:txBody>
      </p:sp>
      <p:sp>
        <p:nvSpPr>
          <p:cNvPr id="20" name="Rect 0"/>
          <p:cNvSpPr txBox="1">
            <a:spLocks/>
          </p:cNvSpPr>
          <p:nvPr>
            <p:ph type="sldNum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sz="1200">
                <a:latin typeface="Calibri" charset="0"/>
                <a:ea typeface="Calibri" charset="0"/>
                <a:cs typeface="+mn-cs"/>
              </a:rPr>
              <a:t>9</a:t>
            </a:fld>
            <a:endParaRPr lang="ko-KR" altLang="en-US" sz="1200">
              <a:latin typeface="Calibri" charset="0"/>
              <a:ea typeface="Calibri" charset="0"/>
              <a:cs typeface="+mn-cs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 rot="0">
            <a:off x="8789670" y="6054090"/>
            <a:ext cx="3432175" cy="25336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0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700">
                <a:solidFill>
                  <a:srgbClr val="5E5E5E"/>
                </a:solidFill>
                <a:latin typeface="나눔스퀘어" charset="0"/>
                <a:ea typeface="나눔스퀘어" charset="0"/>
              </a:rPr>
              <a:t>PPT Template 제공 : Polaris Office</a:t>
            </a:r>
            <a:endParaRPr lang="ko-KR" altLang="en-US" sz="700">
              <a:solidFill>
                <a:srgbClr val="5E5E5E"/>
              </a:solidFill>
              <a:latin typeface="나눔스퀘어" charset="0"/>
              <a:ea typeface="나눔스퀘어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8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23</Paragraphs>
  <Words>73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라 정우</dc:creator>
  <cp:lastModifiedBy>라 정우</cp:lastModifiedBy>
  <dc:title>dark album</dc:title>
</cp:coreProperties>
</file>