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7" r:id="rId3"/>
    <p:sldId id="361" r:id="rId4"/>
    <p:sldId id="350" r:id="rId5"/>
    <p:sldId id="352" r:id="rId6"/>
    <p:sldId id="364" r:id="rId7"/>
    <p:sldId id="365" r:id="rId8"/>
    <p:sldId id="355" r:id="rId9"/>
    <p:sldId id="356" r:id="rId10"/>
    <p:sldId id="366" r:id="rId11"/>
    <p:sldId id="357" r:id="rId12"/>
    <p:sldId id="362" r:id="rId13"/>
    <p:sldId id="351" r:id="rId14"/>
    <p:sldId id="328" r:id="rId15"/>
    <p:sldId id="367" r:id="rId16"/>
    <p:sldId id="329" r:id="rId17"/>
    <p:sldId id="372" r:id="rId18"/>
    <p:sldId id="373" r:id="rId19"/>
    <p:sldId id="374" r:id="rId20"/>
    <p:sldId id="368" r:id="rId21"/>
    <p:sldId id="338" r:id="rId22"/>
    <p:sldId id="339" r:id="rId23"/>
    <p:sldId id="340" r:id="rId24"/>
    <p:sldId id="341" r:id="rId25"/>
    <p:sldId id="369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F30"/>
    <a:srgbClr val="E2AC88"/>
    <a:srgbClr val="99A6BF"/>
    <a:srgbClr val="CBDFF2"/>
    <a:srgbClr val="5B9BD5"/>
    <a:srgbClr val="993366"/>
    <a:srgbClr val="CC0066"/>
    <a:srgbClr val="EE42DA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8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pPr/>
              <a:t>2020-06-10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각 삼각형 5"/>
          <p:cNvSpPr/>
          <p:nvPr userDrawn="1"/>
        </p:nvSpPr>
        <p:spPr>
          <a:xfrm>
            <a:off x="0" y="4820856"/>
            <a:ext cx="2037144" cy="2037144"/>
          </a:xfrm>
          <a:prstGeom prst="rtTriangle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2" y="6391872"/>
            <a:ext cx="1383716" cy="3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fld id="{EF9EB69B-4A35-4993-B5F0-F75F0F4A6332}" type="datetimeFigureOut">
              <a:rPr lang="ko-KR" altLang="en-US" smtClean="0"/>
              <a:pPr/>
              <a:t>2020-06-10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fld id="{946DC59E-C745-4A7B-B2A5-236D6E9614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59" y="1198180"/>
            <a:ext cx="89304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최종 발표</a:t>
            </a:r>
            <a:endParaRPr lang="en-US" altLang="ko-KR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endParaRPr lang="en-US" altLang="ko-KR" sz="28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졸업 프로젝트 주제</a:t>
            </a:r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: SW </a:t>
            </a:r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자율학습 강의 </a:t>
            </a:r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Docker+</a:t>
            </a:r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웹 서비스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6366" y="4698125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야간자율학습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0159" y="5098235"/>
            <a:ext cx="843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고태완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김지혜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최수연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4401" y="42980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종합설계</a:t>
            </a:r>
            <a:r>
              <a:rPr lang="en-US" altLang="ko-KR" sz="2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1_02</a:t>
            </a:r>
            <a:r>
              <a: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분반</a:t>
            </a:r>
          </a:p>
        </p:txBody>
      </p:sp>
    </p:spTree>
    <p:extLst>
      <p:ext uri="{BB962C8B-B14F-4D97-AF65-F5344CB8AC3E}">
        <p14:creationId xmlns:p14="http://schemas.microsoft.com/office/powerpoint/2010/main" val="44777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30371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Test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시장조사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10F3CB5-2CEF-4179-8EC0-95B429F7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2" y="1674841"/>
            <a:ext cx="10857296" cy="1463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AB4323-C149-49F9-A337-FB1434D7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39" y="3420506"/>
            <a:ext cx="9265920" cy="25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314355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Test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Feedback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90959C-41EF-4EF6-B372-F5173686A57D}"/>
              </a:ext>
            </a:extLst>
          </p:cNvPr>
          <p:cNvSpPr txBox="1"/>
          <p:nvPr/>
        </p:nvSpPr>
        <p:spPr>
          <a:xfrm>
            <a:off x="5057827" y="1659707"/>
            <a:ext cx="1568058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+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7B6EE1-607A-498A-882C-0D10812D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0" y="2086905"/>
            <a:ext cx="4050030" cy="1537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EC62A-1833-4CA8-9EE2-505A04E4DABE}"/>
              </a:ext>
            </a:extLst>
          </p:cNvPr>
          <p:cNvSpPr txBox="1"/>
          <p:nvPr/>
        </p:nvSpPr>
        <p:spPr>
          <a:xfrm>
            <a:off x="1409890" y="4140470"/>
            <a:ext cx="167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[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미래설계상담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]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9D5576-9604-43E7-8B12-A79BB2CB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02" y="1367378"/>
            <a:ext cx="1332323" cy="26555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240487-1D11-4F5A-9813-92BAC377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46" y="1249841"/>
            <a:ext cx="3166739" cy="2890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E5B32C-502A-487D-A7AA-0035FD20D40E}"/>
              </a:ext>
            </a:extLst>
          </p:cNvPr>
          <p:cNvSpPr txBox="1"/>
          <p:nvPr/>
        </p:nvSpPr>
        <p:spPr>
          <a:xfrm>
            <a:off x="8056097" y="4142086"/>
            <a:ext cx="12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[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설문조사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]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58B0A8-F91E-4342-80AB-C030C85BC15B}"/>
              </a:ext>
            </a:extLst>
          </p:cNvPr>
          <p:cNvCxnSpPr>
            <a:cxnSpLocks/>
          </p:cNvCxnSpPr>
          <p:nvPr/>
        </p:nvCxnSpPr>
        <p:spPr>
          <a:xfrm>
            <a:off x="2142651" y="6482843"/>
            <a:ext cx="8880375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C4C304-437D-4EEF-9242-0F3D06F5FDD3}"/>
              </a:ext>
            </a:extLst>
          </p:cNvPr>
          <p:cNvSpPr txBox="1"/>
          <p:nvPr/>
        </p:nvSpPr>
        <p:spPr>
          <a:xfrm>
            <a:off x="2884978" y="5234079"/>
            <a:ext cx="6300123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i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Udemy, Coursera</a:t>
            </a:r>
            <a:r>
              <a:rPr lang="ko-KR" altLang="en-US" sz="3200" i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처럼 </a:t>
            </a:r>
            <a:endParaRPr lang="en-US" altLang="ko-KR" sz="3200" i="1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pPr algn="ctr"/>
            <a:r>
              <a:rPr lang="ko-KR" altLang="en-US" sz="3200" i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개방형 </a:t>
            </a:r>
            <a:r>
              <a:rPr lang="en-US" altLang="ko-KR" sz="3200" i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SW </a:t>
            </a:r>
            <a:r>
              <a:rPr lang="ko-KR" altLang="en-US" sz="3200" i="1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강의 플랫폼을 만들자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ABBB32E-9CE2-46F6-A030-610B2F525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160" y="4835438"/>
            <a:ext cx="686742" cy="61547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AF1FE1-B25F-4A2F-AAF8-EA0DCB896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355370" y="5768260"/>
            <a:ext cx="686742" cy="6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3331864" y="5937020"/>
            <a:ext cx="7786699" cy="0"/>
          </a:xfrm>
          <a:prstGeom prst="line">
            <a:avLst/>
          </a:prstGeom>
          <a:ln w="38100">
            <a:solidFill>
              <a:srgbClr val="99A6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92AB-7B3D-4C02-AE86-BDFB36F1F708}"/>
              </a:ext>
            </a:extLst>
          </p:cNvPr>
          <p:cNvSpPr/>
          <p:nvPr/>
        </p:nvSpPr>
        <p:spPr>
          <a:xfrm>
            <a:off x="-1" y="3"/>
            <a:ext cx="3942081" cy="6857997"/>
          </a:xfrm>
          <a:prstGeom prst="rect">
            <a:avLst/>
          </a:prstGeom>
          <a:solidFill>
            <a:srgbClr val="99A6BF"/>
          </a:solidFill>
          <a:ln>
            <a:solidFill>
              <a:srgbClr val="99A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3786B-B051-46FF-83C1-6887CE087E98}"/>
              </a:ext>
            </a:extLst>
          </p:cNvPr>
          <p:cNvSpPr txBox="1"/>
          <p:nvPr/>
        </p:nvSpPr>
        <p:spPr>
          <a:xfrm>
            <a:off x="4113364" y="5075246"/>
            <a:ext cx="52193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A350CB-80CE-4491-9FE7-115211A142AB}"/>
              </a:ext>
            </a:extLst>
          </p:cNvPr>
          <p:cNvCxnSpPr>
            <a:cxnSpLocks/>
          </p:cNvCxnSpPr>
          <p:nvPr/>
        </p:nvCxnSpPr>
        <p:spPr>
          <a:xfrm>
            <a:off x="1521125" y="5940601"/>
            <a:ext cx="242095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8D2F1-C32F-4597-A8ED-3380B2E50139}"/>
              </a:ext>
            </a:extLst>
          </p:cNvPr>
          <p:cNvSpPr txBox="1"/>
          <p:nvPr/>
        </p:nvSpPr>
        <p:spPr>
          <a:xfrm>
            <a:off x="1525989" y="4342491"/>
            <a:ext cx="196720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02</a:t>
            </a:r>
            <a:endParaRPr lang="ko-KR" altLang="en-US" sz="1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4157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97250" y="5815548"/>
            <a:ext cx="9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회의록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71994B-3221-4DD7-8D5E-07FCE71B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2" y="1879020"/>
            <a:ext cx="5557145" cy="30999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A9E911-F057-4B8C-944A-4F5BD994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7258"/>
            <a:ext cx="5703238" cy="4601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BC570-988F-46E7-AD32-E6D818D331F1}"/>
              </a:ext>
            </a:extLst>
          </p:cNvPr>
          <p:cNvSpPr txBox="1"/>
          <p:nvPr/>
        </p:nvSpPr>
        <p:spPr>
          <a:xfrm>
            <a:off x="2035490" y="5053548"/>
            <a:ext cx="30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05/22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하석재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멘토님과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..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0878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 그 이후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1" y="1231297"/>
            <a:ext cx="10283965" cy="3691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3903" y="5218685"/>
            <a:ext cx="8723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위와 같은 이유로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웹기반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동영상강의플랫폼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퀴즈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-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채점은 제거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도커를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이용한 실습 환경 중점적으로 구현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=&gt; SE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문서에 좀 더 상세하게 기록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01462" y="6253656"/>
            <a:ext cx="5044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9196" y="6068990"/>
            <a:ext cx="39234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문서 </a:t>
            </a:r>
            <a:r>
              <a:rPr lang="ko-KR" altLang="en-US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재작성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및 </a:t>
            </a:r>
            <a:r>
              <a:rPr lang="ko-KR" altLang="en-US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재제작</a:t>
            </a:r>
            <a:endParaRPr lang="ko-KR" altLang="en-US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0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3331864" y="5937020"/>
            <a:ext cx="7786699" cy="0"/>
          </a:xfrm>
          <a:prstGeom prst="line">
            <a:avLst/>
          </a:prstGeom>
          <a:ln w="38100">
            <a:solidFill>
              <a:srgbClr val="99A6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92AB-7B3D-4C02-AE86-BDFB36F1F708}"/>
              </a:ext>
            </a:extLst>
          </p:cNvPr>
          <p:cNvSpPr/>
          <p:nvPr/>
        </p:nvSpPr>
        <p:spPr>
          <a:xfrm>
            <a:off x="-1" y="3"/>
            <a:ext cx="3942081" cy="6857997"/>
          </a:xfrm>
          <a:prstGeom prst="rect">
            <a:avLst/>
          </a:prstGeom>
          <a:solidFill>
            <a:srgbClr val="99A6BF"/>
          </a:solidFill>
          <a:ln>
            <a:solidFill>
              <a:srgbClr val="99A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3786B-B051-46FF-83C1-6887CE087E98}"/>
              </a:ext>
            </a:extLst>
          </p:cNvPr>
          <p:cNvSpPr txBox="1"/>
          <p:nvPr/>
        </p:nvSpPr>
        <p:spPr>
          <a:xfrm>
            <a:off x="4113364" y="5075246"/>
            <a:ext cx="52193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A350CB-80CE-4491-9FE7-115211A142AB}"/>
              </a:ext>
            </a:extLst>
          </p:cNvPr>
          <p:cNvCxnSpPr>
            <a:cxnSpLocks/>
          </p:cNvCxnSpPr>
          <p:nvPr/>
        </p:nvCxnSpPr>
        <p:spPr>
          <a:xfrm>
            <a:off x="1521125" y="5940601"/>
            <a:ext cx="242095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8D2F1-C32F-4597-A8ED-3380B2E50139}"/>
              </a:ext>
            </a:extLst>
          </p:cNvPr>
          <p:cNvSpPr txBox="1"/>
          <p:nvPr/>
        </p:nvSpPr>
        <p:spPr>
          <a:xfrm>
            <a:off x="1525989" y="4342491"/>
            <a:ext cx="196720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03</a:t>
            </a:r>
            <a:endParaRPr lang="ko-KR" altLang="en-US" sz="1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9213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Little</a:t>
            </a:r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 </a:t>
            </a:r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Changed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8617" y="1562434"/>
            <a:ext cx="135570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64DD0-9A8A-464A-A8F5-B052913CA93F}"/>
              </a:ext>
            </a:extLst>
          </p:cNvPr>
          <p:cNvSpPr txBox="1"/>
          <p:nvPr/>
        </p:nvSpPr>
        <p:spPr>
          <a:xfrm>
            <a:off x="7637736" y="1533374"/>
            <a:ext cx="182564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86547-3B7D-4F8D-88DD-A7D826FA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88" y="2164979"/>
            <a:ext cx="3639820" cy="3605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EDAC56-4DB4-4905-968B-50A1F23A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57" y="2326905"/>
            <a:ext cx="4571157" cy="344333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80A88F-4268-472C-A0C1-9DAAC3268875}"/>
              </a:ext>
            </a:extLst>
          </p:cNvPr>
          <p:cNvCxnSpPr>
            <a:cxnSpLocks/>
          </p:cNvCxnSpPr>
          <p:nvPr/>
        </p:nvCxnSpPr>
        <p:spPr>
          <a:xfrm>
            <a:off x="2244251" y="2007986"/>
            <a:ext cx="2317589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9AA3E4-B220-43B7-888A-C812672B9099}"/>
              </a:ext>
            </a:extLst>
          </p:cNvPr>
          <p:cNvCxnSpPr>
            <a:cxnSpLocks/>
          </p:cNvCxnSpPr>
          <p:nvPr/>
        </p:nvCxnSpPr>
        <p:spPr>
          <a:xfrm>
            <a:off x="7334411" y="2016726"/>
            <a:ext cx="2317589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448071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Changed - </a:t>
            </a:r>
            <a:r>
              <a:rPr lang="ko-KR" altLang="en-US" sz="3200" dirty="0" err="1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유스케이스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E078962-3D8F-4CD1-B749-46D34D7B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080226"/>
            <a:ext cx="2467950" cy="16713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E99510-D6E2-4304-8780-60A3AC69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08" y="2064472"/>
            <a:ext cx="2717078" cy="1702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1B9B4C-190B-42B0-8942-66CDCDA9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15" y="4309916"/>
            <a:ext cx="2870073" cy="1288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76656B-5559-4743-BDDA-C1992DCCE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434" y="4107381"/>
            <a:ext cx="1953321" cy="23002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182C4B-249A-4E64-A629-D7EA267F64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90" y="1781092"/>
            <a:ext cx="4036411" cy="49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A85BBDC-094D-4132-8C84-3A0FD6295C30}"/>
              </a:ext>
            </a:extLst>
          </p:cNvPr>
          <p:cNvSpPr/>
          <p:nvPr/>
        </p:nvSpPr>
        <p:spPr>
          <a:xfrm>
            <a:off x="6123665" y="3840480"/>
            <a:ext cx="1371526" cy="812761"/>
          </a:xfrm>
          <a:prstGeom prst="rightArrow">
            <a:avLst/>
          </a:prstGeom>
          <a:solidFill>
            <a:srgbClr val="CC6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8E8F2-AA0E-4A40-B77C-ED97413DD512}"/>
              </a:ext>
            </a:extLst>
          </p:cNvPr>
          <p:cNvSpPr txBox="1"/>
          <p:nvPr/>
        </p:nvSpPr>
        <p:spPr>
          <a:xfrm>
            <a:off x="6123665" y="3921053"/>
            <a:ext cx="124837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C3BF89-BD57-4005-8249-43AC1CB6CCDD}"/>
              </a:ext>
            </a:extLst>
          </p:cNvPr>
          <p:cNvSpPr/>
          <p:nvPr/>
        </p:nvSpPr>
        <p:spPr>
          <a:xfrm>
            <a:off x="420414" y="1819189"/>
            <a:ext cx="5675587" cy="48965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2B7D6-F0E5-4E99-A51D-58334CB250DE}"/>
              </a:ext>
            </a:extLst>
          </p:cNvPr>
          <p:cNvSpPr txBox="1"/>
          <p:nvPr/>
        </p:nvSpPr>
        <p:spPr>
          <a:xfrm>
            <a:off x="420414" y="1259575"/>
            <a:ext cx="6358758" cy="369332"/>
          </a:xfrm>
          <a:prstGeom prst="rect">
            <a:avLst/>
          </a:prstGeom>
          <a:solidFill>
            <a:schemeClr val="accent2">
              <a:lumMod val="75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-&gt; 12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Specification, 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핵심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실습 환경 구축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에 집중</a:t>
            </a:r>
          </a:p>
        </p:txBody>
      </p:sp>
    </p:spTree>
    <p:extLst>
      <p:ext uri="{BB962C8B-B14F-4D97-AF65-F5344CB8AC3E}">
        <p14:creationId xmlns:p14="http://schemas.microsoft.com/office/powerpoint/2010/main" val="26767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55867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Changed - </a:t>
            </a:r>
            <a:r>
              <a:rPr lang="ko-KR" altLang="en-US" sz="3200" dirty="0" err="1">
                <a:latin typeface="a드림고딕3" panose="02020600000000000000" pitchFamily="18" charset="-127"/>
                <a:ea typeface="a드림고딕3" panose="02020600000000000000" pitchFamily="18" charset="-127"/>
              </a:rPr>
              <a:t>클래스다이어그램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A85BBDC-094D-4132-8C84-3A0FD6295C30}"/>
              </a:ext>
            </a:extLst>
          </p:cNvPr>
          <p:cNvSpPr/>
          <p:nvPr/>
        </p:nvSpPr>
        <p:spPr>
          <a:xfrm>
            <a:off x="4667366" y="3281431"/>
            <a:ext cx="1371526" cy="812761"/>
          </a:xfrm>
          <a:prstGeom prst="rightArrow">
            <a:avLst/>
          </a:prstGeom>
          <a:solidFill>
            <a:srgbClr val="CC6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8E8F2-AA0E-4A40-B77C-ED97413DD512}"/>
              </a:ext>
            </a:extLst>
          </p:cNvPr>
          <p:cNvSpPr txBox="1"/>
          <p:nvPr/>
        </p:nvSpPr>
        <p:spPr>
          <a:xfrm>
            <a:off x="4667366" y="3362004"/>
            <a:ext cx="124837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2B7D6-F0E5-4E99-A51D-58334CB250DE}"/>
              </a:ext>
            </a:extLst>
          </p:cNvPr>
          <p:cNvSpPr txBox="1"/>
          <p:nvPr/>
        </p:nvSpPr>
        <p:spPr>
          <a:xfrm>
            <a:off x="420414" y="1259575"/>
            <a:ext cx="6270404" cy="369332"/>
          </a:xfrm>
          <a:prstGeom prst="rect">
            <a:avLst/>
          </a:prstGeom>
          <a:solidFill>
            <a:schemeClr val="accent2">
              <a:lumMod val="75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18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-&gt; 9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Specification, 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핵심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실습 환경 구축</a:t>
            </a:r>
            <a:r>
              <a:rPr lang="en-US" altLang="ko-KR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에 집중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D3F773-8937-43A6-8CA7-30B8AA297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2003044"/>
            <a:ext cx="4182066" cy="3714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E6BA8F-3C45-4189-811C-9E786DC8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53061"/>
            <a:ext cx="5393728" cy="376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557877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Changed - </a:t>
            </a:r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시퀀스다이어그램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A85BBDC-094D-4132-8C84-3A0FD6295C30}"/>
              </a:ext>
            </a:extLst>
          </p:cNvPr>
          <p:cNvSpPr/>
          <p:nvPr/>
        </p:nvSpPr>
        <p:spPr>
          <a:xfrm>
            <a:off x="4991661" y="3291591"/>
            <a:ext cx="1371526" cy="812761"/>
          </a:xfrm>
          <a:prstGeom prst="rightArrow">
            <a:avLst/>
          </a:prstGeom>
          <a:solidFill>
            <a:srgbClr val="CC6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8E8F2-AA0E-4A40-B77C-ED97413DD512}"/>
              </a:ext>
            </a:extLst>
          </p:cNvPr>
          <p:cNvSpPr txBox="1"/>
          <p:nvPr/>
        </p:nvSpPr>
        <p:spPr>
          <a:xfrm>
            <a:off x="4991661" y="3372164"/>
            <a:ext cx="124837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BA3C5-1E03-4D14-97A5-12A09E20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6" y="1533450"/>
            <a:ext cx="3042804" cy="42765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A80228-1ECA-41F9-ABE3-AD385B3A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6" y="5448435"/>
            <a:ext cx="2514404" cy="6857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283947-1596-4D59-95D3-48652B7A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19" y="2026285"/>
            <a:ext cx="5010769" cy="342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8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목차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7C87AF-8264-4E5E-8131-44888C0951AE}"/>
              </a:ext>
            </a:extLst>
          </p:cNvPr>
          <p:cNvCxnSpPr>
            <a:cxnSpLocks/>
          </p:cNvCxnSpPr>
          <p:nvPr/>
        </p:nvCxnSpPr>
        <p:spPr>
          <a:xfrm>
            <a:off x="1001775" y="2844225"/>
            <a:ext cx="1423791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9C9A76-2157-46B4-9034-B5F0FDE68F10}"/>
              </a:ext>
            </a:extLst>
          </p:cNvPr>
          <p:cNvSpPr txBox="1"/>
          <p:nvPr/>
        </p:nvSpPr>
        <p:spPr>
          <a:xfrm>
            <a:off x="1001774" y="2334390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B9BD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01</a:t>
            </a:r>
            <a:endParaRPr lang="ko-KR" altLang="en-US" sz="3200" b="1" dirty="0">
              <a:solidFill>
                <a:srgbClr val="5B9BD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B42E3-784F-4F12-B746-422557B13EBA}"/>
              </a:ext>
            </a:extLst>
          </p:cNvPr>
          <p:cNvSpPr txBox="1"/>
          <p:nvPr/>
        </p:nvSpPr>
        <p:spPr>
          <a:xfrm>
            <a:off x="926592" y="2907480"/>
            <a:ext cx="14237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디자인 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스프린트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338B15-764F-4439-9B5F-5C5736DC7AB8}"/>
              </a:ext>
            </a:extLst>
          </p:cNvPr>
          <p:cNvCxnSpPr>
            <a:cxnSpLocks/>
          </p:cNvCxnSpPr>
          <p:nvPr/>
        </p:nvCxnSpPr>
        <p:spPr>
          <a:xfrm>
            <a:off x="3156230" y="2844225"/>
            <a:ext cx="1423791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38C231-5AA5-41DD-9394-4DAFA6A72006}"/>
              </a:ext>
            </a:extLst>
          </p:cNvPr>
          <p:cNvSpPr txBox="1"/>
          <p:nvPr/>
        </p:nvSpPr>
        <p:spPr>
          <a:xfrm>
            <a:off x="3156229" y="2334390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B9BD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02</a:t>
            </a:r>
            <a:endParaRPr lang="ko-KR" altLang="en-US" sz="3200" b="1" dirty="0">
              <a:solidFill>
                <a:srgbClr val="5B9BD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DAE88-1EE0-4333-B6BB-C61BEDEB4A4E}"/>
              </a:ext>
            </a:extLst>
          </p:cNvPr>
          <p:cNvSpPr txBox="1"/>
          <p:nvPr/>
        </p:nvSpPr>
        <p:spPr>
          <a:xfrm>
            <a:off x="3081047" y="2907480"/>
            <a:ext cx="14237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멘토링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025A10-155E-48F4-B4DE-ED4D682D4B38}"/>
              </a:ext>
            </a:extLst>
          </p:cNvPr>
          <p:cNvCxnSpPr>
            <a:cxnSpLocks/>
          </p:cNvCxnSpPr>
          <p:nvPr/>
        </p:nvCxnSpPr>
        <p:spPr>
          <a:xfrm>
            <a:off x="5310684" y="2844225"/>
            <a:ext cx="1423791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7FB9D-D165-4CEF-A01F-D821085B20B0}"/>
              </a:ext>
            </a:extLst>
          </p:cNvPr>
          <p:cNvSpPr txBox="1"/>
          <p:nvPr/>
        </p:nvSpPr>
        <p:spPr>
          <a:xfrm>
            <a:off x="5310683" y="2334390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B9BD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03</a:t>
            </a:r>
            <a:endParaRPr lang="ko-KR" altLang="en-US" sz="3200" b="1" dirty="0">
              <a:solidFill>
                <a:srgbClr val="5B9BD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6DBB8-9064-414B-B8FB-1461AEB9E075}"/>
              </a:ext>
            </a:extLst>
          </p:cNvPr>
          <p:cNvSpPr txBox="1"/>
          <p:nvPr/>
        </p:nvSpPr>
        <p:spPr>
          <a:xfrm>
            <a:off x="5235501" y="2907480"/>
            <a:ext cx="14237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문서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516F3B-ED9A-4636-9CD3-F7C7253775DB}"/>
              </a:ext>
            </a:extLst>
          </p:cNvPr>
          <p:cNvCxnSpPr>
            <a:cxnSpLocks/>
          </p:cNvCxnSpPr>
          <p:nvPr/>
        </p:nvCxnSpPr>
        <p:spPr>
          <a:xfrm>
            <a:off x="7465137" y="2844225"/>
            <a:ext cx="1423791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93C9C3-4C76-4354-9DB1-2FC92915D470}"/>
              </a:ext>
            </a:extLst>
          </p:cNvPr>
          <p:cNvSpPr txBox="1"/>
          <p:nvPr/>
        </p:nvSpPr>
        <p:spPr>
          <a:xfrm>
            <a:off x="7465136" y="2334390"/>
            <a:ext cx="6591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B9BD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04</a:t>
            </a:r>
            <a:endParaRPr lang="ko-KR" altLang="en-US" sz="3200" b="1" dirty="0">
              <a:solidFill>
                <a:srgbClr val="5B9BD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0CA77-6FD6-48F6-B0CE-D372232C733B}"/>
              </a:ext>
            </a:extLst>
          </p:cNvPr>
          <p:cNvSpPr txBox="1"/>
          <p:nvPr/>
        </p:nvSpPr>
        <p:spPr>
          <a:xfrm>
            <a:off x="7389954" y="2907480"/>
            <a:ext cx="14237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설문조사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D61107-5A95-495F-91A6-DC6A58D5E26F}"/>
              </a:ext>
            </a:extLst>
          </p:cNvPr>
          <p:cNvCxnSpPr>
            <a:cxnSpLocks/>
          </p:cNvCxnSpPr>
          <p:nvPr/>
        </p:nvCxnSpPr>
        <p:spPr>
          <a:xfrm>
            <a:off x="9694772" y="2844225"/>
            <a:ext cx="1423791" cy="0"/>
          </a:xfrm>
          <a:prstGeom prst="line">
            <a:avLst/>
          </a:prstGeom>
          <a:ln w="28575">
            <a:solidFill>
              <a:srgbClr val="CBDF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CAB5CE-5760-4F28-A59F-D751A3F5E40A}"/>
              </a:ext>
            </a:extLst>
          </p:cNvPr>
          <p:cNvSpPr txBox="1"/>
          <p:nvPr/>
        </p:nvSpPr>
        <p:spPr>
          <a:xfrm>
            <a:off x="9694771" y="2334390"/>
            <a:ext cx="659155" cy="5847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B9BD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05</a:t>
            </a:r>
            <a:endParaRPr lang="ko-KR" altLang="en-US" sz="3200" b="1" dirty="0">
              <a:solidFill>
                <a:srgbClr val="5B9BD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3E291-40C1-4B5E-B75F-83C6CDBF3BDB}"/>
              </a:ext>
            </a:extLst>
          </p:cNvPr>
          <p:cNvSpPr txBox="1"/>
          <p:nvPr/>
        </p:nvSpPr>
        <p:spPr>
          <a:xfrm>
            <a:off x="9619589" y="2907480"/>
            <a:ext cx="14237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28537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3331864" y="5937020"/>
            <a:ext cx="7786699" cy="0"/>
          </a:xfrm>
          <a:prstGeom prst="line">
            <a:avLst/>
          </a:prstGeom>
          <a:ln w="38100">
            <a:solidFill>
              <a:srgbClr val="99A6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92AB-7B3D-4C02-AE86-BDFB36F1F708}"/>
              </a:ext>
            </a:extLst>
          </p:cNvPr>
          <p:cNvSpPr/>
          <p:nvPr/>
        </p:nvSpPr>
        <p:spPr>
          <a:xfrm>
            <a:off x="-1" y="3"/>
            <a:ext cx="3942081" cy="6857997"/>
          </a:xfrm>
          <a:prstGeom prst="rect">
            <a:avLst/>
          </a:prstGeom>
          <a:solidFill>
            <a:srgbClr val="99A6BF"/>
          </a:solidFill>
          <a:ln>
            <a:solidFill>
              <a:srgbClr val="99A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3786B-B051-46FF-83C1-6887CE087E98}"/>
              </a:ext>
            </a:extLst>
          </p:cNvPr>
          <p:cNvSpPr txBox="1"/>
          <p:nvPr/>
        </p:nvSpPr>
        <p:spPr>
          <a:xfrm>
            <a:off x="4113364" y="5075246"/>
            <a:ext cx="52193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A350CB-80CE-4491-9FE7-115211A142AB}"/>
              </a:ext>
            </a:extLst>
          </p:cNvPr>
          <p:cNvCxnSpPr>
            <a:cxnSpLocks/>
          </p:cNvCxnSpPr>
          <p:nvPr/>
        </p:nvCxnSpPr>
        <p:spPr>
          <a:xfrm>
            <a:off x="1521125" y="5940601"/>
            <a:ext cx="242095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8D2F1-C32F-4597-A8ED-3380B2E50139}"/>
              </a:ext>
            </a:extLst>
          </p:cNvPr>
          <p:cNvSpPr txBox="1"/>
          <p:nvPr/>
        </p:nvSpPr>
        <p:spPr>
          <a:xfrm>
            <a:off x="1525989" y="4342491"/>
            <a:ext cx="196720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04</a:t>
            </a:r>
            <a:endParaRPr lang="ko-KR" altLang="en-US" sz="1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4751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56398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와 관련이 있는 지인들에게 요청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6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명이 응답 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095" y="1988502"/>
            <a:ext cx="5639829" cy="4521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3024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54215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와 관련이 있는 지인들에게 요청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6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명이 응답 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095" y="1988502"/>
            <a:ext cx="5639829" cy="4521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92100" y="2058704"/>
            <a:ext cx="5476809" cy="460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3532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1000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만약 환경설정의 번거로움을 해소하여 바로 코딩할 수 있는 서비스가 있다면 사용하시겠습니까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codecademy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codesandbox.io,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백준과 같은 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학습 서비스를 사용해본 적이 있습니까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2-1.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위와 같은 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학습 서비스를 사용하면서 불편한 점이 있다면 적어주세요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영상에서 본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중 학습 과정에 대해서 추가되면 좋겠다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혹은 없어도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되겠다라고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생각하는 기능이 있습니까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본 서비스가 출시된다면 사용할 의향이 있습니까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6174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1033817"/>
            <a:ext cx="1925612" cy="571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1400" y="1033817"/>
            <a:ext cx="1186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설문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05" y="1414648"/>
            <a:ext cx="7195109" cy="143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2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3331864" y="5937020"/>
            <a:ext cx="7786699" cy="0"/>
          </a:xfrm>
          <a:prstGeom prst="line">
            <a:avLst/>
          </a:prstGeom>
          <a:ln w="38100">
            <a:solidFill>
              <a:srgbClr val="99A6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92AB-7B3D-4C02-AE86-BDFB36F1F708}"/>
              </a:ext>
            </a:extLst>
          </p:cNvPr>
          <p:cNvSpPr/>
          <p:nvPr/>
        </p:nvSpPr>
        <p:spPr>
          <a:xfrm>
            <a:off x="-1" y="3"/>
            <a:ext cx="3942081" cy="6857997"/>
          </a:xfrm>
          <a:prstGeom prst="rect">
            <a:avLst/>
          </a:prstGeom>
          <a:solidFill>
            <a:srgbClr val="99A6BF"/>
          </a:solidFill>
          <a:ln>
            <a:solidFill>
              <a:srgbClr val="99A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3786B-B051-46FF-83C1-6887CE087E98}"/>
              </a:ext>
            </a:extLst>
          </p:cNvPr>
          <p:cNvSpPr txBox="1"/>
          <p:nvPr/>
        </p:nvSpPr>
        <p:spPr>
          <a:xfrm>
            <a:off x="4113364" y="5075246"/>
            <a:ext cx="655264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프로토타입 데모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A350CB-80CE-4491-9FE7-115211A142AB}"/>
              </a:ext>
            </a:extLst>
          </p:cNvPr>
          <p:cNvCxnSpPr>
            <a:cxnSpLocks/>
          </p:cNvCxnSpPr>
          <p:nvPr/>
        </p:nvCxnSpPr>
        <p:spPr>
          <a:xfrm>
            <a:off x="1521125" y="5940601"/>
            <a:ext cx="242095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8D2F1-C32F-4597-A8ED-3380B2E50139}"/>
              </a:ext>
            </a:extLst>
          </p:cNvPr>
          <p:cNvSpPr txBox="1"/>
          <p:nvPr/>
        </p:nvSpPr>
        <p:spPr>
          <a:xfrm>
            <a:off x="1525989" y="4342491"/>
            <a:ext cx="196720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05</a:t>
            </a:r>
            <a:endParaRPr lang="ko-KR" altLang="en-US" sz="1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592" y="3131645"/>
            <a:ext cx="7357241" cy="937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300000" lon="300000" rev="0"/>
              </a:camera>
              <a:lightRig rig="threePt" dir="t"/>
            </a:scene3d>
            <a:sp3d extrusionH="1270000"/>
          </a:bodyPr>
          <a:lstStyle/>
          <a:p>
            <a:pPr algn="ctr">
              <a:lnSpc>
                <a:spcPct val="75000"/>
              </a:lnSpc>
            </a:pPr>
            <a:r>
              <a:rPr lang="ko-KR" altLang="en-US" sz="7200" dirty="0">
                <a:solidFill>
                  <a:srgbClr val="0070C0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야간자율학습</a:t>
            </a:r>
          </a:p>
        </p:txBody>
      </p:sp>
    </p:spTree>
    <p:extLst>
      <p:ext uri="{BB962C8B-B14F-4D97-AF65-F5344CB8AC3E}">
        <p14:creationId xmlns:p14="http://schemas.microsoft.com/office/powerpoint/2010/main" val="1746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3331864" y="5937020"/>
            <a:ext cx="7786699" cy="0"/>
          </a:xfrm>
          <a:prstGeom prst="line">
            <a:avLst/>
          </a:prstGeom>
          <a:ln w="38100">
            <a:solidFill>
              <a:srgbClr val="99A6B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9492AB-7B3D-4C02-AE86-BDFB36F1F708}"/>
              </a:ext>
            </a:extLst>
          </p:cNvPr>
          <p:cNvSpPr/>
          <p:nvPr/>
        </p:nvSpPr>
        <p:spPr>
          <a:xfrm>
            <a:off x="-1" y="3"/>
            <a:ext cx="3942081" cy="6857997"/>
          </a:xfrm>
          <a:prstGeom prst="rect">
            <a:avLst/>
          </a:prstGeom>
          <a:solidFill>
            <a:srgbClr val="99A6BF"/>
          </a:solidFill>
          <a:ln>
            <a:solidFill>
              <a:srgbClr val="99A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3786B-B051-46FF-83C1-6887CE087E98}"/>
              </a:ext>
            </a:extLst>
          </p:cNvPr>
          <p:cNvSpPr txBox="1"/>
          <p:nvPr/>
        </p:nvSpPr>
        <p:spPr>
          <a:xfrm>
            <a:off x="4113364" y="5075246"/>
            <a:ext cx="521936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2">
                    <a:lumMod val="50000"/>
                  </a:schemeClr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디자인 스프린트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A350CB-80CE-4491-9FE7-115211A142AB}"/>
              </a:ext>
            </a:extLst>
          </p:cNvPr>
          <p:cNvCxnSpPr>
            <a:cxnSpLocks/>
          </p:cNvCxnSpPr>
          <p:nvPr/>
        </p:nvCxnSpPr>
        <p:spPr>
          <a:xfrm>
            <a:off x="1521125" y="5940601"/>
            <a:ext cx="242095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8D2F1-C32F-4597-A8ED-3380B2E50139}"/>
              </a:ext>
            </a:extLst>
          </p:cNvPr>
          <p:cNvSpPr txBox="1"/>
          <p:nvPr/>
        </p:nvSpPr>
        <p:spPr>
          <a:xfrm>
            <a:off x="1525989" y="4342491"/>
            <a:ext cx="196720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드림고딕3" panose="02020600000000000000" pitchFamily="18" charset="-127"/>
                <a:ea typeface="a드림고딕3" panose="02020600000000000000" pitchFamily="18" charset="-127"/>
              </a:rPr>
              <a:t>01</a:t>
            </a:r>
            <a:endParaRPr lang="ko-KR" altLang="en-US" sz="1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07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56672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1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일차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Map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5AAC959-A930-4B93-91FE-0122A65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49" y="1659984"/>
            <a:ext cx="9622902" cy="43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9383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일차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Sketch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543CB4-D786-439C-8B5A-44D9E48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9" y="1824561"/>
            <a:ext cx="9947116" cy="36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9383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일차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Sketch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543CB4-D786-439C-8B5A-44D9E48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9" y="1824561"/>
            <a:ext cx="9947116" cy="3613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98989-7E58-40E0-9CEE-FDD3AA86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08" y="1701129"/>
            <a:ext cx="5661828" cy="40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9383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일차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Sketch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543CB4-D786-439C-8B5A-44D9E48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9" y="1824561"/>
            <a:ext cx="9947116" cy="3613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98989-7E58-40E0-9CEE-FDD3AA86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08" y="1701129"/>
            <a:ext cx="5661828" cy="4086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77BED3-5F20-4CEF-BAE4-4DA2389B7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157" y="1701129"/>
            <a:ext cx="6161385" cy="41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9383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일차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Sketch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D3CB6E-AB9D-4FCA-A8E5-376D692A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24" y="1296001"/>
            <a:ext cx="9894236" cy="48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30371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Test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– </a:t>
            </a:r>
            <a:r>
              <a:rPr lang="ko-KR" altLang="en-US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시장조사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DB03CF-A2B2-41D0-89FB-B773AAAA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92" y="1312701"/>
            <a:ext cx="5656912" cy="52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263</Words>
  <Application>Microsoft Office PowerPoint</Application>
  <PresentationFormat>와이드스크린</PresentationFormat>
  <Paragraphs>75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a드림고딕1</vt:lpstr>
      <vt:lpstr>a드림고딕2</vt:lpstr>
      <vt:lpstr>a드림고딕3</vt:lpstr>
      <vt:lpstr>a블랙B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고태완</dc:creator>
  <cp:lastModifiedBy>고태완</cp:lastModifiedBy>
  <cp:revision>151</cp:revision>
  <dcterms:created xsi:type="dcterms:W3CDTF">2020-04-16T04:45:04Z</dcterms:created>
  <dcterms:modified xsi:type="dcterms:W3CDTF">2020-06-10T11:41:36Z</dcterms:modified>
</cp:coreProperties>
</file>