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Layouts/_rels/slideLayout5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53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4.xml.rels" ContentType="application/vnd.openxmlformats-package.relationships+xml"/>
  <Override PartName="/ppt/slides/_rels/slide8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1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x="9144000" cy="51435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8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9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2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7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8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9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2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6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7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8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9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Google Shape;10;p2" descr=""/>
          <p:cNvPicPr/>
          <p:nvPr/>
        </p:nvPicPr>
        <p:blipFill>
          <a:blip r:embed="rId2"/>
          <a:stretch/>
        </p:blipFill>
        <p:spPr>
          <a:xfrm>
            <a:off x="0" y="0"/>
            <a:ext cx="9143280" cy="5142960"/>
          </a:xfrm>
          <a:prstGeom prst="rect">
            <a:avLst/>
          </a:prstGeom>
          <a:ln>
            <a:noFill/>
          </a:ln>
        </p:spPr>
      </p:pic>
      <p:pic>
        <p:nvPicPr>
          <p:cNvPr id="1" name="Google Shape;13;p2" descr=""/>
          <p:cNvPicPr/>
          <p:nvPr/>
        </p:nvPicPr>
        <p:blipFill>
          <a:blip r:embed="rId3"/>
          <a:stretch/>
        </p:blipFill>
        <p:spPr>
          <a:xfrm>
            <a:off x="3195360" y="1641600"/>
            <a:ext cx="2752560" cy="3057120"/>
          </a:xfrm>
          <a:prstGeom prst="rect">
            <a:avLst/>
          </a:prstGeom>
          <a:ln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046520" y="460800"/>
            <a:ext cx="6857280" cy="1153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</a:t>
            </a:r>
            <a:r>
              <a:rPr b="0" lang="en-US" sz="1800" spc="-1" strike="noStrike">
                <a:latin typeface="Arial"/>
              </a:rPr>
              <a:t>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b7b7b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0" y="143640"/>
            <a:ext cx="9159120" cy="1008360"/>
          </a:xfrm>
          <a:prstGeom prst="rect">
            <a:avLst/>
          </a:prstGeom>
          <a:solidFill>
            <a:srgbClr val="999999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41" name="Google Shape;19;p3" descr=""/>
          <p:cNvPicPr/>
          <p:nvPr/>
        </p:nvPicPr>
        <p:blipFill>
          <a:blip r:embed="rId2"/>
          <a:stretch/>
        </p:blipFill>
        <p:spPr>
          <a:xfrm>
            <a:off x="8001360" y="0"/>
            <a:ext cx="1141920" cy="1307880"/>
          </a:xfrm>
          <a:prstGeom prst="rect">
            <a:avLst/>
          </a:prstGeom>
          <a:ln>
            <a:noFill/>
          </a:ln>
        </p:spPr>
      </p:pic>
      <p:sp>
        <p:nvSpPr>
          <p:cNvPr id="42" name="PlaceHolder 2"/>
          <p:cNvSpPr>
            <a:spLocks noGrp="1"/>
          </p:cNvSpPr>
          <p:nvPr>
            <p:ph type="title"/>
          </p:nvPr>
        </p:nvSpPr>
        <p:spPr>
          <a:xfrm>
            <a:off x="1046520" y="460800"/>
            <a:ext cx="6857280" cy="1153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</a:t>
            </a:r>
            <a:r>
              <a:rPr b="0" lang="en-US" sz="1800" spc="-1" strike="noStrike">
                <a:latin typeface="Arial"/>
              </a:rPr>
              <a:t>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b7b7b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0" y="143640"/>
            <a:ext cx="9159120" cy="1008360"/>
          </a:xfrm>
          <a:prstGeom prst="rect">
            <a:avLst/>
          </a:prstGeom>
          <a:solidFill>
            <a:srgbClr val="999999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81" name="Google Shape;19;p3" descr=""/>
          <p:cNvPicPr/>
          <p:nvPr/>
        </p:nvPicPr>
        <p:blipFill>
          <a:blip r:embed="rId2"/>
          <a:stretch/>
        </p:blipFill>
        <p:spPr>
          <a:xfrm>
            <a:off x="8001360" y="0"/>
            <a:ext cx="1141920" cy="1307880"/>
          </a:xfrm>
          <a:prstGeom prst="rect">
            <a:avLst/>
          </a:prstGeom>
          <a:ln>
            <a:noFill/>
          </a:ln>
        </p:spPr>
      </p:pic>
      <p:sp>
        <p:nvSpPr>
          <p:cNvPr id="82" name="PlaceHolder 2"/>
          <p:cNvSpPr>
            <a:spLocks noGrp="1"/>
          </p:cNvSpPr>
          <p:nvPr>
            <p:ph type="title"/>
          </p:nvPr>
        </p:nvSpPr>
        <p:spPr>
          <a:xfrm>
            <a:off x="1046520" y="460800"/>
            <a:ext cx="6857280" cy="1153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</a:t>
            </a:r>
            <a:r>
              <a:rPr b="0" lang="en-US" sz="1800" spc="-1" strike="noStrike">
                <a:latin typeface="Arial"/>
              </a:rPr>
              <a:t>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b7b7b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0" y="143640"/>
            <a:ext cx="9159120" cy="4882320"/>
          </a:xfrm>
          <a:prstGeom prst="rect">
            <a:avLst/>
          </a:prstGeom>
          <a:solidFill>
            <a:srgbClr val="999999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121" name="Google Shape;37;p7" descr=""/>
          <p:cNvPicPr/>
          <p:nvPr/>
        </p:nvPicPr>
        <p:blipFill>
          <a:blip r:embed="rId2"/>
          <a:stretch/>
        </p:blipFill>
        <p:spPr>
          <a:xfrm>
            <a:off x="3120480" y="1614600"/>
            <a:ext cx="2709720" cy="3103200"/>
          </a:xfrm>
          <a:prstGeom prst="rect">
            <a:avLst/>
          </a:prstGeom>
          <a:ln>
            <a:noFill/>
          </a:ln>
        </p:spPr>
      </p:pic>
      <p:sp>
        <p:nvSpPr>
          <p:cNvPr id="122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</a:t>
            </a:r>
            <a:r>
              <a:rPr b="0" lang="en-US" sz="4400" spc="-1" strike="noStrike">
                <a:latin typeface="Arial"/>
              </a:rPr>
              <a:t>edit the </a:t>
            </a:r>
            <a:r>
              <a:rPr b="0" lang="en-US" sz="4400" spc="-1" strike="noStrike">
                <a:latin typeface="Arial"/>
              </a:rPr>
              <a:t>title text </a:t>
            </a:r>
            <a:r>
              <a:rPr b="0" lang="en-US" sz="4400" spc="-1" strike="noStrike">
                <a:latin typeface="Arial"/>
              </a:rPr>
              <a:t>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b7b7b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0" y="143640"/>
            <a:ext cx="9159120" cy="1008360"/>
          </a:xfrm>
          <a:prstGeom prst="rect">
            <a:avLst/>
          </a:prstGeom>
          <a:solidFill>
            <a:srgbClr val="999999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161" name="Google Shape;19;p3" descr=""/>
          <p:cNvPicPr/>
          <p:nvPr/>
        </p:nvPicPr>
        <p:blipFill>
          <a:blip r:embed="rId2"/>
          <a:stretch/>
        </p:blipFill>
        <p:spPr>
          <a:xfrm>
            <a:off x="8001360" y="0"/>
            <a:ext cx="1141920" cy="1307880"/>
          </a:xfrm>
          <a:prstGeom prst="rect">
            <a:avLst/>
          </a:prstGeom>
          <a:ln>
            <a:noFill/>
          </a:ln>
        </p:spPr>
      </p:pic>
      <p:sp>
        <p:nvSpPr>
          <p:cNvPr id="162" name="PlaceHolder 2"/>
          <p:cNvSpPr>
            <a:spLocks noGrp="1"/>
          </p:cNvSpPr>
          <p:nvPr>
            <p:ph type="title"/>
          </p:nvPr>
        </p:nvSpPr>
        <p:spPr>
          <a:xfrm>
            <a:off x="1046520" y="460800"/>
            <a:ext cx="6857280" cy="1153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</a:t>
            </a:r>
            <a:r>
              <a:rPr b="0" lang="en-US" sz="1800" spc="-1" strike="noStrike">
                <a:latin typeface="Arial"/>
              </a:rPr>
              <a:t>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hyperlink" Target="https://portswigger.net/web-security/xxe" TargetMode="External"/><Relationship Id="rId2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hyperlink" Target="https://fitsec.ctfd.io/" TargetMode="External"/><Relationship Id="rId2" Type="http://schemas.openxmlformats.org/officeDocument/2006/relationships/slideLayout" Target="../slideLayouts/slideLayout2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hyperlink" Target="https://fitsec.ctfd.io/" TargetMode="External"/><Relationship Id="rId2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hyperlink" Target="https://cloud.binary.ninja/" TargetMode="External"/><Relationship Id="rId2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1"/>
          <p:cNvSpPr/>
          <p:nvPr/>
        </p:nvSpPr>
        <p:spPr>
          <a:xfrm>
            <a:off x="311760" y="358920"/>
            <a:ext cx="8519760" cy="120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rm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5200" spc="-1" strike="noStrike">
                <a:solidFill>
                  <a:srgbClr val="770000"/>
                </a:solidFill>
                <a:latin typeface="Arial"/>
                <a:ea typeface="Arial"/>
              </a:rPr>
              <a:t>Introduction to CTFs</a:t>
            </a:r>
            <a:endParaRPr b="0" lang="en-US" sz="5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CustomShape 1"/>
          <p:cNvSpPr/>
          <p:nvPr/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 fontScale="97000"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770000"/>
                </a:solidFill>
                <a:latin typeface="Arial"/>
                <a:ea typeface="Arial"/>
              </a:rPr>
              <a:t>Binary Exploitation Example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18" name="CustomShape 2"/>
          <p:cNvSpPr/>
          <p:nvPr/>
        </p:nvSpPr>
        <p:spPr>
          <a:xfrm>
            <a:off x="311760" y="1308600"/>
            <a:ext cx="8519760" cy="341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Identify target: bof</a:t>
            </a:r>
            <a:endParaRPr b="0" lang="en-US" sz="1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Static analysis</a:t>
            </a:r>
            <a:endParaRPr b="0" lang="en-US" sz="14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We have source!</a:t>
            </a:r>
            <a:endParaRPr b="0" lang="en-US" sz="1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Identify vulnerability</a:t>
            </a:r>
            <a:endParaRPr b="0" lang="en-US" sz="1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Determine if the vuln is exploitable</a:t>
            </a:r>
            <a:endParaRPr b="0" lang="en-US" sz="1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Develop a POC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CustomShape 1"/>
          <p:cNvSpPr/>
          <p:nvPr/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 fontScale="97000"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770000"/>
                </a:solidFill>
                <a:latin typeface="Arial"/>
                <a:ea typeface="Arial"/>
              </a:rPr>
              <a:t>Web Exploitation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20" name="CustomShape 2"/>
          <p:cNvSpPr/>
          <p:nvPr/>
        </p:nvSpPr>
        <p:spPr>
          <a:xfrm>
            <a:off x="311760" y="1308600"/>
            <a:ext cx="8519760" cy="341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 fontScale="83000"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Exploit vulnerabilities in websites</a:t>
            </a:r>
            <a:endParaRPr b="0" lang="en-US" sz="1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SQL injection</a:t>
            </a:r>
            <a:endParaRPr b="0" lang="en-US" sz="1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Command injection</a:t>
            </a:r>
            <a:endParaRPr b="0" lang="en-US" sz="1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LFI/RFI</a:t>
            </a:r>
            <a:endParaRPr b="0" lang="en-US" sz="1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Directory traversal</a:t>
            </a:r>
            <a:endParaRPr b="0" lang="en-US" sz="1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XSS</a:t>
            </a:r>
            <a:endParaRPr b="0" lang="en-US" sz="1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CSRF</a:t>
            </a:r>
            <a:endParaRPr b="0" lang="en-US" sz="1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SSRF</a:t>
            </a:r>
            <a:endParaRPr b="0" lang="en-US" sz="1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Template Injection</a:t>
            </a:r>
            <a:endParaRPr b="0" lang="en-US" sz="1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Many more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CustomShape 1"/>
          <p:cNvSpPr/>
          <p:nvPr/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 fontScale="97000"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770000"/>
                </a:solidFill>
                <a:latin typeface="Arial"/>
                <a:ea typeface="Arial"/>
              </a:rPr>
              <a:t>Web Exploitation Example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22" name="CustomShape 2"/>
          <p:cNvSpPr/>
          <p:nvPr/>
        </p:nvSpPr>
        <p:spPr>
          <a:xfrm>
            <a:off x="311760" y="1308600"/>
            <a:ext cx="8519760" cy="341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 fontScale="91000"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XXE (XML External Entity injection)</a:t>
            </a:r>
            <a:endParaRPr b="0" lang="en-US" sz="14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Allows attackers to interfere with a web apps XML processing</a:t>
            </a:r>
            <a:endParaRPr b="0" lang="en-US" sz="14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400" spc="-1" strike="noStrike" u="sng">
                <a:solidFill>
                  <a:srgbClr val="0000ff"/>
                </a:solidFill>
                <a:uFillTx/>
                <a:latin typeface="Arial"/>
                <a:hlinkClick r:id="rId1"/>
              </a:rPr>
              <a:t>https://portswigger.net/web-security/xxe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Browse to http://34.172.238.23:5005 and inspect</a:t>
            </a:r>
            <a:endParaRPr b="0" lang="en-US" sz="14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Static analysis of how the webpage works</a:t>
            </a:r>
            <a:endParaRPr b="0" lang="en-US" sz="14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XmlLocationCheckPayload.js</a:t>
            </a:r>
            <a:endParaRPr b="0" lang="en-US" sz="1400" spc="-1" strike="noStrike">
              <a:latin typeface="Arial"/>
            </a:endParaRPr>
          </a:p>
          <a:p>
            <a:pPr lvl="2" marL="1296000" indent="-28764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XML crafted client side</a:t>
            </a:r>
            <a:endParaRPr b="0" lang="en-US" sz="1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Burpsuite intercept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Noto Sans CJK SC"/>
              </a:rPr>
              <a:t>Browse to http//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34.172.238.23:5005 in burpsuite browser</a:t>
            </a:r>
            <a:endParaRPr b="0" lang="en-US" sz="1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Inject XML entity and retrieve /</a:t>
            </a:r>
            <a:r>
              <a:rPr b="0" i="1" lang="en-US" sz="1400" spc="-1" strike="noStrike">
                <a:solidFill>
                  <a:srgbClr val="000000"/>
                </a:solidFill>
                <a:latin typeface="Arial"/>
              </a:rPr>
              <a:t>etc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/password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CustomShape 1"/>
          <p:cNvSpPr/>
          <p:nvPr/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 fontScale="97000"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770000"/>
                </a:solidFill>
                <a:latin typeface="Arial"/>
                <a:ea typeface="Arial"/>
              </a:rPr>
              <a:t>Cryptography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24" name="CustomShape 2"/>
          <p:cNvSpPr/>
          <p:nvPr/>
        </p:nvSpPr>
        <p:spPr>
          <a:xfrm>
            <a:off x="311760" y="1308600"/>
            <a:ext cx="8519760" cy="341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Easy text based ciphers and encoding</a:t>
            </a:r>
            <a:endParaRPr b="0" lang="en-US" sz="1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Block Ciphers</a:t>
            </a:r>
            <a:endParaRPr b="0" lang="en-US" sz="1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Stream Ciphers</a:t>
            </a:r>
            <a:endParaRPr b="0" lang="en-US" sz="1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RSA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CustomShape 1"/>
          <p:cNvSpPr/>
          <p:nvPr/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 fontScale="97000"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770000"/>
                </a:solidFill>
                <a:latin typeface="Arial"/>
                <a:ea typeface="Arial"/>
              </a:rPr>
              <a:t>Cryptography Example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26" name="CustomShape 2"/>
          <p:cNvSpPr/>
          <p:nvPr/>
        </p:nvSpPr>
        <p:spPr>
          <a:xfrm>
            <a:off x="311760" y="1308600"/>
            <a:ext cx="8519760" cy="341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Single byte XOR</a:t>
            </a:r>
            <a:endParaRPr b="0" lang="en-US" sz="14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Bitwise operation</a:t>
            </a:r>
            <a:endParaRPr b="0" lang="en-US" sz="1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Can we reverse the XOR operation?</a:t>
            </a:r>
            <a:endParaRPr b="0" lang="en-US" sz="14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Commutative property of XOR</a:t>
            </a:r>
            <a:endParaRPr b="0" lang="en-US" sz="14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A ^ B = C and also A ^ C = B</a:t>
            </a:r>
            <a:endParaRPr b="0" lang="en-US" sz="1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Brute forcing the key space</a:t>
            </a:r>
            <a:endParaRPr b="0" lang="en-US" sz="14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2^n number of bits</a:t>
            </a:r>
            <a:endParaRPr b="0" lang="en-US" sz="14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8 bits per byte</a:t>
            </a:r>
            <a:endParaRPr b="0" lang="en-US" sz="14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1 byte = 256 possible values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CustomShape 1"/>
          <p:cNvSpPr/>
          <p:nvPr/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 fontScale="97000"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770000"/>
                </a:solidFill>
                <a:latin typeface="Arial"/>
                <a:ea typeface="Arial"/>
              </a:rPr>
              <a:t>Forensics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28" name="CustomShape 2"/>
          <p:cNvSpPr/>
          <p:nvPr/>
        </p:nvSpPr>
        <p:spPr>
          <a:xfrm>
            <a:off x="311760" y="1308600"/>
            <a:ext cx="8519760" cy="341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Understanding file formats</a:t>
            </a:r>
            <a:endParaRPr b="0" lang="en-US" sz="1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Packet captures</a:t>
            </a:r>
            <a:endParaRPr b="0" lang="en-US" sz="1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Steganography</a:t>
            </a:r>
            <a:endParaRPr b="0" lang="en-US" sz="1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Memory analysis</a:t>
            </a:r>
            <a:endParaRPr b="0" lang="en-US" sz="1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Disk images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CustomShape 1"/>
          <p:cNvSpPr/>
          <p:nvPr/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 fontScale="97000"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770000"/>
                </a:solidFill>
                <a:latin typeface="Arial"/>
                <a:ea typeface="Arial"/>
              </a:rPr>
              <a:t>Forensics Example 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30" name="CustomShape 2"/>
          <p:cNvSpPr/>
          <p:nvPr/>
        </p:nvSpPr>
        <p:spPr>
          <a:xfrm>
            <a:off x="311760" y="1308600"/>
            <a:ext cx="8519760" cy="341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Corrupt image recovery</a:t>
            </a:r>
            <a:endParaRPr b="0" lang="en-US" sz="1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Look at the magic bytes!</a:t>
            </a:r>
            <a:endParaRPr b="0" lang="en-US" sz="14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Header information about the image</a:t>
            </a:r>
            <a:endParaRPr b="0" lang="en-US" sz="1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Can we repair it?</a:t>
            </a:r>
            <a:endParaRPr b="0" lang="en-US" sz="14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Look up what the header should look like</a:t>
            </a:r>
            <a:endParaRPr b="0" lang="en-US" sz="14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Use a hex editor such as ghex to repair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CustomShape 1"/>
          <p:cNvSpPr/>
          <p:nvPr/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 fontScale="97000"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770000"/>
                </a:solidFill>
                <a:latin typeface="Arial"/>
                <a:ea typeface="Arial"/>
              </a:rPr>
              <a:t>This week’s CTF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32" name="CustomShape 2"/>
          <p:cNvSpPr/>
          <p:nvPr/>
        </p:nvSpPr>
        <p:spPr>
          <a:xfrm>
            <a:off x="311760" y="1308600"/>
            <a:ext cx="8519760" cy="341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Log into </a:t>
            </a:r>
            <a:r>
              <a:rPr b="0" lang="en-US" sz="1400" spc="-1" strike="noStrike" u="sng">
                <a:solidFill>
                  <a:srgbClr val="0000ff"/>
                </a:solidFill>
                <a:uFillTx/>
                <a:latin typeface="Arial"/>
                <a:hlinkClick r:id="rId1"/>
              </a:rPr>
              <a:t>https://fitsec.ctfd.io</a:t>
            </a:r>
            <a:endParaRPr b="0" lang="en-US" sz="1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Attempt the challenges</a:t>
            </a:r>
            <a:endParaRPr b="0" lang="en-US" sz="1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Struggle</a:t>
            </a:r>
            <a:endParaRPr b="0" lang="en-US" sz="1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Ask for help</a:t>
            </a:r>
            <a:endParaRPr b="0" lang="en-US" sz="1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Learn!</a:t>
            </a:r>
            <a:endParaRPr b="0" lang="en-US" sz="1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Mentor introduction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CustomShape 1"/>
          <p:cNvSpPr/>
          <p:nvPr/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 fontScale="97000"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770000"/>
                </a:solidFill>
                <a:latin typeface="Arial"/>
                <a:ea typeface="Arial"/>
              </a:rPr>
              <a:t>Mentors/ Mentees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34" name="CustomShape 2"/>
          <p:cNvSpPr/>
          <p:nvPr/>
        </p:nvSpPr>
        <p:spPr>
          <a:xfrm>
            <a:off x="311760" y="1308600"/>
            <a:ext cx="8519760" cy="341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235" name="Table 3"/>
          <p:cNvGraphicFramePr/>
          <p:nvPr/>
        </p:nvGraphicFramePr>
        <p:xfrm>
          <a:off x="237600" y="1308600"/>
          <a:ext cx="8519400" cy="3772080"/>
        </p:xfrm>
        <a:graphic>
          <a:graphicData uri="http://schemas.openxmlformats.org/drawingml/2006/table">
            <a:tbl>
              <a:tblPr/>
              <a:tblGrid>
                <a:gridCol w="2298600"/>
                <a:gridCol w="1959480"/>
                <a:gridCol w="2129040"/>
                <a:gridCol w="2132640"/>
              </a:tblGrid>
              <a:tr h="60588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Josh (Nyte-jmp)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Presidentaco1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Ginganinja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Gwenllianwontstopsinging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39096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Blake (fRoot Salad)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Louie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Max Miller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Connor Welch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60588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Kourntee (GlitchArchetype)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Cruzy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DuDu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Brennan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60588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Marcus (GameNinja47)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Fences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OnlyChalice3680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Azuradarth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9096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Curtice (Curtico)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ThorLord95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DeFulvio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Solar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9096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Alex (SolarDebris)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bl4ckp4r4d1s3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T White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9096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Nick (Falco)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Chase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Ru5h33lr4j2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clyons1128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9060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Stephen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RedNova25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A. Burrell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Kolbee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CustomShape 1"/>
          <p:cNvSpPr/>
          <p:nvPr/>
        </p:nvSpPr>
        <p:spPr>
          <a:xfrm>
            <a:off x="1046520" y="460800"/>
            <a:ext cx="6857280" cy="115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 anchor="b">
            <a:normAutofit/>
          </a:bodyPr>
          <a:p>
            <a:pPr algn="ctr">
              <a:lnSpc>
                <a:spcPct val="90000"/>
              </a:lnSpc>
            </a:pPr>
            <a:r>
              <a:rPr b="0" lang="en-US" sz="4500" spc="-1" strike="noStrike">
                <a:solidFill>
                  <a:srgbClr val="770000"/>
                </a:solidFill>
                <a:latin typeface="Arial"/>
                <a:ea typeface="Arial"/>
              </a:rPr>
              <a:t>Questions?</a:t>
            </a:r>
            <a:endParaRPr b="0" lang="en-US" sz="4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CustomShape 1"/>
          <p:cNvSpPr/>
          <p:nvPr/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 fontScale="97000"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770000"/>
                </a:solidFill>
                <a:latin typeface="Arial"/>
                <a:ea typeface="Arial"/>
              </a:rPr>
              <a:t>Linux Basics CTF Winners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02" name="CustomShape 2"/>
          <p:cNvSpPr/>
          <p:nvPr/>
        </p:nvSpPr>
        <p:spPr>
          <a:xfrm>
            <a:off x="311760" y="1308600"/>
            <a:ext cx="8519760" cy="341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Wingdings" charset="2"/>
              <a:buAutoNum type="arabicParenR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Ru5h33lr4j2</a:t>
            </a:r>
            <a:endParaRPr b="0" lang="en-US" sz="1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Wingdings" charset="2"/>
              <a:buAutoNum type="arabicParenR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ThorLord95</a:t>
            </a:r>
            <a:endParaRPr b="0" lang="en-US" sz="1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Wingdings" charset="2"/>
              <a:buAutoNum type="arabicParenR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Fences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 fontScale="97000"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770000"/>
                </a:solidFill>
                <a:latin typeface="Arial"/>
                <a:ea typeface="Arial"/>
              </a:rPr>
              <a:t>What are CTFs?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04" name="CustomShape 2"/>
          <p:cNvSpPr/>
          <p:nvPr/>
        </p:nvSpPr>
        <p:spPr>
          <a:xfrm>
            <a:off x="311760" y="1308600"/>
            <a:ext cx="8519760" cy="341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Capture the Flag</a:t>
            </a:r>
            <a:endParaRPr b="0" lang="en-US" sz="1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Series of software security and programming challenges</a:t>
            </a:r>
            <a:endParaRPr b="0" lang="en-US" sz="1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Rewarded with a flag if successful</a:t>
            </a:r>
            <a:endParaRPr b="0" lang="en-US" sz="1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fitsec{flag_format_usually_like_this}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CustomShape 1"/>
          <p:cNvSpPr/>
          <p:nvPr/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 fontScale="97000"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770000"/>
                </a:solidFill>
                <a:latin typeface="Arial"/>
                <a:ea typeface="Arial"/>
              </a:rPr>
              <a:t>Types of CTFs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06" name="CustomShape 2"/>
          <p:cNvSpPr/>
          <p:nvPr/>
        </p:nvSpPr>
        <p:spPr>
          <a:xfrm>
            <a:off x="311760" y="1308600"/>
            <a:ext cx="8519760" cy="341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Jeopardy Style (our focus right now)</a:t>
            </a:r>
            <a:endParaRPr b="0" lang="en-US" sz="1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Attack/Defend</a:t>
            </a:r>
            <a:endParaRPr b="0" lang="en-US" sz="1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Cyber Quest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CustomShape 1"/>
          <p:cNvSpPr/>
          <p:nvPr/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 fontScale="97000"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770000"/>
                </a:solidFill>
                <a:latin typeface="Arial"/>
                <a:ea typeface="Arial"/>
              </a:rPr>
              <a:t>Common Jeopardy Style Categories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08" name="CustomShape 2"/>
          <p:cNvSpPr/>
          <p:nvPr/>
        </p:nvSpPr>
        <p:spPr>
          <a:xfrm>
            <a:off x="311760" y="1308600"/>
            <a:ext cx="8519760" cy="341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Reverse Engineering</a:t>
            </a:r>
            <a:endParaRPr b="0" lang="en-US" sz="1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Binary Exploitation (Pwn)</a:t>
            </a:r>
            <a:endParaRPr b="0" lang="en-US" sz="1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Web Exploitation</a:t>
            </a:r>
            <a:endParaRPr b="0" lang="en-US" sz="1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Cryptography</a:t>
            </a:r>
            <a:endParaRPr b="0" lang="en-US" sz="1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Forensics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/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 fontScale="97000"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770000"/>
                </a:solidFill>
                <a:latin typeface="Arial"/>
                <a:ea typeface="Arial"/>
              </a:rPr>
              <a:t>FITSEC CTFd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10" name="CustomShape 2"/>
          <p:cNvSpPr/>
          <p:nvPr/>
        </p:nvSpPr>
        <p:spPr>
          <a:xfrm>
            <a:off x="311760" y="1308600"/>
            <a:ext cx="8519760" cy="341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Log into </a:t>
            </a:r>
            <a:r>
              <a:rPr b="0" lang="en-US" sz="1400" spc="-1" strike="noStrike" u="sng">
                <a:solidFill>
                  <a:srgbClr val="0000ff"/>
                </a:solidFill>
                <a:uFillTx/>
                <a:latin typeface="Arial"/>
                <a:hlinkClick r:id="rId1"/>
              </a:rPr>
              <a:t>https://fitsec.ctfd.io</a:t>
            </a:r>
            <a:endParaRPr b="0" lang="en-US" sz="1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Pull down the example challenges</a:t>
            </a:r>
            <a:endParaRPr b="0" lang="en-US" sz="1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Follow along with me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CustomShape 1"/>
          <p:cNvSpPr/>
          <p:nvPr/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 fontScale="97000"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770000"/>
                </a:solidFill>
                <a:latin typeface="Arial"/>
                <a:ea typeface="Arial"/>
              </a:rPr>
              <a:t>Reverse Engineering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12" name="CustomShape 2"/>
          <p:cNvSpPr/>
          <p:nvPr/>
        </p:nvSpPr>
        <p:spPr>
          <a:xfrm>
            <a:off x="311760" y="1308600"/>
            <a:ext cx="8519760" cy="341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Knowledge of programming languages</a:t>
            </a:r>
            <a:endParaRPr b="0" lang="en-US" sz="1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Disassembly vs decompilation</a:t>
            </a:r>
            <a:endParaRPr b="0" lang="en-US" sz="1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Static vs dynamic techniques</a:t>
            </a:r>
            <a:endParaRPr b="0" lang="en-US" sz="1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Understand flow of a program</a:t>
            </a:r>
            <a:endParaRPr b="0" lang="en-US" sz="1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Create key gen</a:t>
            </a:r>
            <a:endParaRPr b="0" lang="en-US" sz="1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Bypass authentication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CustomShape 1"/>
          <p:cNvSpPr/>
          <p:nvPr/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 fontScale="97000"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770000"/>
                </a:solidFill>
                <a:latin typeface="Arial"/>
                <a:ea typeface="Arial"/>
              </a:rPr>
              <a:t>Reverse Engineering Example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14" name="CustomShape 2"/>
          <p:cNvSpPr/>
          <p:nvPr/>
        </p:nvSpPr>
        <p:spPr>
          <a:xfrm>
            <a:off x="311760" y="1308600"/>
            <a:ext cx="8519760" cy="341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 fontScale="85000"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StarSymbol"/>
              <a:buAutoNum type="arabicParenR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Identify your target binary: license_checker_3</a:t>
            </a:r>
            <a:endParaRPr b="0" lang="en-US" sz="1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StarSymbol"/>
              <a:buAutoNum type="arabicParenR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file</a:t>
            </a:r>
            <a:endParaRPr b="0" lang="en-US" sz="14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Font typeface="StarSymbol"/>
              <a:buAutoNum type="arabicParenR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ELF, 64 bit, dynamically linked, not stripped</a:t>
            </a:r>
            <a:endParaRPr b="0" lang="en-US" sz="1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StarSymbol"/>
              <a:buAutoNum type="arabicParenR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nm</a:t>
            </a:r>
            <a:endParaRPr b="0" lang="en-US" sz="14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Font typeface="StarSymbol"/>
              <a:buAutoNum type="arabicParenR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Function names</a:t>
            </a:r>
            <a:endParaRPr b="0" lang="en-US" sz="1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StarSymbol"/>
              <a:buAutoNum type="arabicParenR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strings</a:t>
            </a:r>
            <a:endParaRPr b="0" lang="en-US" sz="1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StarSymbol"/>
              <a:buAutoNum type="arabicParenR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Binary ninja cloud: </a:t>
            </a:r>
            <a:r>
              <a:rPr b="0" lang="en-US" sz="1400" spc="-1" strike="noStrike" u="sng">
                <a:solidFill>
                  <a:srgbClr val="0000ff"/>
                </a:solidFill>
                <a:uFillTx/>
                <a:latin typeface="Arial"/>
                <a:hlinkClick r:id="rId1"/>
              </a:rPr>
              <a:t>https://cloud.binary.ninja/</a:t>
            </a:r>
            <a:endParaRPr b="0" lang="en-US" sz="1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StarSymbol"/>
              <a:buAutoNum type="arabicParenR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Form a theory</a:t>
            </a:r>
            <a:endParaRPr b="0" lang="en-US" sz="1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StarSymbol"/>
              <a:buAutoNum type="arabicParenR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Test the theory</a:t>
            </a:r>
            <a:endParaRPr b="0" lang="en-US" sz="1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StarSymbol"/>
              <a:buAutoNum type="arabicParenR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Capture the flag!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CustomShape 1"/>
          <p:cNvSpPr/>
          <p:nvPr/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 fontScale="97000"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770000"/>
                </a:solidFill>
                <a:latin typeface="Arial"/>
                <a:ea typeface="Arial"/>
              </a:rPr>
              <a:t>Binary Exploitation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16" name="CustomShape 2"/>
          <p:cNvSpPr/>
          <p:nvPr/>
        </p:nvSpPr>
        <p:spPr>
          <a:xfrm>
            <a:off x="311760" y="1308600"/>
            <a:ext cx="8519760" cy="341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Stack and heap based buffer overflows</a:t>
            </a:r>
            <a:endParaRPr b="0" lang="en-US" sz="1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Integer overflows</a:t>
            </a:r>
            <a:endParaRPr b="0" lang="en-US" sz="1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Format string bugs</a:t>
            </a:r>
            <a:endParaRPr b="0" lang="en-US" sz="1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UAF/Double free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518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2022-09-14T01:08:59Z</dcterms:modified>
  <cp:revision>10</cp:revision>
  <dc:subject/>
  <dc:title/>
</cp:coreProperties>
</file>