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99" r:id="rId2"/>
    <p:sldId id="363" r:id="rId3"/>
    <p:sldId id="364" r:id="rId4"/>
    <p:sldId id="418" r:id="rId5"/>
    <p:sldId id="419" r:id="rId6"/>
    <p:sldId id="412" r:id="rId7"/>
    <p:sldId id="420" r:id="rId8"/>
    <p:sldId id="421" r:id="rId9"/>
    <p:sldId id="423" r:id="rId10"/>
    <p:sldId id="422" r:id="rId11"/>
    <p:sldId id="424" r:id="rId12"/>
    <p:sldId id="425" r:id="rId13"/>
    <p:sldId id="427" r:id="rId14"/>
    <p:sldId id="40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3029" autoAdjust="0"/>
  </p:normalViewPr>
  <p:slideViewPr>
    <p:cSldViewPr>
      <p:cViewPr varScale="1">
        <p:scale>
          <a:sx n="67" d="100"/>
          <a:sy n="67" d="100"/>
        </p:scale>
        <p:origin x="546" y="4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1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F8513-A743-4602-9E9F-CEEE9A802B5E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1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102C-FAD4-459D-8C7A-106E643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9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558"/>
            <a:ext cx="10363200" cy="147011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440"/>
            <a:ext cx="8534400" cy="17527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3A620DD7-6358-4E35-981D-64C57D7D92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25567DBE-345A-4DFC-A5AF-A1AA18485C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896"/>
            <a:ext cx="7315200" cy="566773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813"/>
            <a:ext cx="7315200" cy="4115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0"/>
            </a:lvl2pPr>
            <a:lvl3pPr marL="1219200" indent="0">
              <a:buNone/>
              <a:defRPr sz="3200"/>
            </a:lvl3pPr>
            <a:lvl4pPr marL="1828165" indent="0">
              <a:buNone/>
              <a:defRPr sz="2665"/>
            </a:lvl4pPr>
            <a:lvl5pPr marL="2437765" indent="0">
              <a:buNone/>
              <a:defRPr sz="2665"/>
            </a:lvl5pPr>
            <a:lvl6pPr marL="3047365" indent="0">
              <a:buNone/>
              <a:defRPr sz="2665"/>
            </a:lvl6pPr>
            <a:lvl7pPr marL="3656965" indent="0">
              <a:buNone/>
              <a:defRPr sz="2665"/>
            </a:lvl7pPr>
            <a:lvl8pPr marL="4265930" indent="0">
              <a:buNone/>
              <a:defRPr sz="2665"/>
            </a:lvl8pPr>
            <a:lvl9pPr marL="487553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669"/>
            <a:ext cx="7315200" cy="804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3A620DD7-6358-4E35-981D-64C57D7D92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25567DBE-345A-4DFC-A5AF-A1AA18485C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55"/>
            <a:ext cx="10972800" cy="114307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300"/>
            <a:ext cx="10972800" cy="452624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3A620DD7-6358-4E35-981D-64C57D7D92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25567DBE-345A-4DFC-A5AF-A1AA18485C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8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55"/>
            <a:ext cx="8026400" cy="58518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3A620DD7-6358-4E35-981D-64C57D7D92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25567DBE-345A-4DFC-A5AF-A1AA18485C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37" y="261642"/>
            <a:ext cx="192032" cy="671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 defTabSz="685800"/>
            <a:endParaRPr lang="zh-CN" altLang="en-US" sz="1865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文本框 37"/>
          <p:cNvSpPr txBox="1"/>
          <p:nvPr userDrawn="1"/>
        </p:nvSpPr>
        <p:spPr>
          <a:xfrm>
            <a:off x="288364" y="261642"/>
            <a:ext cx="2899410" cy="419100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pPr defTabSz="685800"/>
            <a:r>
              <a:rPr lang="zh-CN" altLang="en-US" sz="21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4" name="文本框 38"/>
          <p:cNvSpPr txBox="1"/>
          <p:nvPr userDrawn="1"/>
        </p:nvSpPr>
        <p:spPr>
          <a:xfrm>
            <a:off x="353633" y="693585"/>
            <a:ext cx="2718556" cy="274320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dist" defTabSz="685800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513"/>
            <a:ext cx="3562349" cy="4009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375E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1" y="2423734"/>
            <a:ext cx="2836333" cy="11070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400">
                <a:solidFill>
                  <a:srgbClr val="7F7F7F"/>
                </a:solidFill>
              </a:defRPr>
            </a:lvl1pPr>
            <a:lvl2pPr marL="609600" indent="0">
              <a:buFontTx/>
              <a:buNone/>
              <a:defRPr sz="1600"/>
            </a:lvl2pPr>
            <a:lvl3pPr marL="1219200" indent="0">
              <a:buFontTx/>
              <a:buNone/>
              <a:defRPr sz="1600"/>
            </a:lvl3pPr>
            <a:lvl4pPr marL="1828165" indent="0">
              <a:buFontTx/>
              <a:buNone/>
              <a:defRPr sz="1600"/>
            </a:lvl4pPr>
            <a:lvl5pPr marL="2437765" indent="0">
              <a:buFontTx/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8" y="2413149"/>
            <a:ext cx="2836333" cy="11070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400">
                <a:solidFill>
                  <a:srgbClr val="7F7F7F"/>
                </a:solidFill>
              </a:defRPr>
            </a:lvl1pPr>
            <a:lvl2pPr marL="609600" indent="0">
              <a:buFontTx/>
              <a:buNone/>
              <a:defRPr sz="1600"/>
            </a:lvl2pPr>
            <a:lvl3pPr marL="1219200" indent="0">
              <a:buFontTx/>
              <a:buNone/>
              <a:defRPr sz="1600"/>
            </a:lvl3pPr>
            <a:lvl4pPr marL="1828165" indent="0">
              <a:buFontTx/>
              <a:buNone/>
              <a:defRPr sz="1600"/>
            </a:lvl4pPr>
            <a:lvl5pPr marL="2437765" indent="0">
              <a:buFontTx/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3" y="4540719"/>
            <a:ext cx="2836333" cy="11070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400">
                <a:solidFill>
                  <a:srgbClr val="7F7F7F"/>
                </a:solidFill>
              </a:defRPr>
            </a:lvl1pPr>
            <a:lvl2pPr marL="609600" indent="0">
              <a:buFontTx/>
              <a:buNone/>
              <a:defRPr sz="1600"/>
            </a:lvl2pPr>
            <a:lvl3pPr marL="1219200" indent="0">
              <a:buFontTx/>
              <a:buNone/>
              <a:defRPr sz="1600"/>
            </a:lvl3pPr>
            <a:lvl4pPr marL="1828165" indent="0">
              <a:buFontTx/>
              <a:buNone/>
              <a:defRPr sz="1600"/>
            </a:lvl4pPr>
            <a:lvl5pPr marL="2437765" indent="0">
              <a:buFontTx/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530133"/>
            <a:ext cx="2836333" cy="11070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400">
                <a:solidFill>
                  <a:srgbClr val="7F7F7F"/>
                </a:solidFill>
              </a:defRPr>
            </a:lvl1pPr>
            <a:lvl2pPr marL="609600" indent="0">
              <a:buFontTx/>
              <a:buNone/>
              <a:defRPr sz="1600"/>
            </a:lvl2pPr>
            <a:lvl3pPr marL="1219200" indent="0">
              <a:buFontTx/>
              <a:buNone/>
              <a:defRPr sz="1600"/>
            </a:lvl3pPr>
            <a:lvl4pPr marL="1828165" indent="0">
              <a:buFontTx/>
              <a:buNone/>
              <a:defRPr sz="1600"/>
            </a:lvl4pPr>
            <a:lvl5pPr marL="2437765" indent="0">
              <a:buFontTx/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78400" y="2023470"/>
            <a:ext cx="2133600" cy="4108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609600" indent="0">
              <a:buFontTx/>
              <a:buNone/>
              <a:defRPr/>
            </a:lvl2pPr>
            <a:lvl3pPr marL="1219200" indent="0">
              <a:buFontTx/>
              <a:buNone/>
              <a:defRPr/>
            </a:lvl3pPr>
            <a:lvl4pPr marL="1828165" indent="0">
              <a:buFontTx/>
              <a:buNone/>
              <a:defRPr/>
            </a:lvl4pPr>
            <a:lvl5pPr marL="2437765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8534400" y="2023470"/>
            <a:ext cx="2133600" cy="4108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609600" indent="0">
              <a:buFontTx/>
              <a:buNone/>
              <a:defRPr/>
            </a:lvl2pPr>
            <a:lvl3pPr marL="1219200" indent="0">
              <a:buFontTx/>
              <a:buNone/>
              <a:defRPr/>
            </a:lvl3pPr>
            <a:lvl4pPr marL="1828165" indent="0">
              <a:buFontTx/>
              <a:buNone/>
              <a:defRPr/>
            </a:lvl4pPr>
            <a:lvl5pPr marL="2437765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978400" y="4136036"/>
            <a:ext cx="2133600" cy="4108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609600" indent="0">
              <a:buFontTx/>
              <a:buNone/>
              <a:defRPr/>
            </a:lvl2pPr>
            <a:lvl3pPr marL="1219200" indent="0">
              <a:buFontTx/>
              <a:buNone/>
              <a:defRPr/>
            </a:lvl3pPr>
            <a:lvl4pPr marL="1828165" indent="0">
              <a:buFontTx/>
              <a:buNone/>
              <a:defRPr/>
            </a:lvl4pPr>
            <a:lvl5pPr marL="2437765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8534400" y="4136036"/>
            <a:ext cx="2133600" cy="4108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609600" indent="0">
              <a:buFontTx/>
              <a:buNone/>
              <a:defRPr/>
            </a:lvl2pPr>
            <a:lvl3pPr marL="1219200" indent="0">
              <a:buFontTx/>
              <a:buNone/>
              <a:defRPr/>
            </a:lvl3pPr>
            <a:lvl4pPr marL="1828165" indent="0">
              <a:buFontTx/>
              <a:buNone/>
              <a:defRPr/>
            </a:lvl4pPr>
            <a:lvl5pPr marL="2437765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9601" y="381025"/>
            <a:ext cx="10972800" cy="11430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743201" y="1168473"/>
            <a:ext cx="6705600" cy="4318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609600" indent="0">
              <a:buFontTx/>
              <a:buNone/>
              <a:defRPr sz="1400">
                <a:latin typeface="Mission Gothic Regular" pitchFamily="50" charset="0"/>
              </a:defRPr>
            </a:lvl2pPr>
            <a:lvl3pPr marL="1219200" indent="0">
              <a:buFontTx/>
              <a:buNone/>
              <a:defRPr sz="1400">
                <a:latin typeface="Mission Gothic Regular" pitchFamily="50" charset="0"/>
              </a:defRPr>
            </a:lvl3pPr>
            <a:lvl4pPr marL="1828165" indent="0">
              <a:buFontTx/>
              <a:buNone/>
              <a:defRPr sz="1400">
                <a:latin typeface="Mission Gothic Regular" pitchFamily="50" charset="0"/>
              </a:defRPr>
            </a:lvl4pPr>
            <a:lvl5pPr marL="2437765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2000" y="6492220"/>
            <a:ext cx="508000" cy="36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5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2000" y="6492220"/>
            <a:ext cx="508000" cy="36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5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1" y="381025"/>
            <a:ext cx="10972800" cy="11430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743201" y="1168473"/>
            <a:ext cx="6705600" cy="4318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609600" indent="0">
              <a:buFontTx/>
              <a:buNone/>
              <a:defRPr sz="1400">
                <a:latin typeface="Mission Gothic Regular" pitchFamily="50" charset="0"/>
              </a:defRPr>
            </a:lvl2pPr>
            <a:lvl3pPr marL="1219200" indent="0">
              <a:buFontTx/>
              <a:buNone/>
              <a:defRPr sz="1400">
                <a:latin typeface="Mission Gothic Regular" pitchFamily="50" charset="0"/>
              </a:defRPr>
            </a:lvl3pPr>
            <a:lvl4pPr marL="1828165" indent="0">
              <a:buFontTx/>
              <a:buNone/>
              <a:defRPr sz="1400">
                <a:latin typeface="Mission Gothic Regular" pitchFamily="50" charset="0"/>
              </a:defRPr>
            </a:lvl4pPr>
            <a:lvl5pPr marL="2437765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55"/>
            <a:ext cx="10972800" cy="114307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300"/>
            <a:ext cx="10972800" cy="45262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3A620DD7-6358-4E35-981D-64C57D7D92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25567DBE-345A-4DFC-A5AF-A1AA18485C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7173"/>
            <a:ext cx="10363200" cy="1362160"/>
          </a:xfrm>
          <a:prstGeom prst="rect">
            <a:avLst/>
          </a:prstGeom>
        </p:spPr>
        <p:txBody>
          <a:bodyPr anchor="t"/>
          <a:lstStyle>
            <a:lvl1pPr algn="l">
              <a:defRPr sz="533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893"/>
            <a:ext cx="10363200" cy="15002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59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55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3A620DD7-6358-4E35-981D-64C57D7D92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25567DBE-345A-4DFC-A5AF-A1AA18485C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55"/>
            <a:ext cx="10972800" cy="114307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300"/>
            <a:ext cx="5384800" cy="4526242"/>
          </a:xfrm>
          <a:prstGeom prst="rect">
            <a:avLst/>
          </a:prstGeo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300"/>
            <a:ext cx="5384800" cy="4526242"/>
          </a:xfrm>
          <a:prstGeom prst="rect">
            <a:avLst/>
          </a:prstGeo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3A620DD7-6358-4E35-981D-64C57D7D92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25567DBE-345A-4DFC-A5AF-A1AA18485C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55"/>
            <a:ext cx="10972800" cy="11430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208"/>
            <a:ext cx="5386917" cy="639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5010"/>
            <a:ext cx="5386917" cy="395153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208"/>
            <a:ext cx="5389033" cy="6398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010"/>
            <a:ext cx="5389033" cy="395153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3A620DD7-6358-4E35-981D-64C57D7D92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25567DBE-345A-4DFC-A5AF-A1AA18485C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910166" y="6417332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55"/>
            <a:ext cx="10972800" cy="114307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3A620DD7-6358-4E35-981D-64C57D7D92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25567DBE-345A-4DFC-A5AF-A1AA18485C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3A620DD7-6358-4E35-981D-64C57D7D92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25567DBE-345A-4DFC-A5AF-A1AA18485C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2702115E-07FC-47AE-8678-8B681C68919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D7F5BB56-9B96-4394-98D1-089DE868BD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309636"/>
            <a:ext cx="191343" cy="671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 defTabSz="685800"/>
            <a:endParaRPr lang="zh-CN" altLang="en-US" sz="1865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431412" y="309636"/>
            <a:ext cx="2448229" cy="41910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383365" y="730166"/>
            <a:ext cx="2496277" cy="27432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dist" defTabSz="685800"/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67"/>
            <a:ext cx="4011084" cy="1162122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475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0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90"/>
            <a:ext cx="4011084" cy="469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3A620DD7-6358-4E35-981D-64C57D7D92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/>
          <a:lstStyle/>
          <a:p>
            <a:fld id="{25567DBE-345A-4DFC-A5AF-A1AA18485C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677" y="0"/>
            <a:ext cx="12192677" cy="68584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1016" y="981544"/>
            <a:ext cx="8278877" cy="55192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3323" y="1604431"/>
            <a:ext cx="6179568" cy="4248452"/>
          </a:xfrm>
          <a:prstGeom prst="rect">
            <a:avLst/>
          </a:prstGeom>
        </p:spPr>
      </p:pic>
      <p:sp>
        <p:nvSpPr>
          <p:cNvPr id="10" name="文本框 158"/>
          <p:cNvSpPr txBox="1"/>
          <p:nvPr/>
        </p:nvSpPr>
        <p:spPr>
          <a:xfrm>
            <a:off x="6088719" y="2997271"/>
            <a:ext cx="3252833" cy="826196"/>
          </a:xfrm>
          <a:prstGeom prst="rect">
            <a:avLst/>
          </a:prstGeom>
          <a:noFill/>
        </p:spPr>
        <p:txBody>
          <a:bodyPr wrap="none" lIns="86687" tIns="43343" rIns="86687" bIns="43343" rtlCol="0">
            <a:spAutoFit/>
          </a:bodyPr>
          <a:lstStyle/>
          <a:p>
            <a:r>
              <a:rPr kumimoji="1"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量子计算机</a:t>
            </a:r>
          </a:p>
        </p:txBody>
      </p:sp>
      <p:sp>
        <p:nvSpPr>
          <p:cNvPr id="11" name="文本框 159"/>
          <p:cNvSpPr txBox="1"/>
          <p:nvPr/>
        </p:nvSpPr>
        <p:spPr>
          <a:xfrm>
            <a:off x="6168008" y="3961058"/>
            <a:ext cx="5620857" cy="873773"/>
          </a:xfrm>
          <a:prstGeom prst="rect">
            <a:avLst/>
          </a:prstGeom>
          <a:noFill/>
        </p:spPr>
        <p:txBody>
          <a:bodyPr wrap="square" lIns="86687" tIns="43343" rIns="86687" bIns="43343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</a:rPr>
              <a:t>Digital quantum simulation of </a:t>
            </a:r>
            <a:r>
              <a:rPr lang="en-US" altLang="zh-CN" dirty="0" err="1">
                <a:solidFill>
                  <a:schemeClr val="bg1"/>
                </a:solidFill>
              </a:rPr>
              <a:t>Floquet</a:t>
            </a:r>
            <a:r>
              <a:rPr lang="en-US" altLang="zh-CN" dirty="0">
                <a:solidFill>
                  <a:schemeClr val="bg1"/>
                </a:solidFill>
              </a:rPr>
              <a:t> symmetry-protected topological phases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36"/>
          <p:cNvSpPr txBox="1"/>
          <p:nvPr/>
        </p:nvSpPr>
        <p:spPr>
          <a:xfrm>
            <a:off x="6091783" y="1801743"/>
            <a:ext cx="1657845" cy="1195528"/>
          </a:xfrm>
          <a:prstGeom prst="rect">
            <a:avLst/>
          </a:prstGeom>
          <a:noFill/>
        </p:spPr>
        <p:txBody>
          <a:bodyPr wrap="none" lIns="86687" tIns="43343" rIns="86687" bIns="43343" rtlCol="0">
            <a:spAutoFit/>
          </a:bodyPr>
          <a:lstStyle/>
          <a:p>
            <a:r>
              <a:rPr kumimoji="1" lang="en-US" altLang="zh-CN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舒体" panose="02010601030101010101" pitchFamily="2" charset="-122"/>
              </a:rPr>
              <a:t>2022</a:t>
            </a:r>
            <a:endParaRPr kumimoji="1" lang="zh-CN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3" name="文本框 159"/>
          <p:cNvSpPr txBox="1"/>
          <p:nvPr/>
        </p:nvSpPr>
        <p:spPr>
          <a:xfrm>
            <a:off x="6168008" y="4972422"/>
            <a:ext cx="4243564" cy="368828"/>
          </a:xfrm>
          <a:prstGeom prst="rect">
            <a:avLst/>
          </a:prstGeom>
          <a:noFill/>
        </p:spPr>
        <p:txBody>
          <a:bodyPr wrap="square" lIns="86687" tIns="43343" rIns="86687" bIns="43343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汇报人：王伟杰     时间：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2022.9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5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2" grpId="0"/>
      <p:bldP spid="12" grpId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9">
            <a:extLst>
              <a:ext uri="{FF2B5EF4-FFF2-40B4-BE49-F238E27FC236}">
                <a16:creationId xmlns:a16="http://schemas.microsoft.com/office/drawing/2014/main" id="{DAB1FAA9-E8B5-40A3-8157-E5836C3303E5}"/>
              </a:ext>
            </a:extLst>
          </p:cNvPr>
          <p:cNvSpPr txBox="1"/>
          <p:nvPr/>
        </p:nvSpPr>
        <p:spPr>
          <a:xfrm>
            <a:off x="7949963" y="1571882"/>
            <a:ext cx="3406875" cy="5103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使用超导量子芯片具有更高的编程灵活度，以及更高的量子门精度，以执行更多种类的量子算法。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0182432-55B2-4902-B118-F650942BFA7E}"/>
              </a:ext>
            </a:extLst>
          </p:cNvPr>
          <p:cNvGrpSpPr/>
          <p:nvPr/>
        </p:nvGrpSpPr>
        <p:grpSpPr>
          <a:xfrm>
            <a:off x="3906019" y="1382712"/>
            <a:ext cx="3849399" cy="567129"/>
            <a:chOff x="4017302" y="1887432"/>
            <a:chExt cx="3850349" cy="567270"/>
          </a:xfrm>
          <a:solidFill>
            <a:schemeClr val="accent1"/>
          </a:solidFill>
        </p:grpSpPr>
        <p:sp>
          <p:nvSpPr>
            <p:cNvPr id="6" name="任意多边形 11">
              <a:extLst>
                <a:ext uri="{FF2B5EF4-FFF2-40B4-BE49-F238E27FC236}">
                  <a16:creationId xmlns:a16="http://schemas.microsoft.com/office/drawing/2014/main" id="{00FD5499-3EE0-48AE-9C27-E35B880B83AD}"/>
                </a:ext>
              </a:extLst>
            </p:cNvPr>
            <p:cNvSpPr/>
            <p:nvPr/>
          </p:nvSpPr>
          <p:spPr>
            <a:xfrm>
              <a:off x="4017302" y="1887432"/>
              <a:ext cx="3850349" cy="567270"/>
            </a:xfrm>
            <a:custGeom>
              <a:avLst/>
              <a:gdLst>
                <a:gd name="connsiteX0" fmla="*/ 0 w 3850349"/>
                <a:gd name="connsiteY0" fmla="*/ 0 h 567270"/>
                <a:gd name="connsiteX1" fmla="*/ 3566714 w 3850349"/>
                <a:gd name="connsiteY1" fmla="*/ 0 h 567270"/>
                <a:gd name="connsiteX2" fmla="*/ 3850349 w 3850349"/>
                <a:gd name="connsiteY2" fmla="*/ 283635 h 567270"/>
                <a:gd name="connsiteX3" fmla="*/ 3566714 w 3850349"/>
                <a:gd name="connsiteY3" fmla="*/ 567270 h 567270"/>
                <a:gd name="connsiteX4" fmla="*/ 592483 w 3850349"/>
                <a:gd name="connsiteY4" fmla="*/ 567270 h 567270"/>
                <a:gd name="connsiteX5" fmla="*/ 504765 w 3850349"/>
                <a:gd name="connsiteY5" fmla="*/ 449966 h 567270"/>
                <a:gd name="connsiteX6" fmla="*/ 28846 w 3850349"/>
                <a:gd name="connsiteY6" fmla="*/ 17524 h 5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0349" h="567270">
                  <a:moveTo>
                    <a:pt x="0" y="0"/>
                  </a:moveTo>
                  <a:lnTo>
                    <a:pt x="3566714" y="0"/>
                  </a:lnTo>
                  <a:lnTo>
                    <a:pt x="3850349" y="283635"/>
                  </a:lnTo>
                  <a:lnTo>
                    <a:pt x="3566714" y="567270"/>
                  </a:lnTo>
                  <a:lnTo>
                    <a:pt x="592483" y="567270"/>
                  </a:lnTo>
                  <a:lnTo>
                    <a:pt x="504765" y="449966"/>
                  </a:lnTo>
                  <a:cubicBezTo>
                    <a:pt x="367864" y="284081"/>
                    <a:pt x="207536" y="138245"/>
                    <a:pt x="28846" y="175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19" tIns="81259" rIns="162519" bIns="8125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" name="TextBox 30">
              <a:extLst>
                <a:ext uri="{FF2B5EF4-FFF2-40B4-BE49-F238E27FC236}">
                  <a16:creationId xmlns:a16="http://schemas.microsoft.com/office/drawing/2014/main" id="{9B9AEEBA-EA84-41F7-B7D1-85B6B88B58F5}"/>
                </a:ext>
              </a:extLst>
            </p:cNvPr>
            <p:cNvSpPr txBox="1"/>
            <p:nvPr/>
          </p:nvSpPr>
          <p:spPr>
            <a:xfrm>
              <a:off x="5085111" y="1955624"/>
              <a:ext cx="2366890" cy="30785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全数字化模拟！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DC6A337-FC4E-416A-8286-4D70ABC27CFC}"/>
              </a:ext>
            </a:extLst>
          </p:cNvPr>
          <p:cNvGrpSpPr/>
          <p:nvPr/>
        </p:nvGrpSpPr>
        <p:grpSpPr>
          <a:xfrm>
            <a:off x="4644598" y="2177853"/>
            <a:ext cx="3110819" cy="567129"/>
            <a:chOff x="4756064" y="2682769"/>
            <a:chExt cx="3111586" cy="567270"/>
          </a:xfrm>
          <a:solidFill>
            <a:schemeClr val="accent2"/>
          </a:solidFill>
        </p:grpSpPr>
        <p:sp>
          <p:nvSpPr>
            <p:cNvPr id="9" name="任意多边形 15">
              <a:extLst>
                <a:ext uri="{FF2B5EF4-FFF2-40B4-BE49-F238E27FC236}">
                  <a16:creationId xmlns:a16="http://schemas.microsoft.com/office/drawing/2014/main" id="{9E8CF753-A6FB-4EF0-B671-F14800B4904B}"/>
                </a:ext>
              </a:extLst>
            </p:cNvPr>
            <p:cNvSpPr/>
            <p:nvPr/>
          </p:nvSpPr>
          <p:spPr>
            <a:xfrm>
              <a:off x="4756064" y="2682769"/>
              <a:ext cx="3111586" cy="567270"/>
            </a:xfrm>
            <a:custGeom>
              <a:avLst/>
              <a:gdLst>
                <a:gd name="connsiteX0" fmla="*/ 0 w 3111586"/>
                <a:gd name="connsiteY0" fmla="*/ 0 h 567270"/>
                <a:gd name="connsiteX1" fmla="*/ 2827951 w 3111586"/>
                <a:gd name="connsiteY1" fmla="*/ 0 h 567270"/>
                <a:gd name="connsiteX2" fmla="*/ 3111586 w 3111586"/>
                <a:gd name="connsiteY2" fmla="*/ 283635 h 567270"/>
                <a:gd name="connsiteX3" fmla="*/ 2827951 w 3111586"/>
                <a:gd name="connsiteY3" fmla="*/ 567270 h 567270"/>
                <a:gd name="connsiteX4" fmla="*/ 216299 w 3111586"/>
                <a:gd name="connsiteY4" fmla="*/ 567270 h 567270"/>
                <a:gd name="connsiteX5" fmla="*/ 176658 w 3111586"/>
                <a:gd name="connsiteY5" fmla="*/ 413101 h 567270"/>
                <a:gd name="connsiteX6" fmla="*/ 7068 w 3111586"/>
                <a:gd name="connsiteY6" fmla="*/ 11634 h 5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11586" h="567270">
                  <a:moveTo>
                    <a:pt x="0" y="0"/>
                  </a:moveTo>
                  <a:lnTo>
                    <a:pt x="2827951" y="0"/>
                  </a:lnTo>
                  <a:lnTo>
                    <a:pt x="3111586" y="283635"/>
                  </a:lnTo>
                  <a:lnTo>
                    <a:pt x="2827951" y="567270"/>
                  </a:lnTo>
                  <a:lnTo>
                    <a:pt x="216299" y="567270"/>
                  </a:lnTo>
                  <a:lnTo>
                    <a:pt x="176658" y="413101"/>
                  </a:lnTo>
                  <a:cubicBezTo>
                    <a:pt x="133041" y="272869"/>
                    <a:pt x="76011" y="138546"/>
                    <a:pt x="7068" y="11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19" tIns="81259" rIns="162519" bIns="8125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0" name="TextBox 30">
              <a:extLst>
                <a:ext uri="{FF2B5EF4-FFF2-40B4-BE49-F238E27FC236}">
                  <a16:creationId xmlns:a16="http://schemas.microsoft.com/office/drawing/2014/main" id="{030407E5-2EE4-46D3-979A-3EDCFD14F310}"/>
                </a:ext>
              </a:extLst>
            </p:cNvPr>
            <p:cNvSpPr txBox="1"/>
            <p:nvPr/>
          </p:nvSpPr>
          <p:spPr>
            <a:xfrm>
              <a:off x="5085111" y="2750961"/>
              <a:ext cx="2366890" cy="30785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太元一号量子云平台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E68C57-39CB-4A24-95A5-309A38818585}"/>
              </a:ext>
            </a:extLst>
          </p:cNvPr>
          <p:cNvGrpSpPr/>
          <p:nvPr/>
        </p:nvGrpSpPr>
        <p:grpSpPr>
          <a:xfrm>
            <a:off x="4901958" y="2972999"/>
            <a:ext cx="2853459" cy="567131"/>
            <a:chOff x="5013486" y="3478106"/>
            <a:chExt cx="2854165" cy="567270"/>
          </a:xfrm>
          <a:solidFill>
            <a:schemeClr val="accent3"/>
          </a:solidFill>
        </p:grpSpPr>
        <p:sp>
          <p:nvSpPr>
            <p:cNvPr id="12" name="任意多边形 18">
              <a:extLst>
                <a:ext uri="{FF2B5EF4-FFF2-40B4-BE49-F238E27FC236}">
                  <a16:creationId xmlns:a16="http://schemas.microsoft.com/office/drawing/2014/main" id="{75D33FA8-FA91-4D5D-ABA6-B53EEAD1B240}"/>
                </a:ext>
              </a:extLst>
            </p:cNvPr>
            <p:cNvSpPr/>
            <p:nvPr/>
          </p:nvSpPr>
          <p:spPr>
            <a:xfrm>
              <a:off x="5013486" y="3478106"/>
              <a:ext cx="2854165" cy="567270"/>
            </a:xfrm>
            <a:custGeom>
              <a:avLst/>
              <a:gdLst>
                <a:gd name="connsiteX0" fmla="*/ 0 w 2854165"/>
                <a:gd name="connsiteY0" fmla="*/ 0 h 567270"/>
                <a:gd name="connsiteX1" fmla="*/ 2570530 w 2854165"/>
                <a:gd name="connsiteY1" fmla="*/ 0 h 567270"/>
                <a:gd name="connsiteX2" fmla="*/ 2854165 w 2854165"/>
                <a:gd name="connsiteY2" fmla="*/ 283635 h 567270"/>
                <a:gd name="connsiteX3" fmla="*/ 2570530 w 2854165"/>
                <a:gd name="connsiteY3" fmla="*/ 567270 h 567270"/>
                <a:gd name="connsiteX4" fmla="*/ 0 w 2854165"/>
                <a:gd name="connsiteY4" fmla="*/ 567270 h 567270"/>
                <a:gd name="connsiteX5" fmla="*/ 8346 w 2854165"/>
                <a:gd name="connsiteY5" fmla="*/ 512582 h 567270"/>
                <a:gd name="connsiteX6" fmla="*/ 19907 w 2854165"/>
                <a:gd name="connsiteY6" fmla="*/ 283636 h 567270"/>
                <a:gd name="connsiteX7" fmla="*/ 8346 w 2854165"/>
                <a:gd name="connsiteY7" fmla="*/ 54690 h 5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4165" h="567270">
                  <a:moveTo>
                    <a:pt x="0" y="0"/>
                  </a:moveTo>
                  <a:lnTo>
                    <a:pt x="2570530" y="0"/>
                  </a:lnTo>
                  <a:lnTo>
                    <a:pt x="2854165" y="283635"/>
                  </a:lnTo>
                  <a:lnTo>
                    <a:pt x="2570530" y="567270"/>
                  </a:lnTo>
                  <a:lnTo>
                    <a:pt x="0" y="567270"/>
                  </a:lnTo>
                  <a:lnTo>
                    <a:pt x="8346" y="512582"/>
                  </a:lnTo>
                  <a:cubicBezTo>
                    <a:pt x="15991" y="437306"/>
                    <a:pt x="19907" y="360929"/>
                    <a:pt x="19907" y="283636"/>
                  </a:cubicBezTo>
                  <a:cubicBezTo>
                    <a:pt x="19907" y="206344"/>
                    <a:pt x="15991" y="129966"/>
                    <a:pt x="8346" y="5469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19" tIns="81259" rIns="162519" bIns="8125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3" name="TextBox 30">
              <a:extLst>
                <a:ext uri="{FF2B5EF4-FFF2-40B4-BE49-F238E27FC236}">
                  <a16:creationId xmlns:a16="http://schemas.microsoft.com/office/drawing/2014/main" id="{CFA870AF-E4A8-436E-A3C0-600CE8E9B6CE}"/>
                </a:ext>
              </a:extLst>
            </p:cNvPr>
            <p:cNvSpPr txBox="1"/>
            <p:nvPr/>
          </p:nvSpPr>
          <p:spPr>
            <a:xfrm>
              <a:off x="5116429" y="3546298"/>
              <a:ext cx="2304256" cy="30785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神奇的拓扑时间晶体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339A41D-D273-4100-819E-7AC2BD973D92}"/>
              </a:ext>
            </a:extLst>
          </p:cNvPr>
          <p:cNvGrpSpPr/>
          <p:nvPr/>
        </p:nvGrpSpPr>
        <p:grpSpPr>
          <a:xfrm>
            <a:off x="4644601" y="3768131"/>
            <a:ext cx="3110816" cy="567129"/>
            <a:chOff x="4756066" y="4273443"/>
            <a:chExt cx="3111584" cy="567270"/>
          </a:xfrm>
          <a:solidFill>
            <a:schemeClr val="accent4"/>
          </a:solidFill>
        </p:grpSpPr>
        <p:sp>
          <p:nvSpPr>
            <p:cNvPr id="15" name="任意多边形 21">
              <a:extLst>
                <a:ext uri="{FF2B5EF4-FFF2-40B4-BE49-F238E27FC236}">
                  <a16:creationId xmlns:a16="http://schemas.microsoft.com/office/drawing/2014/main" id="{FF3F9B2C-93AA-4872-97B9-CD9FE6BAB8BE}"/>
                </a:ext>
              </a:extLst>
            </p:cNvPr>
            <p:cNvSpPr/>
            <p:nvPr/>
          </p:nvSpPr>
          <p:spPr>
            <a:xfrm>
              <a:off x="4756066" y="4273443"/>
              <a:ext cx="3111584" cy="567270"/>
            </a:xfrm>
            <a:custGeom>
              <a:avLst/>
              <a:gdLst>
                <a:gd name="connsiteX0" fmla="*/ 216297 w 3111584"/>
                <a:gd name="connsiteY0" fmla="*/ 0 h 567270"/>
                <a:gd name="connsiteX1" fmla="*/ 2827949 w 3111584"/>
                <a:gd name="connsiteY1" fmla="*/ 0 h 567270"/>
                <a:gd name="connsiteX2" fmla="*/ 3111584 w 3111584"/>
                <a:gd name="connsiteY2" fmla="*/ 283635 h 567270"/>
                <a:gd name="connsiteX3" fmla="*/ 2827949 w 3111584"/>
                <a:gd name="connsiteY3" fmla="*/ 567270 h 567270"/>
                <a:gd name="connsiteX4" fmla="*/ 0 w 3111584"/>
                <a:gd name="connsiteY4" fmla="*/ 567270 h 567270"/>
                <a:gd name="connsiteX5" fmla="*/ 7066 w 3111584"/>
                <a:gd name="connsiteY5" fmla="*/ 555638 h 567270"/>
                <a:gd name="connsiteX6" fmla="*/ 176656 w 3111584"/>
                <a:gd name="connsiteY6" fmla="*/ 154171 h 5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11584" h="567270">
                  <a:moveTo>
                    <a:pt x="216297" y="0"/>
                  </a:moveTo>
                  <a:lnTo>
                    <a:pt x="2827949" y="0"/>
                  </a:lnTo>
                  <a:lnTo>
                    <a:pt x="3111584" y="283635"/>
                  </a:lnTo>
                  <a:lnTo>
                    <a:pt x="2827949" y="567270"/>
                  </a:lnTo>
                  <a:lnTo>
                    <a:pt x="0" y="567270"/>
                  </a:lnTo>
                  <a:lnTo>
                    <a:pt x="7066" y="555638"/>
                  </a:lnTo>
                  <a:cubicBezTo>
                    <a:pt x="76009" y="428726"/>
                    <a:pt x="133039" y="294403"/>
                    <a:pt x="176656" y="15417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19" tIns="81259" rIns="162519" bIns="8125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6" name="TextBox 30">
              <a:extLst>
                <a:ext uri="{FF2B5EF4-FFF2-40B4-BE49-F238E27FC236}">
                  <a16:creationId xmlns:a16="http://schemas.microsoft.com/office/drawing/2014/main" id="{1690B2C8-A5DA-4E40-A042-E3A359B45A96}"/>
                </a:ext>
              </a:extLst>
            </p:cNvPr>
            <p:cNvSpPr txBox="1"/>
            <p:nvPr/>
          </p:nvSpPr>
          <p:spPr>
            <a:xfrm>
              <a:off x="5085112" y="4341635"/>
              <a:ext cx="2366891" cy="30785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更加精准！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87BC58-BDA8-4911-8E09-FD963452919E}"/>
              </a:ext>
            </a:extLst>
          </p:cNvPr>
          <p:cNvGrpSpPr/>
          <p:nvPr/>
        </p:nvGrpSpPr>
        <p:grpSpPr>
          <a:xfrm>
            <a:off x="3906019" y="4563273"/>
            <a:ext cx="3849399" cy="567129"/>
            <a:chOff x="4017302" y="5068782"/>
            <a:chExt cx="3850349" cy="567270"/>
          </a:xfrm>
          <a:solidFill>
            <a:schemeClr val="accent1"/>
          </a:solidFill>
        </p:grpSpPr>
        <p:sp>
          <p:nvSpPr>
            <p:cNvPr id="18" name="任意多边形 24">
              <a:extLst>
                <a:ext uri="{FF2B5EF4-FFF2-40B4-BE49-F238E27FC236}">
                  <a16:creationId xmlns:a16="http://schemas.microsoft.com/office/drawing/2014/main" id="{383624E9-D115-49FB-9340-D0D3A68C8204}"/>
                </a:ext>
              </a:extLst>
            </p:cNvPr>
            <p:cNvSpPr/>
            <p:nvPr/>
          </p:nvSpPr>
          <p:spPr>
            <a:xfrm>
              <a:off x="4017302" y="5068782"/>
              <a:ext cx="3850349" cy="567270"/>
            </a:xfrm>
            <a:custGeom>
              <a:avLst/>
              <a:gdLst>
                <a:gd name="connsiteX0" fmla="*/ 592483 w 3850349"/>
                <a:gd name="connsiteY0" fmla="*/ 0 h 567270"/>
                <a:gd name="connsiteX1" fmla="*/ 3566714 w 3850349"/>
                <a:gd name="connsiteY1" fmla="*/ 0 h 567270"/>
                <a:gd name="connsiteX2" fmla="*/ 3850349 w 3850349"/>
                <a:gd name="connsiteY2" fmla="*/ 283635 h 567270"/>
                <a:gd name="connsiteX3" fmla="*/ 3566714 w 3850349"/>
                <a:gd name="connsiteY3" fmla="*/ 567270 h 567270"/>
                <a:gd name="connsiteX4" fmla="*/ 0 w 3850349"/>
                <a:gd name="connsiteY4" fmla="*/ 567270 h 567270"/>
                <a:gd name="connsiteX5" fmla="*/ 28846 w 3850349"/>
                <a:gd name="connsiteY5" fmla="*/ 549746 h 567270"/>
                <a:gd name="connsiteX6" fmla="*/ 504765 w 3850349"/>
                <a:gd name="connsiteY6" fmla="*/ 117304 h 5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0349" h="567270">
                  <a:moveTo>
                    <a:pt x="592483" y="0"/>
                  </a:moveTo>
                  <a:lnTo>
                    <a:pt x="3566714" y="0"/>
                  </a:lnTo>
                  <a:lnTo>
                    <a:pt x="3850349" y="283635"/>
                  </a:lnTo>
                  <a:lnTo>
                    <a:pt x="3566714" y="567270"/>
                  </a:lnTo>
                  <a:lnTo>
                    <a:pt x="0" y="567270"/>
                  </a:lnTo>
                  <a:lnTo>
                    <a:pt x="28846" y="549746"/>
                  </a:lnTo>
                  <a:cubicBezTo>
                    <a:pt x="207536" y="429025"/>
                    <a:pt x="367864" y="283190"/>
                    <a:pt x="504765" y="1173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19" tIns="81259" rIns="162519" bIns="8125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" name="TextBox 30">
              <a:extLst>
                <a:ext uri="{FF2B5EF4-FFF2-40B4-BE49-F238E27FC236}">
                  <a16:creationId xmlns:a16="http://schemas.microsoft.com/office/drawing/2014/main" id="{64A315BB-07FB-4232-8BF1-F9ABD1E61398}"/>
                </a:ext>
              </a:extLst>
            </p:cNvPr>
            <p:cNvSpPr txBox="1"/>
            <p:nvPr/>
          </p:nvSpPr>
          <p:spPr>
            <a:xfrm>
              <a:off x="5085111" y="5136974"/>
              <a:ext cx="2366890" cy="30785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更好操作！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29">
            <a:extLst>
              <a:ext uri="{FF2B5EF4-FFF2-40B4-BE49-F238E27FC236}">
                <a16:creationId xmlns:a16="http://schemas.microsoft.com/office/drawing/2014/main" id="{954875F3-C6CC-44BD-82B8-28FE901EBBB3}"/>
              </a:ext>
            </a:extLst>
          </p:cNvPr>
          <p:cNvSpPr txBox="1"/>
          <p:nvPr/>
        </p:nvSpPr>
        <p:spPr>
          <a:xfrm>
            <a:off x="7949963" y="2367021"/>
            <a:ext cx="3406875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400">
                <a:solidFill>
                  <a:schemeClr val="bg1"/>
                </a:solidFill>
              </a:rPr>
              <a:t>“太元一号”量子云平台的可视化编程界面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9">
            <a:extLst>
              <a:ext uri="{FF2B5EF4-FFF2-40B4-BE49-F238E27FC236}">
                <a16:creationId xmlns:a16="http://schemas.microsoft.com/office/drawing/2014/main" id="{2C65F12B-594F-4136-870C-ACDB8ACF0436}"/>
              </a:ext>
            </a:extLst>
          </p:cNvPr>
          <p:cNvSpPr txBox="1"/>
          <p:nvPr/>
        </p:nvSpPr>
        <p:spPr>
          <a:xfrm>
            <a:off x="7949963" y="3162162"/>
            <a:ext cx="3406875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时间晶体试图把“晶体”的特征拓展到时间维度，它在时间上也呈现一定的周期性变化。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21AB37F5-7EB2-4CCE-B116-57BD852D74D8}"/>
              </a:ext>
            </a:extLst>
          </p:cNvPr>
          <p:cNvSpPr txBox="1"/>
          <p:nvPr/>
        </p:nvSpPr>
        <p:spPr>
          <a:xfrm>
            <a:off x="7949963" y="3957303"/>
            <a:ext cx="3406875" cy="3436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面向用户的、支持多量子计算机并行的作业调度方案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9">
            <a:extLst>
              <a:ext uri="{FF2B5EF4-FFF2-40B4-BE49-F238E27FC236}">
                <a16:creationId xmlns:a16="http://schemas.microsoft.com/office/drawing/2014/main" id="{480245E0-A7DC-4DDC-B721-7C4B1B9111E8}"/>
              </a:ext>
            </a:extLst>
          </p:cNvPr>
          <p:cNvSpPr txBox="1"/>
          <p:nvPr/>
        </p:nvSpPr>
        <p:spPr>
          <a:xfrm>
            <a:off x="7949963" y="4752445"/>
            <a:ext cx="3406875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太元云平台向用户可视化地展示量子电路编译和量子计算结果，操作更加便捷智能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4859A73-2AFE-4B03-A4A7-06617544E410}"/>
              </a:ext>
            </a:extLst>
          </p:cNvPr>
          <p:cNvSpPr/>
          <p:nvPr/>
        </p:nvSpPr>
        <p:spPr>
          <a:xfrm>
            <a:off x="587388" y="1160748"/>
            <a:ext cx="4191629" cy="4191629"/>
          </a:xfrm>
          <a:prstGeom prst="ellipse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  <p:bldP spid="22" grpId="0"/>
      <p:bldP spid="23" grpId="0"/>
      <p:bldP spid="2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248" y="1029538"/>
            <a:ext cx="8278877" cy="55192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76587" y="1652424"/>
            <a:ext cx="6179568" cy="4248452"/>
          </a:xfrm>
          <a:prstGeom prst="rect">
            <a:avLst/>
          </a:prstGeom>
        </p:spPr>
      </p:pic>
      <p:grpSp>
        <p:nvGrpSpPr>
          <p:cNvPr id="2" name="组合 93"/>
          <p:cNvGrpSpPr/>
          <p:nvPr/>
        </p:nvGrpSpPr>
        <p:grpSpPr bwMode="auto">
          <a:xfrm>
            <a:off x="1008691" y="3189245"/>
            <a:ext cx="4416589" cy="905932"/>
            <a:chOff x="320318" y="607960"/>
            <a:chExt cx="4018359" cy="824600"/>
          </a:xfrm>
        </p:grpSpPr>
        <p:grpSp>
          <p:nvGrpSpPr>
            <p:cNvPr id="3" name="组合 91"/>
            <p:cNvGrpSpPr/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文本框 90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35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4" name="文本框 92"/>
            <p:cNvSpPr txBox="1">
              <a:spLocks noChangeArrowheads="1"/>
            </p:cNvSpPr>
            <p:nvPr/>
          </p:nvSpPr>
          <p:spPr bwMode="auto">
            <a:xfrm>
              <a:off x="1275715" y="797914"/>
              <a:ext cx="3062962" cy="419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量子计算机的未来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59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9DCE3-7299-4747-97C3-95020DDB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526242"/>
          </a:xfrm>
        </p:spPr>
        <p:txBody>
          <a:bodyPr/>
          <a:lstStyle/>
          <a:p>
            <a:pPr algn="l"/>
            <a:r>
              <a:rPr lang="zh-CN" alt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下一个阶段是量子模拟机，用于解决若干超级计算机无法胜任的具有重大实用价值的问题，到达这一阶段至少需要操纵几百个量子比特。</a:t>
            </a:r>
          </a:p>
          <a:p>
            <a:pPr algn="l"/>
            <a:r>
              <a:rPr lang="zh-CN" alt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最后的阶段是可编程的通用量子计算机，这一阶段需要实现通用的量子计算，而一旦实现将在许多领域产生颠覆性影响。</a:t>
            </a:r>
          </a:p>
          <a:p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0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5">
            <a:extLst>
              <a:ext uri="{FF2B5EF4-FFF2-40B4-BE49-F238E27FC236}">
                <a16:creationId xmlns:a16="http://schemas.microsoft.com/office/drawing/2014/main" id="{F8FB9CD9-FED2-436C-BBA5-A758C39D0301}"/>
              </a:ext>
            </a:extLst>
          </p:cNvPr>
          <p:cNvGrpSpPr/>
          <p:nvPr/>
        </p:nvGrpSpPr>
        <p:grpSpPr>
          <a:xfrm>
            <a:off x="1559496" y="1268760"/>
            <a:ext cx="2130741" cy="1740792"/>
            <a:chOff x="4912058" y="4224317"/>
            <a:chExt cx="754063" cy="615951"/>
          </a:xfrm>
          <a:solidFill>
            <a:schemeClr val="accent1"/>
          </a:solidFill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AD5AA89-3755-4846-92EC-FE8A82944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9083" y="4664055"/>
              <a:ext cx="427038" cy="168275"/>
            </a:xfrm>
            <a:custGeom>
              <a:avLst/>
              <a:gdLst>
                <a:gd name="T0" fmla="*/ 105 w 114"/>
                <a:gd name="T1" fmla="*/ 4 h 45"/>
                <a:gd name="T2" fmla="*/ 85 w 114"/>
                <a:gd name="T3" fmla="*/ 4 h 45"/>
                <a:gd name="T4" fmla="*/ 69 w 114"/>
                <a:gd name="T5" fmla="*/ 11 h 45"/>
                <a:gd name="T6" fmla="*/ 64 w 114"/>
                <a:gd name="T7" fmla="*/ 12 h 45"/>
                <a:gd name="T8" fmla="*/ 69 w 114"/>
                <a:gd name="T9" fmla="*/ 20 h 45"/>
                <a:gd name="T10" fmla="*/ 65 w 114"/>
                <a:gd name="T11" fmla="*/ 27 h 45"/>
                <a:gd name="T12" fmla="*/ 58 w 114"/>
                <a:gd name="T13" fmla="*/ 8 h 45"/>
                <a:gd name="T14" fmla="*/ 63 w 114"/>
                <a:gd name="T15" fmla="*/ 15 h 45"/>
                <a:gd name="T16" fmla="*/ 58 w 114"/>
                <a:gd name="T17" fmla="*/ 16 h 45"/>
                <a:gd name="T18" fmla="*/ 63 w 114"/>
                <a:gd name="T19" fmla="*/ 24 h 45"/>
                <a:gd name="T20" fmla="*/ 58 w 114"/>
                <a:gd name="T21" fmla="*/ 30 h 45"/>
                <a:gd name="T22" fmla="*/ 52 w 114"/>
                <a:gd name="T23" fmla="*/ 12 h 45"/>
                <a:gd name="T24" fmla="*/ 56 w 114"/>
                <a:gd name="T25" fmla="*/ 19 h 45"/>
                <a:gd name="T26" fmla="*/ 52 w 114"/>
                <a:gd name="T27" fmla="*/ 20 h 45"/>
                <a:gd name="T28" fmla="*/ 56 w 114"/>
                <a:gd name="T29" fmla="*/ 28 h 45"/>
                <a:gd name="T30" fmla="*/ 46 w 114"/>
                <a:gd name="T31" fmla="*/ 11 h 45"/>
                <a:gd name="T32" fmla="*/ 45 w 114"/>
                <a:gd name="T33" fmla="*/ 16 h 45"/>
                <a:gd name="T34" fmla="*/ 50 w 114"/>
                <a:gd name="T35" fmla="*/ 23 h 45"/>
                <a:gd name="T36" fmla="*/ 45 w 114"/>
                <a:gd name="T37" fmla="*/ 24 h 45"/>
                <a:gd name="T38" fmla="*/ 17 w 114"/>
                <a:gd name="T39" fmla="*/ 30 h 45"/>
                <a:gd name="T40" fmla="*/ 23 w 114"/>
                <a:gd name="T41" fmla="*/ 24 h 45"/>
                <a:gd name="T42" fmla="*/ 24 w 114"/>
                <a:gd name="T43" fmla="*/ 19 h 45"/>
                <a:gd name="T44" fmla="*/ 21 w 114"/>
                <a:gd name="T45" fmla="*/ 12 h 45"/>
                <a:gd name="T46" fmla="*/ 25 w 114"/>
                <a:gd name="T47" fmla="*/ 11 h 45"/>
                <a:gd name="T48" fmla="*/ 25 w 114"/>
                <a:gd name="T49" fmla="*/ 26 h 45"/>
                <a:gd name="T50" fmla="*/ 30 w 114"/>
                <a:gd name="T51" fmla="*/ 20 h 45"/>
                <a:gd name="T52" fmla="*/ 31 w 114"/>
                <a:gd name="T53" fmla="*/ 15 h 45"/>
                <a:gd name="T54" fmla="*/ 28 w 114"/>
                <a:gd name="T55" fmla="*/ 8 h 45"/>
                <a:gd name="T56" fmla="*/ 36 w 114"/>
                <a:gd name="T57" fmla="*/ 30 h 45"/>
                <a:gd name="T58" fmla="*/ 32 w 114"/>
                <a:gd name="T59" fmla="*/ 22 h 45"/>
                <a:gd name="T60" fmla="*/ 37 w 114"/>
                <a:gd name="T61" fmla="*/ 16 h 45"/>
                <a:gd name="T62" fmla="*/ 38 w 114"/>
                <a:gd name="T63" fmla="*/ 11 h 45"/>
                <a:gd name="T64" fmla="*/ 38 w 114"/>
                <a:gd name="T65" fmla="*/ 28 h 45"/>
                <a:gd name="T66" fmla="*/ 43 w 114"/>
                <a:gd name="T67" fmla="*/ 26 h 45"/>
                <a:gd name="T68" fmla="*/ 39 w 114"/>
                <a:gd name="T69" fmla="*/ 19 h 45"/>
                <a:gd name="T70" fmla="*/ 44 w 114"/>
                <a:gd name="T71" fmla="*/ 12 h 45"/>
                <a:gd name="T72" fmla="*/ 71 w 114"/>
                <a:gd name="T73" fmla="*/ 43 h 45"/>
                <a:gd name="T74" fmla="*/ 71 w 114"/>
                <a:gd name="T75" fmla="*/ 33 h 45"/>
                <a:gd name="T76" fmla="*/ 76 w 114"/>
                <a:gd name="T77" fmla="*/ 27 h 45"/>
                <a:gd name="T78" fmla="*/ 71 w 114"/>
                <a:gd name="T79" fmla="*/ 20 h 45"/>
                <a:gd name="T80" fmla="*/ 76 w 114"/>
                <a:gd name="T81" fmla="*/ 19 h 45"/>
                <a:gd name="T82" fmla="*/ 71 w 114"/>
                <a:gd name="T83" fmla="*/ 11 h 45"/>
                <a:gd name="T84" fmla="*/ 71 w 114"/>
                <a:gd name="T85" fmla="*/ 3 h 45"/>
                <a:gd name="T86" fmla="*/ 79 w 114"/>
                <a:gd name="T87" fmla="*/ 31 h 45"/>
                <a:gd name="T88" fmla="*/ 83 w 114"/>
                <a:gd name="T89" fmla="*/ 24 h 45"/>
                <a:gd name="T90" fmla="*/ 82 w 114"/>
                <a:gd name="T91" fmla="*/ 19 h 45"/>
                <a:gd name="T92" fmla="*/ 77 w 114"/>
                <a:gd name="T93" fmla="*/ 12 h 45"/>
                <a:gd name="T94" fmla="*/ 81 w 114"/>
                <a:gd name="T95" fmla="*/ 11 h 45"/>
                <a:gd name="T96" fmla="*/ 85 w 114"/>
                <a:gd name="T97" fmla="*/ 27 h 45"/>
                <a:gd name="T98" fmla="*/ 89 w 114"/>
                <a:gd name="T99" fmla="*/ 20 h 45"/>
                <a:gd name="T100" fmla="*/ 88 w 114"/>
                <a:gd name="T101" fmla="*/ 15 h 45"/>
                <a:gd name="T102" fmla="*/ 83 w 114"/>
                <a:gd name="T103" fmla="*/ 8 h 45"/>
                <a:gd name="T104" fmla="*/ 97 w 114"/>
                <a:gd name="T105" fmla="*/ 31 h 45"/>
                <a:gd name="T106" fmla="*/ 91 w 114"/>
                <a:gd name="T107" fmla="*/ 23 h 45"/>
                <a:gd name="T108" fmla="*/ 95 w 114"/>
                <a:gd name="T109" fmla="*/ 16 h 45"/>
                <a:gd name="T110" fmla="*/ 94 w 114"/>
                <a:gd name="T111" fmla="*/ 11 h 45"/>
                <a:gd name="T112" fmla="*/ 89 w 114"/>
                <a:gd name="T113" fmla="*/ 5 h 45"/>
                <a:gd name="T114" fmla="*/ 101 w 114"/>
                <a:gd name="T115" fmla="*/ 4 h 45"/>
                <a:gd name="T116" fmla="*/ 101 w 114"/>
                <a:gd name="T11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" h="45">
                  <a:moveTo>
                    <a:pt x="16" y="0"/>
                  </a:moveTo>
                  <a:cubicBezTo>
                    <a:pt x="13" y="0"/>
                    <a:pt x="11" y="2"/>
                    <a:pt x="10" y="4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3"/>
                    <a:pt x="3" y="45"/>
                    <a:pt x="6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12" y="45"/>
                    <a:pt x="114" y="43"/>
                    <a:pt x="113" y="41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4" y="2"/>
                    <a:pt x="101" y="0"/>
                    <a:pt x="99" y="0"/>
                  </a:cubicBezTo>
                  <a:lnTo>
                    <a:pt x="16" y="0"/>
                  </a:lnTo>
                  <a:close/>
                  <a:moveTo>
                    <a:pt x="79" y="3"/>
                  </a:moveTo>
                  <a:cubicBezTo>
                    <a:pt x="79" y="3"/>
                    <a:pt x="79" y="2"/>
                    <a:pt x="80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4" y="2"/>
                    <a:pt x="84" y="3"/>
                    <a:pt x="85" y="3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5"/>
                    <a:pt x="84" y="5"/>
                    <a:pt x="83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0" y="5"/>
                    <a:pt x="79" y="5"/>
                    <a:pt x="79" y="4"/>
                  </a:cubicBezTo>
                  <a:lnTo>
                    <a:pt x="79" y="3"/>
                  </a:lnTo>
                  <a:close/>
                  <a:moveTo>
                    <a:pt x="64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4" y="11"/>
                    <a:pt x="64" y="11"/>
                    <a:pt x="64" y="11"/>
                  </a:cubicBezTo>
                  <a:lnTo>
                    <a:pt x="64" y="8"/>
                  </a:lnTo>
                  <a:close/>
                  <a:moveTo>
                    <a:pt x="64" y="12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4" y="12"/>
                  </a:lnTo>
                  <a:close/>
                  <a:moveTo>
                    <a:pt x="65" y="16"/>
                  </a:moveTo>
                  <a:cubicBezTo>
                    <a:pt x="69" y="16"/>
                    <a:pt x="69" y="16"/>
                    <a:pt x="69" y="16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16"/>
                  </a:lnTo>
                  <a:close/>
                  <a:moveTo>
                    <a:pt x="65" y="20"/>
                  </a:moveTo>
                  <a:cubicBezTo>
                    <a:pt x="69" y="20"/>
                    <a:pt x="69" y="20"/>
                    <a:pt x="69" y="20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5" y="23"/>
                    <a:pt x="65" y="23"/>
                    <a:pt x="65" y="23"/>
                  </a:cubicBezTo>
                  <a:lnTo>
                    <a:pt x="65" y="20"/>
                  </a:lnTo>
                  <a:close/>
                  <a:moveTo>
                    <a:pt x="65" y="24"/>
                  </a:moveTo>
                  <a:cubicBezTo>
                    <a:pt x="70" y="24"/>
                    <a:pt x="70" y="24"/>
                    <a:pt x="70" y="24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65" y="27"/>
                    <a:pt x="65" y="27"/>
                    <a:pt x="65" y="27"/>
                  </a:cubicBezTo>
                  <a:lnTo>
                    <a:pt x="65" y="24"/>
                  </a:lnTo>
                  <a:close/>
                  <a:moveTo>
                    <a:pt x="65" y="28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65" y="31"/>
                    <a:pt x="65" y="31"/>
                    <a:pt x="65" y="31"/>
                  </a:cubicBezTo>
                  <a:lnTo>
                    <a:pt x="65" y="28"/>
                  </a:lnTo>
                  <a:close/>
                  <a:moveTo>
                    <a:pt x="58" y="8"/>
                  </a:moveTo>
                  <a:cubicBezTo>
                    <a:pt x="63" y="8"/>
                    <a:pt x="63" y="8"/>
                    <a:pt x="63" y="8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58" y="11"/>
                    <a:pt x="58" y="11"/>
                    <a:pt x="58" y="11"/>
                  </a:cubicBezTo>
                  <a:lnTo>
                    <a:pt x="58" y="8"/>
                  </a:lnTo>
                  <a:close/>
                  <a:moveTo>
                    <a:pt x="58" y="12"/>
                  </a:moveTo>
                  <a:cubicBezTo>
                    <a:pt x="63" y="12"/>
                    <a:pt x="63" y="12"/>
                    <a:pt x="63" y="12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58" y="15"/>
                    <a:pt x="58" y="15"/>
                    <a:pt x="58" y="15"/>
                  </a:cubicBezTo>
                  <a:lnTo>
                    <a:pt x="58" y="12"/>
                  </a:lnTo>
                  <a:close/>
                  <a:moveTo>
                    <a:pt x="58" y="16"/>
                  </a:moveTo>
                  <a:cubicBezTo>
                    <a:pt x="63" y="16"/>
                    <a:pt x="63" y="16"/>
                    <a:pt x="63" y="16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58" y="16"/>
                  </a:lnTo>
                  <a:close/>
                  <a:moveTo>
                    <a:pt x="58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58" y="23"/>
                    <a:pt x="58" y="23"/>
                    <a:pt x="58" y="23"/>
                  </a:cubicBezTo>
                  <a:lnTo>
                    <a:pt x="58" y="20"/>
                  </a:lnTo>
                  <a:close/>
                  <a:moveTo>
                    <a:pt x="58" y="24"/>
                  </a:moveTo>
                  <a:cubicBezTo>
                    <a:pt x="63" y="24"/>
                    <a:pt x="63" y="24"/>
                    <a:pt x="63" y="24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27"/>
                    <a:pt x="58" y="27"/>
                    <a:pt x="58" y="27"/>
                  </a:cubicBezTo>
                  <a:lnTo>
                    <a:pt x="58" y="24"/>
                  </a:lnTo>
                  <a:close/>
                  <a:moveTo>
                    <a:pt x="58" y="28"/>
                  </a:moveTo>
                  <a:cubicBezTo>
                    <a:pt x="63" y="28"/>
                    <a:pt x="63" y="28"/>
                    <a:pt x="63" y="28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8" y="30"/>
                    <a:pt x="58" y="30"/>
                    <a:pt x="58" y="30"/>
                  </a:cubicBezTo>
                  <a:lnTo>
                    <a:pt x="58" y="28"/>
                  </a:lnTo>
                  <a:close/>
                  <a:moveTo>
                    <a:pt x="52" y="8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2" y="11"/>
                    <a:pt x="52" y="11"/>
                    <a:pt x="52" y="11"/>
                  </a:cubicBezTo>
                  <a:lnTo>
                    <a:pt x="52" y="8"/>
                  </a:lnTo>
                  <a:close/>
                  <a:moveTo>
                    <a:pt x="52" y="12"/>
                  </a:moveTo>
                  <a:cubicBezTo>
                    <a:pt x="56" y="12"/>
                    <a:pt x="56" y="12"/>
                    <a:pt x="56" y="12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2" y="15"/>
                    <a:pt x="52" y="15"/>
                    <a:pt x="52" y="15"/>
                  </a:cubicBezTo>
                  <a:lnTo>
                    <a:pt x="52" y="12"/>
                  </a:lnTo>
                  <a:close/>
                  <a:moveTo>
                    <a:pt x="52" y="16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16"/>
                  </a:lnTo>
                  <a:close/>
                  <a:moveTo>
                    <a:pt x="52" y="20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2" y="23"/>
                    <a:pt x="52" y="23"/>
                    <a:pt x="52" y="23"/>
                  </a:cubicBezTo>
                  <a:lnTo>
                    <a:pt x="52" y="20"/>
                  </a:lnTo>
                  <a:close/>
                  <a:moveTo>
                    <a:pt x="52" y="24"/>
                  </a:moveTo>
                  <a:cubicBezTo>
                    <a:pt x="56" y="24"/>
                    <a:pt x="56" y="24"/>
                    <a:pt x="56" y="24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1" y="26"/>
                    <a:pt x="51" y="26"/>
                    <a:pt x="51" y="26"/>
                  </a:cubicBezTo>
                  <a:lnTo>
                    <a:pt x="52" y="24"/>
                  </a:lnTo>
                  <a:close/>
                  <a:moveTo>
                    <a:pt x="51" y="28"/>
                  </a:moveTo>
                  <a:cubicBezTo>
                    <a:pt x="56" y="28"/>
                    <a:pt x="56" y="28"/>
                    <a:pt x="56" y="28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1" y="30"/>
                    <a:pt x="51" y="30"/>
                    <a:pt x="51" y="30"/>
                  </a:cubicBezTo>
                  <a:lnTo>
                    <a:pt x="51" y="28"/>
                  </a:lnTo>
                  <a:close/>
                  <a:moveTo>
                    <a:pt x="46" y="8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8"/>
                  </a:lnTo>
                  <a:close/>
                  <a:moveTo>
                    <a:pt x="46" y="12"/>
                  </a:moveTo>
                  <a:cubicBezTo>
                    <a:pt x="50" y="12"/>
                    <a:pt x="50" y="12"/>
                    <a:pt x="50" y="12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6" y="12"/>
                  </a:lnTo>
                  <a:close/>
                  <a:moveTo>
                    <a:pt x="45" y="16"/>
                  </a:moveTo>
                  <a:cubicBezTo>
                    <a:pt x="50" y="16"/>
                    <a:pt x="50" y="16"/>
                    <a:pt x="50" y="16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5" y="19"/>
                    <a:pt x="45" y="19"/>
                    <a:pt x="45" y="19"/>
                  </a:cubicBezTo>
                  <a:lnTo>
                    <a:pt x="45" y="16"/>
                  </a:lnTo>
                  <a:close/>
                  <a:moveTo>
                    <a:pt x="45" y="20"/>
                  </a:moveTo>
                  <a:cubicBezTo>
                    <a:pt x="50" y="20"/>
                    <a:pt x="50" y="20"/>
                    <a:pt x="50" y="2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5" y="23"/>
                    <a:pt x="45" y="23"/>
                    <a:pt x="45" y="23"/>
                  </a:cubicBezTo>
                  <a:lnTo>
                    <a:pt x="45" y="20"/>
                  </a:lnTo>
                  <a:close/>
                  <a:moveTo>
                    <a:pt x="45" y="24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5" y="26"/>
                    <a:pt x="45" y="26"/>
                    <a:pt x="45" y="26"/>
                  </a:cubicBezTo>
                  <a:lnTo>
                    <a:pt x="45" y="24"/>
                  </a:lnTo>
                  <a:close/>
                  <a:moveTo>
                    <a:pt x="45" y="28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5" y="28"/>
                  </a:lnTo>
                  <a:close/>
                  <a:moveTo>
                    <a:pt x="22" y="30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2" y="30"/>
                  </a:lnTo>
                  <a:close/>
                  <a:moveTo>
                    <a:pt x="23" y="26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3" y="26"/>
                  </a:lnTo>
                  <a:close/>
                  <a:moveTo>
                    <a:pt x="23" y="22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4" y="20"/>
                    <a:pt x="24" y="20"/>
                    <a:pt x="24" y="20"/>
                  </a:cubicBezTo>
                  <a:lnTo>
                    <a:pt x="23" y="22"/>
                  </a:lnTo>
                  <a:close/>
                  <a:moveTo>
                    <a:pt x="24" y="19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5" y="16"/>
                    <a:pt x="25" y="16"/>
                    <a:pt x="25" y="16"/>
                  </a:cubicBezTo>
                  <a:lnTo>
                    <a:pt x="24" y="19"/>
                  </a:lnTo>
                  <a:close/>
                  <a:moveTo>
                    <a:pt x="25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5" y="12"/>
                    <a:pt x="25" y="12"/>
                    <a:pt x="25" y="12"/>
                  </a:cubicBezTo>
                  <a:lnTo>
                    <a:pt x="25" y="15"/>
                  </a:lnTo>
                  <a:close/>
                  <a:moveTo>
                    <a:pt x="25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6" y="8"/>
                    <a:pt x="26" y="8"/>
                    <a:pt x="26" y="8"/>
                  </a:cubicBezTo>
                  <a:lnTo>
                    <a:pt x="25" y="11"/>
                  </a:lnTo>
                  <a:close/>
                  <a:moveTo>
                    <a:pt x="29" y="30"/>
                  </a:moveTo>
                  <a:cubicBezTo>
                    <a:pt x="24" y="30"/>
                    <a:pt x="24" y="30"/>
                    <a:pt x="24" y="3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9" y="28"/>
                    <a:pt x="29" y="28"/>
                    <a:pt x="29" y="28"/>
                  </a:cubicBezTo>
                  <a:lnTo>
                    <a:pt x="29" y="30"/>
                  </a:lnTo>
                  <a:close/>
                  <a:moveTo>
                    <a:pt x="29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29" y="26"/>
                  </a:lnTo>
                  <a:close/>
                  <a:moveTo>
                    <a:pt x="30" y="22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0"/>
                    <a:pt x="30" y="20"/>
                    <a:pt x="30" y="20"/>
                  </a:cubicBezTo>
                  <a:lnTo>
                    <a:pt x="30" y="22"/>
                  </a:lnTo>
                  <a:close/>
                  <a:moveTo>
                    <a:pt x="31" y="19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31" y="16"/>
                    <a:pt x="31" y="16"/>
                    <a:pt x="31" y="16"/>
                  </a:cubicBezTo>
                  <a:lnTo>
                    <a:pt x="31" y="19"/>
                  </a:lnTo>
                  <a:close/>
                  <a:moveTo>
                    <a:pt x="31" y="15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1" y="12"/>
                    <a:pt x="31" y="12"/>
                    <a:pt x="31" y="12"/>
                  </a:cubicBezTo>
                  <a:lnTo>
                    <a:pt x="31" y="15"/>
                  </a:lnTo>
                  <a:close/>
                  <a:moveTo>
                    <a:pt x="32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lnTo>
                    <a:pt x="32" y="11"/>
                  </a:lnTo>
                  <a:close/>
                  <a:moveTo>
                    <a:pt x="36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6" y="28"/>
                    <a:pt x="36" y="28"/>
                    <a:pt x="36" y="28"/>
                  </a:cubicBezTo>
                  <a:lnTo>
                    <a:pt x="36" y="30"/>
                  </a:lnTo>
                  <a:close/>
                  <a:moveTo>
                    <a:pt x="36" y="26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6" y="24"/>
                    <a:pt x="36" y="24"/>
                    <a:pt x="36" y="24"/>
                  </a:cubicBezTo>
                  <a:lnTo>
                    <a:pt x="36" y="26"/>
                  </a:lnTo>
                  <a:close/>
                  <a:moveTo>
                    <a:pt x="37" y="22"/>
                  </a:moveTo>
                  <a:cubicBezTo>
                    <a:pt x="32" y="22"/>
                    <a:pt x="32" y="22"/>
                    <a:pt x="32" y="2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7" y="20"/>
                    <a:pt x="37" y="20"/>
                    <a:pt x="37" y="20"/>
                  </a:cubicBezTo>
                  <a:lnTo>
                    <a:pt x="37" y="22"/>
                  </a:lnTo>
                  <a:close/>
                  <a:moveTo>
                    <a:pt x="37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7" y="16"/>
                    <a:pt x="37" y="16"/>
                    <a:pt x="37" y="16"/>
                  </a:cubicBezTo>
                  <a:lnTo>
                    <a:pt x="37" y="19"/>
                  </a:lnTo>
                  <a:close/>
                  <a:moveTo>
                    <a:pt x="37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7" y="15"/>
                  </a:lnTo>
                  <a:close/>
                  <a:moveTo>
                    <a:pt x="38" y="11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8" y="8"/>
                    <a:pt x="38" y="8"/>
                    <a:pt x="38" y="8"/>
                  </a:cubicBezTo>
                  <a:lnTo>
                    <a:pt x="38" y="11"/>
                  </a:lnTo>
                  <a:close/>
                  <a:moveTo>
                    <a:pt x="43" y="30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28"/>
                    <a:pt x="43" y="28"/>
                    <a:pt x="43" y="28"/>
                  </a:cubicBezTo>
                  <a:lnTo>
                    <a:pt x="43" y="30"/>
                  </a:lnTo>
                  <a:close/>
                  <a:moveTo>
                    <a:pt x="43" y="26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43" y="26"/>
                  </a:lnTo>
                  <a:close/>
                  <a:moveTo>
                    <a:pt x="43" y="23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3" y="20"/>
                    <a:pt x="43" y="20"/>
                    <a:pt x="43" y="20"/>
                  </a:cubicBezTo>
                  <a:lnTo>
                    <a:pt x="43" y="23"/>
                  </a:lnTo>
                  <a:close/>
                  <a:moveTo>
                    <a:pt x="43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4" y="16"/>
                    <a:pt x="44" y="16"/>
                    <a:pt x="44" y="16"/>
                  </a:cubicBezTo>
                  <a:lnTo>
                    <a:pt x="43" y="19"/>
                  </a:lnTo>
                  <a:close/>
                  <a:moveTo>
                    <a:pt x="44" y="15"/>
                  </a:moveTo>
                  <a:cubicBezTo>
                    <a:pt x="39" y="15"/>
                    <a:pt x="39" y="15"/>
                    <a:pt x="39" y="15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4" y="12"/>
                    <a:pt x="44" y="12"/>
                    <a:pt x="44" y="12"/>
                  </a:cubicBezTo>
                  <a:lnTo>
                    <a:pt x="44" y="15"/>
                  </a:lnTo>
                  <a:close/>
                  <a:moveTo>
                    <a:pt x="44" y="11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4" y="8"/>
                    <a:pt x="44" y="8"/>
                    <a:pt x="44" y="8"/>
                  </a:cubicBezTo>
                  <a:lnTo>
                    <a:pt x="44" y="11"/>
                  </a:lnTo>
                  <a:close/>
                  <a:moveTo>
                    <a:pt x="71" y="43"/>
                  </a:moveTo>
                  <a:cubicBezTo>
                    <a:pt x="71" y="44"/>
                    <a:pt x="71" y="44"/>
                    <a:pt x="70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4" y="44"/>
                    <a:pt x="43" y="44"/>
                    <a:pt x="43" y="4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2"/>
                    <a:pt x="44" y="32"/>
                    <a:pt x="45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70" y="32"/>
                    <a:pt x="71" y="32"/>
                    <a:pt x="71" y="33"/>
                  </a:cubicBezTo>
                  <a:lnTo>
                    <a:pt x="71" y="43"/>
                  </a:lnTo>
                  <a:close/>
                  <a:moveTo>
                    <a:pt x="77" y="31"/>
                  </a:moveTo>
                  <a:cubicBezTo>
                    <a:pt x="72" y="31"/>
                    <a:pt x="72" y="31"/>
                    <a:pt x="72" y="31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7" y="28"/>
                    <a:pt x="77" y="28"/>
                    <a:pt x="77" y="28"/>
                  </a:cubicBezTo>
                  <a:lnTo>
                    <a:pt x="77" y="31"/>
                  </a:lnTo>
                  <a:close/>
                  <a:moveTo>
                    <a:pt x="76" y="27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6" y="24"/>
                    <a:pt x="76" y="24"/>
                    <a:pt x="76" y="24"/>
                  </a:cubicBezTo>
                  <a:lnTo>
                    <a:pt x="76" y="27"/>
                  </a:lnTo>
                  <a:close/>
                  <a:moveTo>
                    <a:pt x="76" y="23"/>
                  </a:moveTo>
                  <a:cubicBezTo>
                    <a:pt x="71" y="23"/>
                    <a:pt x="71" y="23"/>
                    <a:pt x="71" y="23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6" y="20"/>
                    <a:pt x="76" y="20"/>
                    <a:pt x="76" y="20"/>
                  </a:cubicBezTo>
                  <a:lnTo>
                    <a:pt x="76" y="23"/>
                  </a:lnTo>
                  <a:close/>
                  <a:moveTo>
                    <a:pt x="76" y="19"/>
                  </a:moveTo>
                  <a:cubicBezTo>
                    <a:pt x="71" y="19"/>
                    <a:pt x="71" y="19"/>
                    <a:pt x="71" y="19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6" y="19"/>
                  </a:lnTo>
                  <a:close/>
                  <a:moveTo>
                    <a:pt x="75" y="15"/>
                  </a:moveTo>
                  <a:cubicBezTo>
                    <a:pt x="71" y="15"/>
                    <a:pt x="71" y="15"/>
                    <a:pt x="71" y="15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5"/>
                  </a:lnTo>
                  <a:close/>
                  <a:moveTo>
                    <a:pt x="75" y="11"/>
                  </a:moveTo>
                  <a:cubicBezTo>
                    <a:pt x="71" y="11"/>
                    <a:pt x="71" y="11"/>
                    <a:pt x="71" y="11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5" y="8"/>
                    <a:pt x="75" y="8"/>
                    <a:pt x="75" y="8"/>
                  </a:cubicBezTo>
                  <a:lnTo>
                    <a:pt x="75" y="11"/>
                  </a:lnTo>
                  <a:close/>
                  <a:moveTo>
                    <a:pt x="75" y="5"/>
                  </a:moveTo>
                  <a:cubicBezTo>
                    <a:pt x="72" y="5"/>
                    <a:pt x="72" y="5"/>
                    <a:pt x="72" y="5"/>
                  </a:cubicBezTo>
                  <a:cubicBezTo>
                    <a:pt x="72" y="5"/>
                    <a:pt x="71" y="5"/>
                    <a:pt x="71" y="4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1" y="3"/>
                    <a:pt x="71" y="2"/>
                    <a:pt x="72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6" y="2"/>
                    <a:pt x="76" y="3"/>
                    <a:pt x="76" y="3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5"/>
                    <a:pt x="76" y="5"/>
                    <a:pt x="75" y="5"/>
                  </a:cubicBezTo>
                  <a:close/>
                  <a:moveTo>
                    <a:pt x="84" y="31"/>
                  </a:moveTo>
                  <a:cubicBezTo>
                    <a:pt x="79" y="31"/>
                    <a:pt x="79" y="31"/>
                    <a:pt x="79" y="31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4" y="31"/>
                  </a:lnTo>
                  <a:close/>
                  <a:moveTo>
                    <a:pt x="83" y="27"/>
                  </a:moveTo>
                  <a:cubicBezTo>
                    <a:pt x="78" y="27"/>
                    <a:pt x="78" y="27"/>
                    <a:pt x="78" y="27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7"/>
                  </a:lnTo>
                  <a:close/>
                  <a:moveTo>
                    <a:pt x="83" y="23"/>
                  </a:moveTo>
                  <a:cubicBezTo>
                    <a:pt x="78" y="23"/>
                    <a:pt x="78" y="23"/>
                    <a:pt x="78" y="23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2" y="20"/>
                    <a:pt x="82" y="20"/>
                    <a:pt x="82" y="20"/>
                  </a:cubicBezTo>
                  <a:lnTo>
                    <a:pt x="83" y="23"/>
                  </a:lnTo>
                  <a:close/>
                  <a:moveTo>
                    <a:pt x="82" y="19"/>
                  </a:moveTo>
                  <a:cubicBezTo>
                    <a:pt x="78" y="19"/>
                    <a:pt x="78" y="19"/>
                    <a:pt x="78" y="19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82" y="16"/>
                    <a:pt x="82" y="16"/>
                    <a:pt x="82" y="16"/>
                  </a:cubicBezTo>
                  <a:lnTo>
                    <a:pt x="82" y="19"/>
                  </a:lnTo>
                  <a:close/>
                  <a:moveTo>
                    <a:pt x="82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81" y="12"/>
                    <a:pt x="81" y="12"/>
                    <a:pt x="81" y="12"/>
                  </a:cubicBezTo>
                  <a:lnTo>
                    <a:pt x="82" y="15"/>
                  </a:lnTo>
                  <a:close/>
                  <a:moveTo>
                    <a:pt x="81" y="11"/>
                  </a:moveTo>
                  <a:cubicBezTo>
                    <a:pt x="77" y="11"/>
                    <a:pt x="77" y="11"/>
                    <a:pt x="77" y="11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81" y="8"/>
                    <a:pt x="81" y="8"/>
                    <a:pt x="81" y="8"/>
                  </a:cubicBezTo>
                  <a:lnTo>
                    <a:pt x="81" y="11"/>
                  </a:lnTo>
                  <a:close/>
                  <a:moveTo>
                    <a:pt x="90" y="31"/>
                  </a:moveTo>
                  <a:cubicBezTo>
                    <a:pt x="85" y="31"/>
                    <a:pt x="85" y="31"/>
                    <a:pt x="85" y="31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1"/>
                  </a:lnTo>
                  <a:close/>
                  <a:moveTo>
                    <a:pt x="90" y="27"/>
                  </a:moveTo>
                  <a:cubicBezTo>
                    <a:pt x="85" y="27"/>
                    <a:pt x="85" y="27"/>
                    <a:pt x="85" y="27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9" y="24"/>
                    <a:pt x="89" y="24"/>
                    <a:pt x="89" y="24"/>
                  </a:cubicBezTo>
                  <a:lnTo>
                    <a:pt x="90" y="27"/>
                  </a:lnTo>
                  <a:close/>
                  <a:moveTo>
                    <a:pt x="89" y="23"/>
                  </a:moveTo>
                  <a:cubicBezTo>
                    <a:pt x="84" y="23"/>
                    <a:pt x="84" y="23"/>
                    <a:pt x="84" y="23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9" y="20"/>
                    <a:pt x="89" y="20"/>
                    <a:pt x="89" y="20"/>
                  </a:cubicBezTo>
                  <a:lnTo>
                    <a:pt x="89" y="23"/>
                  </a:lnTo>
                  <a:close/>
                  <a:moveTo>
                    <a:pt x="89" y="19"/>
                  </a:moveTo>
                  <a:cubicBezTo>
                    <a:pt x="84" y="19"/>
                    <a:pt x="84" y="19"/>
                    <a:pt x="84" y="19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8" y="16"/>
                    <a:pt x="88" y="16"/>
                    <a:pt x="88" y="16"/>
                  </a:cubicBezTo>
                  <a:lnTo>
                    <a:pt x="89" y="19"/>
                  </a:lnTo>
                  <a:close/>
                  <a:moveTo>
                    <a:pt x="88" y="15"/>
                  </a:moveTo>
                  <a:cubicBezTo>
                    <a:pt x="84" y="15"/>
                    <a:pt x="84" y="15"/>
                    <a:pt x="84" y="15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8" y="12"/>
                    <a:pt x="88" y="12"/>
                    <a:pt x="88" y="12"/>
                  </a:cubicBezTo>
                  <a:lnTo>
                    <a:pt x="88" y="15"/>
                  </a:lnTo>
                  <a:close/>
                  <a:moveTo>
                    <a:pt x="88" y="11"/>
                  </a:moveTo>
                  <a:cubicBezTo>
                    <a:pt x="83" y="11"/>
                    <a:pt x="83" y="11"/>
                    <a:pt x="83" y="11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7" y="8"/>
                    <a:pt x="87" y="8"/>
                    <a:pt x="87" y="8"/>
                  </a:cubicBezTo>
                  <a:lnTo>
                    <a:pt x="88" y="11"/>
                  </a:lnTo>
                  <a:close/>
                  <a:moveTo>
                    <a:pt x="97" y="31"/>
                  </a:moveTo>
                  <a:cubicBezTo>
                    <a:pt x="92" y="31"/>
                    <a:pt x="92" y="31"/>
                    <a:pt x="92" y="31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7" y="28"/>
                    <a:pt x="97" y="28"/>
                    <a:pt x="97" y="28"/>
                  </a:cubicBezTo>
                  <a:lnTo>
                    <a:pt x="97" y="31"/>
                  </a:lnTo>
                  <a:close/>
                  <a:moveTo>
                    <a:pt x="97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7" y="27"/>
                  </a:lnTo>
                  <a:close/>
                  <a:moveTo>
                    <a:pt x="96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5" y="20"/>
                    <a:pt x="95" y="20"/>
                  </a:cubicBezTo>
                  <a:lnTo>
                    <a:pt x="96" y="23"/>
                  </a:lnTo>
                  <a:close/>
                  <a:moveTo>
                    <a:pt x="95" y="19"/>
                  </a:moveTo>
                  <a:cubicBezTo>
                    <a:pt x="90" y="19"/>
                    <a:pt x="90" y="19"/>
                    <a:pt x="90" y="19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5" y="16"/>
                    <a:pt x="95" y="16"/>
                    <a:pt x="95" y="16"/>
                  </a:cubicBezTo>
                  <a:lnTo>
                    <a:pt x="95" y="19"/>
                  </a:lnTo>
                  <a:close/>
                  <a:moveTo>
                    <a:pt x="94" y="15"/>
                  </a:moveTo>
                  <a:cubicBezTo>
                    <a:pt x="90" y="15"/>
                    <a:pt x="90" y="15"/>
                    <a:pt x="90" y="15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94" y="12"/>
                    <a:pt x="94" y="12"/>
                    <a:pt x="94" y="12"/>
                  </a:cubicBezTo>
                  <a:lnTo>
                    <a:pt x="94" y="15"/>
                  </a:lnTo>
                  <a:close/>
                  <a:moveTo>
                    <a:pt x="94" y="11"/>
                  </a:moveTo>
                  <a:cubicBezTo>
                    <a:pt x="89" y="11"/>
                    <a:pt x="89" y="11"/>
                    <a:pt x="89" y="11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4" y="11"/>
                  </a:lnTo>
                  <a:close/>
                  <a:moveTo>
                    <a:pt x="93" y="4"/>
                  </a:moveTo>
                  <a:cubicBezTo>
                    <a:pt x="93" y="5"/>
                    <a:pt x="92" y="5"/>
                    <a:pt x="91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5"/>
                    <a:pt x="87" y="5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2"/>
                    <a:pt x="88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2"/>
                    <a:pt x="92" y="3"/>
                    <a:pt x="92" y="3"/>
                  </a:cubicBezTo>
                  <a:lnTo>
                    <a:pt x="93" y="4"/>
                  </a:lnTo>
                  <a:close/>
                  <a:moveTo>
                    <a:pt x="101" y="4"/>
                  </a:moveTo>
                  <a:cubicBezTo>
                    <a:pt x="101" y="5"/>
                    <a:pt x="100" y="5"/>
                    <a:pt x="100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6" y="5"/>
                    <a:pt x="95" y="5"/>
                    <a:pt x="95" y="4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2"/>
                    <a:pt x="96" y="2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100" y="2"/>
                    <a:pt x="100" y="3"/>
                    <a:pt x="101" y="3"/>
                  </a:cubicBezTo>
                  <a:lnTo>
                    <a:pt x="10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9CFF3342-DD5F-4224-95F8-7CD50D5748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3533" y="4411642"/>
              <a:ext cx="341313" cy="244475"/>
            </a:xfrm>
            <a:custGeom>
              <a:avLst/>
              <a:gdLst>
                <a:gd name="T0" fmla="*/ 89 w 91"/>
                <a:gd name="T1" fmla="*/ 0 h 65"/>
                <a:gd name="T2" fmla="*/ 2 w 91"/>
                <a:gd name="T3" fmla="*/ 0 h 65"/>
                <a:gd name="T4" fmla="*/ 0 w 91"/>
                <a:gd name="T5" fmla="*/ 2 h 65"/>
                <a:gd name="T6" fmla="*/ 0 w 91"/>
                <a:gd name="T7" fmla="*/ 63 h 65"/>
                <a:gd name="T8" fmla="*/ 2 w 91"/>
                <a:gd name="T9" fmla="*/ 65 h 65"/>
                <a:gd name="T10" fmla="*/ 89 w 91"/>
                <a:gd name="T11" fmla="*/ 65 h 65"/>
                <a:gd name="T12" fmla="*/ 91 w 91"/>
                <a:gd name="T13" fmla="*/ 63 h 65"/>
                <a:gd name="T14" fmla="*/ 91 w 91"/>
                <a:gd name="T15" fmla="*/ 2 h 65"/>
                <a:gd name="T16" fmla="*/ 89 w 91"/>
                <a:gd name="T17" fmla="*/ 0 h 65"/>
                <a:gd name="T18" fmla="*/ 87 w 91"/>
                <a:gd name="T19" fmla="*/ 59 h 65"/>
                <a:gd name="T20" fmla="*/ 85 w 91"/>
                <a:gd name="T21" fmla="*/ 61 h 65"/>
                <a:gd name="T22" fmla="*/ 6 w 91"/>
                <a:gd name="T23" fmla="*/ 61 h 65"/>
                <a:gd name="T24" fmla="*/ 4 w 91"/>
                <a:gd name="T25" fmla="*/ 59 h 65"/>
                <a:gd name="T26" fmla="*/ 4 w 91"/>
                <a:gd name="T27" fmla="*/ 6 h 65"/>
                <a:gd name="T28" fmla="*/ 6 w 91"/>
                <a:gd name="T29" fmla="*/ 4 h 65"/>
                <a:gd name="T30" fmla="*/ 85 w 91"/>
                <a:gd name="T31" fmla="*/ 4 h 65"/>
                <a:gd name="T32" fmla="*/ 87 w 91"/>
                <a:gd name="T33" fmla="*/ 6 h 65"/>
                <a:gd name="T34" fmla="*/ 87 w 91"/>
                <a:gd name="T35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65">
                  <a:moveTo>
                    <a:pt x="8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90" y="65"/>
                    <a:pt x="91" y="64"/>
                    <a:pt x="91" y="63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1"/>
                    <a:pt x="90" y="0"/>
                    <a:pt x="89" y="0"/>
                  </a:cubicBezTo>
                  <a:close/>
                  <a:moveTo>
                    <a:pt x="87" y="59"/>
                  </a:moveTo>
                  <a:cubicBezTo>
                    <a:pt x="87" y="60"/>
                    <a:pt x="86" y="61"/>
                    <a:pt x="85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5" y="61"/>
                    <a:pt x="4" y="60"/>
                    <a:pt x="4" y="5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6" y="4"/>
                    <a:pt x="87" y="5"/>
                    <a:pt x="87" y="6"/>
                  </a:cubicBezTo>
                  <a:lnTo>
                    <a:pt x="87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842DB0C5-B794-4486-9AB6-15F2B388E207}"/>
                </a:ext>
              </a:extLst>
            </p:cNvPr>
            <p:cNvSpPr/>
            <p:nvPr/>
          </p:nvSpPr>
          <p:spPr bwMode="auto">
            <a:xfrm>
              <a:off x="5250196" y="4832330"/>
              <a:ext cx="401638" cy="7938"/>
            </a:xfrm>
            <a:custGeom>
              <a:avLst/>
              <a:gdLst>
                <a:gd name="T0" fmla="*/ 107 w 107"/>
                <a:gd name="T1" fmla="*/ 2 h 2"/>
                <a:gd name="T2" fmla="*/ 106 w 107"/>
                <a:gd name="T3" fmla="*/ 2 h 2"/>
                <a:gd name="T4" fmla="*/ 2 w 107"/>
                <a:gd name="T5" fmla="*/ 2 h 2"/>
                <a:gd name="T6" fmla="*/ 0 w 107"/>
                <a:gd name="T7" fmla="*/ 2 h 2"/>
                <a:gd name="T8" fmla="*/ 0 w 107"/>
                <a:gd name="T9" fmla="*/ 1 h 2"/>
                <a:gd name="T10" fmla="*/ 2 w 107"/>
                <a:gd name="T11" fmla="*/ 0 h 2"/>
                <a:gd name="T12" fmla="*/ 106 w 107"/>
                <a:gd name="T13" fmla="*/ 0 h 2"/>
                <a:gd name="T14" fmla="*/ 107 w 107"/>
                <a:gd name="T15" fmla="*/ 1 h 2"/>
                <a:gd name="T16" fmla="*/ 107 w 10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2">
                  <a:moveTo>
                    <a:pt x="107" y="2"/>
                  </a:moveTo>
                  <a:cubicBezTo>
                    <a:pt x="107" y="2"/>
                    <a:pt x="107" y="2"/>
                    <a:pt x="106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7" y="0"/>
                    <a:pt x="107" y="1"/>
                    <a:pt x="107" y="1"/>
                  </a:cubicBezTo>
                  <a:lnTo>
                    <a:pt x="10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70C85B08-388F-4F22-92A0-EF3EF17058E5}"/>
                </a:ext>
              </a:extLst>
            </p:cNvPr>
            <p:cNvSpPr/>
            <p:nvPr/>
          </p:nvSpPr>
          <p:spPr bwMode="auto">
            <a:xfrm>
              <a:off x="5313696" y="4438630"/>
              <a:ext cx="134938" cy="119063"/>
            </a:xfrm>
            <a:custGeom>
              <a:avLst/>
              <a:gdLst>
                <a:gd name="T0" fmla="*/ 0 w 36"/>
                <a:gd name="T1" fmla="*/ 32 h 32"/>
                <a:gd name="T2" fmla="*/ 0 w 36"/>
                <a:gd name="T3" fmla="*/ 1 h 32"/>
                <a:gd name="T4" fmla="*/ 36 w 36"/>
                <a:gd name="T5" fmla="*/ 2 h 32"/>
                <a:gd name="T6" fmla="*/ 3 w 36"/>
                <a:gd name="T7" fmla="*/ 5 h 32"/>
                <a:gd name="T8" fmla="*/ 0 w 3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2">
                  <a:moveTo>
                    <a:pt x="0" y="32"/>
                  </a:moveTo>
                  <a:cubicBezTo>
                    <a:pt x="0" y="32"/>
                    <a:pt x="0" y="3"/>
                    <a:pt x="0" y="1"/>
                  </a:cubicBezTo>
                  <a:cubicBezTo>
                    <a:pt x="1" y="0"/>
                    <a:pt x="36" y="2"/>
                    <a:pt x="36" y="2"/>
                  </a:cubicBezTo>
                  <a:cubicBezTo>
                    <a:pt x="36" y="2"/>
                    <a:pt x="4" y="3"/>
                    <a:pt x="3" y="5"/>
                  </a:cubicBezTo>
                  <a:cubicBezTo>
                    <a:pt x="2" y="7"/>
                    <a:pt x="0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39B181F0-C3C0-4367-80E9-2CB905E4F7D9}"/>
                </a:ext>
              </a:extLst>
            </p:cNvPr>
            <p:cNvSpPr/>
            <p:nvPr/>
          </p:nvSpPr>
          <p:spPr bwMode="auto">
            <a:xfrm>
              <a:off x="5459746" y="4510067"/>
              <a:ext cx="139700" cy="119063"/>
            </a:xfrm>
            <a:custGeom>
              <a:avLst/>
              <a:gdLst>
                <a:gd name="T0" fmla="*/ 37 w 37"/>
                <a:gd name="T1" fmla="*/ 0 h 32"/>
                <a:gd name="T2" fmla="*/ 36 w 37"/>
                <a:gd name="T3" fmla="*/ 30 h 32"/>
                <a:gd name="T4" fmla="*/ 0 w 37"/>
                <a:gd name="T5" fmla="*/ 30 h 32"/>
                <a:gd name="T6" fmla="*/ 33 w 37"/>
                <a:gd name="T7" fmla="*/ 27 h 32"/>
                <a:gd name="T8" fmla="*/ 37 w 37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cubicBezTo>
                    <a:pt x="37" y="0"/>
                    <a:pt x="37" y="29"/>
                    <a:pt x="36" y="30"/>
                  </a:cubicBezTo>
                  <a:cubicBezTo>
                    <a:pt x="36" y="32"/>
                    <a:pt x="0" y="30"/>
                    <a:pt x="0" y="30"/>
                  </a:cubicBezTo>
                  <a:cubicBezTo>
                    <a:pt x="0" y="30"/>
                    <a:pt x="32" y="29"/>
                    <a:pt x="33" y="27"/>
                  </a:cubicBezTo>
                  <a:cubicBezTo>
                    <a:pt x="34" y="25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5DF634E6-EAEC-4FAF-9B81-295579AFEF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2058" y="4224317"/>
              <a:ext cx="577850" cy="608013"/>
            </a:xfrm>
            <a:custGeom>
              <a:avLst/>
              <a:gdLst>
                <a:gd name="T0" fmla="*/ 84 w 154"/>
                <a:gd name="T1" fmla="*/ 137 h 162"/>
                <a:gd name="T2" fmla="*/ 84 w 154"/>
                <a:gd name="T3" fmla="*/ 130 h 162"/>
                <a:gd name="T4" fmla="*/ 93 w 154"/>
                <a:gd name="T5" fmla="*/ 102 h 162"/>
                <a:gd name="T6" fmla="*/ 93 w 154"/>
                <a:gd name="T7" fmla="*/ 84 h 162"/>
                <a:gd name="T8" fmla="*/ 84 w 154"/>
                <a:gd name="T9" fmla="*/ 61 h 162"/>
                <a:gd name="T10" fmla="*/ 84 w 154"/>
                <a:gd name="T11" fmla="*/ 54 h 162"/>
                <a:gd name="T12" fmla="*/ 104 w 154"/>
                <a:gd name="T13" fmla="*/ 38 h 162"/>
                <a:gd name="T14" fmla="*/ 108 w 154"/>
                <a:gd name="T15" fmla="*/ 30 h 162"/>
                <a:gd name="T16" fmla="*/ 134 w 154"/>
                <a:gd name="T17" fmla="*/ 45 h 162"/>
                <a:gd name="T18" fmla="*/ 134 w 154"/>
                <a:gd name="T19" fmla="*/ 28 h 162"/>
                <a:gd name="T20" fmla="*/ 154 w 154"/>
                <a:gd name="T21" fmla="*/ 45 h 162"/>
                <a:gd name="T22" fmla="*/ 137 w 154"/>
                <a:gd name="T23" fmla="*/ 22 h 162"/>
                <a:gd name="T24" fmla="*/ 30 w 154"/>
                <a:gd name="T25" fmla="*/ 18 h 162"/>
                <a:gd name="T26" fmla="*/ 9 w 154"/>
                <a:gd name="T27" fmla="*/ 43 h 162"/>
                <a:gd name="T28" fmla="*/ 12 w 154"/>
                <a:gd name="T29" fmla="*/ 125 h 162"/>
                <a:gd name="T30" fmla="*/ 81 w 154"/>
                <a:gd name="T31" fmla="*/ 162 h 162"/>
                <a:gd name="T32" fmla="*/ 124 w 154"/>
                <a:gd name="T33" fmla="*/ 20 h 162"/>
                <a:gd name="T34" fmla="*/ 125 w 154"/>
                <a:gd name="T35" fmla="*/ 20 h 162"/>
                <a:gd name="T36" fmla="*/ 98 w 154"/>
                <a:gd name="T37" fmla="*/ 10 h 162"/>
                <a:gd name="T38" fmla="*/ 91 w 154"/>
                <a:gd name="T39" fmla="*/ 11 h 162"/>
                <a:gd name="T40" fmla="*/ 84 w 154"/>
                <a:gd name="T41" fmla="*/ 6 h 162"/>
                <a:gd name="T42" fmla="*/ 48 w 154"/>
                <a:gd name="T43" fmla="*/ 22 h 162"/>
                <a:gd name="T44" fmla="*/ 48 w 154"/>
                <a:gd name="T45" fmla="*/ 104 h 162"/>
                <a:gd name="T46" fmla="*/ 47 w 154"/>
                <a:gd name="T47" fmla="*/ 84 h 162"/>
                <a:gd name="T48" fmla="*/ 36 w 154"/>
                <a:gd name="T49" fmla="*/ 55 h 162"/>
                <a:gd name="T50" fmla="*/ 29 w 154"/>
                <a:gd name="T51" fmla="*/ 78 h 162"/>
                <a:gd name="T52" fmla="*/ 54 w 154"/>
                <a:gd name="T53" fmla="*/ 132 h 162"/>
                <a:gd name="T54" fmla="*/ 38 w 154"/>
                <a:gd name="T55" fmla="*/ 113 h 162"/>
                <a:gd name="T56" fmla="*/ 44 w 154"/>
                <a:gd name="T57" fmla="*/ 28 h 162"/>
                <a:gd name="T58" fmla="*/ 49 w 154"/>
                <a:gd name="T59" fmla="*/ 52 h 162"/>
                <a:gd name="T60" fmla="*/ 37 w 154"/>
                <a:gd name="T61" fmla="*/ 20 h 162"/>
                <a:gd name="T62" fmla="*/ 31 w 154"/>
                <a:gd name="T63" fmla="*/ 25 h 162"/>
                <a:gd name="T64" fmla="*/ 28 w 154"/>
                <a:gd name="T65" fmla="*/ 46 h 162"/>
                <a:gd name="T66" fmla="*/ 28 w 154"/>
                <a:gd name="T67" fmla="*/ 28 h 162"/>
                <a:gd name="T68" fmla="*/ 22 w 154"/>
                <a:gd name="T69" fmla="*/ 78 h 162"/>
                <a:gd name="T70" fmla="*/ 6 w 154"/>
                <a:gd name="T71" fmla="*/ 84 h 162"/>
                <a:gd name="T72" fmla="*/ 25 w 154"/>
                <a:gd name="T73" fmla="*/ 111 h 162"/>
                <a:gd name="T74" fmla="*/ 28 w 154"/>
                <a:gd name="T75" fmla="*/ 134 h 162"/>
                <a:gd name="T76" fmla="*/ 37 w 154"/>
                <a:gd name="T77" fmla="*/ 135 h 162"/>
                <a:gd name="T78" fmla="*/ 37 w 154"/>
                <a:gd name="T79" fmla="*/ 142 h 162"/>
                <a:gd name="T80" fmla="*/ 48 w 154"/>
                <a:gd name="T81" fmla="*/ 149 h 162"/>
                <a:gd name="T82" fmla="*/ 56 w 154"/>
                <a:gd name="T83" fmla="*/ 138 h 162"/>
                <a:gd name="T84" fmla="*/ 78 w 154"/>
                <a:gd name="T85" fmla="*/ 156 h 162"/>
                <a:gd name="T86" fmla="*/ 78 w 154"/>
                <a:gd name="T87" fmla="*/ 137 h 162"/>
                <a:gd name="T88" fmla="*/ 61 w 154"/>
                <a:gd name="T89" fmla="*/ 131 h 162"/>
                <a:gd name="T90" fmla="*/ 78 w 154"/>
                <a:gd name="T91" fmla="*/ 108 h 162"/>
                <a:gd name="T92" fmla="*/ 54 w 154"/>
                <a:gd name="T93" fmla="*/ 103 h 162"/>
                <a:gd name="T94" fmla="*/ 78 w 154"/>
                <a:gd name="T95" fmla="*/ 101 h 162"/>
                <a:gd name="T96" fmla="*/ 54 w 154"/>
                <a:gd name="T97" fmla="*/ 59 h 162"/>
                <a:gd name="T98" fmla="*/ 78 w 154"/>
                <a:gd name="T99" fmla="*/ 54 h 162"/>
                <a:gd name="T100" fmla="*/ 78 w 154"/>
                <a:gd name="T101" fmla="*/ 32 h 162"/>
                <a:gd name="T102" fmla="*/ 71 w 154"/>
                <a:gd name="T103" fmla="*/ 11 h 162"/>
                <a:gd name="T104" fmla="*/ 63 w 154"/>
                <a:gd name="T105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162">
                  <a:moveTo>
                    <a:pt x="81" y="162"/>
                  </a:moveTo>
                  <a:cubicBezTo>
                    <a:pt x="84" y="150"/>
                    <a:pt x="84" y="150"/>
                    <a:pt x="84" y="150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5" y="137"/>
                    <a:pt x="86" y="137"/>
                    <a:pt x="87" y="137"/>
                  </a:cubicBezTo>
                  <a:cubicBezTo>
                    <a:pt x="89" y="130"/>
                    <a:pt x="89" y="130"/>
                    <a:pt x="89" y="130"/>
                  </a:cubicBezTo>
                  <a:cubicBezTo>
                    <a:pt x="87" y="130"/>
                    <a:pt x="86" y="130"/>
                    <a:pt x="84" y="130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7" y="108"/>
                    <a:pt x="90" y="108"/>
                    <a:pt x="93" y="108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0" y="102"/>
                    <a:pt x="87" y="101"/>
                    <a:pt x="84" y="101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7" y="60"/>
                    <a:pt x="90" y="60"/>
                    <a:pt x="93" y="60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87" y="54"/>
                    <a:pt x="84" y="54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90" y="32"/>
                    <a:pt x="96" y="31"/>
                    <a:pt x="101" y="31"/>
                  </a:cubicBezTo>
                  <a:cubicBezTo>
                    <a:pt x="102" y="33"/>
                    <a:pt x="103" y="35"/>
                    <a:pt x="104" y="38"/>
                  </a:cubicBezTo>
                  <a:cubicBezTo>
                    <a:pt x="104" y="40"/>
                    <a:pt x="105" y="42"/>
                    <a:pt x="105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1" y="39"/>
                    <a:pt x="109" y="34"/>
                    <a:pt x="108" y="30"/>
                  </a:cubicBezTo>
                  <a:cubicBezTo>
                    <a:pt x="111" y="29"/>
                    <a:pt x="115" y="29"/>
                    <a:pt x="118" y="28"/>
                  </a:cubicBezTo>
                  <a:cubicBezTo>
                    <a:pt x="122" y="33"/>
                    <a:pt x="125" y="39"/>
                    <a:pt x="127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1" y="38"/>
                    <a:pt x="128" y="32"/>
                    <a:pt x="125" y="26"/>
                  </a:cubicBezTo>
                  <a:cubicBezTo>
                    <a:pt x="127" y="26"/>
                    <a:pt x="129" y="25"/>
                    <a:pt x="131" y="25"/>
                  </a:cubicBezTo>
                  <a:cubicBezTo>
                    <a:pt x="132" y="26"/>
                    <a:pt x="133" y="27"/>
                    <a:pt x="134" y="28"/>
                  </a:cubicBezTo>
                  <a:cubicBezTo>
                    <a:pt x="138" y="32"/>
                    <a:pt x="142" y="36"/>
                    <a:pt x="145" y="41"/>
                  </a:cubicBezTo>
                  <a:cubicBezTo>
                    <a:pt x="142" y="42"/>
                    <a:pt x="140" y="44"/>
                    <a:pt x="137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4"/>
                    <a:pt x="153" y="43"/>
                    <a:pt x="153" y="43"/>
                  </a:cubicBezTo>
                  <a:cubicBezTo>
                    <a:pt x="152" y="41"/>
                    <a:pt x="151" y="39"/>
                    <a:pt x="150" y="37"/>
                  </a:cubicBezTo>
                  <a:cubicBezTo>
                    <a:pt x="146" y="32"/>
                    <a:pt x="142" y="27"/>
                    <a:pt x="137" y="22"/>
                  </a:cubicBezTo>
                  <a:cubicBezTo>
                    <a:pt x="136" y="21"/>
                    <a:pt x="134" y="19"/>
                    <a:pt x="132" y="18"/>
                  </a:cubicBezTo>
                  <a:cubicBezTo>
                    <a:pt x="118" y="6"/>
                    <a:pt x="100" y="0"/>
                    <a:pt x="81" y="0"/>
                  </a:cubicBezTo>
                  <a:cubicBezTo>
                    <a:pt x="62" y="0"/>
                    <a:pt x="44" y="6"/>
                    <a:pt x="30" y="18"/>
                  </a:cubicBezTo>
                  <a:cubicBezTo>
                    <a:pt x="28" y="19"/>
                    <a:pt x="26" y="21"/>
                    <a:pt x="25" y="22"/>
                  </a:cubicBezTo>
                  <a:cubicBezTo>
                    <a:pt x="20" y="27"/>
                    <a:pt x="16" y="32"/>
                    <a:pt x="12" y="37"/>
                  </a:cubicBezTo>
                  <a:cubicBezTo>
                    <a:pt x="11" y="39"/>
                    <a:pt x="10" y="41"/>
                    <a:pt x="9" y="43"/>
                  </a:cubicBezTo>
                  <a:cubicBezTo>
                    <a:pt x="3" y="54"/>
                    <a:pt x="0" y="67"/>
                    <a:pt x="0" y="81"/>
                  </a:cubicBezTo>
                  <a:cubicBezTo>
                    <a:pt x="0" y="95"/>
                    <a:pt x="3" y="108"/>
                    <a:pt x="9" y="119"/>
                  </a:cubicBezTo>
                  <a:cubicBezTo>
                    <a:pt x="10" y="121"/>
                    <a:pt x="11" y="123"/>
                    <a:pt x="12" y="125"/>
                  </a:cubicBezTo>
                  <a:cubicBezTo>
                    <a:pt x="16" y="130"/>
                    <a:pt x="20" y="135"/>
                    <a:pt x="25" y="140"/>
                  </a:cubicBezTo>
                  <a:cubicBezTo>
                    <a:pt x="26" y="141"/>
                    <a:pt x="28" y="143"/>
                    <a:pt x="30" y="144"/>
                  </a:cubicBezTo>
                  <a:cubicBezTo>
                    <a:pt x="44" y="156"/>
                    <a:pt x="62" y="162"/>
                    <a:pt x="81" y="162"/>
                  </a:cubicBezTo>
                  <a:cubicBezTo>
                    <a:pt x="81" y="162"/>
                    <a:pt x="81" y="162"/>
                    <a:pt x="81" y="162"/>
                  </a:cubicBezTo>
                  <a:close/>
                  <a:moveTo>
                    <a:pt x="125" y="20"/>
                  </a:moveTo>
                  <a:cubicBezTo>
                    <a:pt x="125" y="20"/>
                    <a:pt x="124" y="20"/>
                    <a:pt x="124" y="20"/>
                  </a:cubicBezTo>
                  <a:cubicBezTo>
                    <a:pt x="123" y="21"/>
                    <a:pt x="122" y="21"/>
                    <a:pt x="121" y="21"/>
                  </a:cubicBezTo>
                  <a:cubicBezTo>
                    <a:pt x="119" y="18"/>
                    <a:pt x="116" y="16"/>
                    <a:pt x="114" y="13"/>
                  </a:cubicBezTo>
                  <a:cubicBezTo>
                    <a:pt x="118" y="15"/>
                    <a:pt x="121" y="17"/>
                    <a:pt x="125" y="20"/>
                  </a:cubicBezTo>
                  <a:close/>
                  <a:moveTo>
                    <a:pt x="114" y="22"/>
                  </a:moveTo>
                  <a:cubicBezTo>
                    <a:pt x="111" y="23"/>
                    <a:pt x="108" y="23"/>
                    <a:pt x="106" y="24"/>
                  </a:cubicBezTo>
                  <a:cubicBezTo>
                    <a:pt x="103" y="18"/>
                    <a:pt x="101" y="14"/>
                    <a:pt x="98" y="10"/>
                  </a:cubicBezTo>
                  <a:cubicBezTo>
                    <a:pt x="104" y="13"/>
                    <a:pt x="109" y="17"/>
                    <a:pt x="114" y="22"/>
                  </a:cubicBezTo>
                  <a:close/>
                  <a:moveTo>
                    <a:pt x="84" y="6"/>
                  </a:moveTo>
                  <a:cubicBezTo>
                    <a:pt x="86" y="7"/>
                    <a:pt x="89" y="9"/>
                    <a:pt x="91" y="11"/>
                  </a:cubicBezTo>
                  <a:cubicBezTo>
                    <a:pt x="94" y="14"/>
                    <a:pt x="97" y="19"/>
                    <a:pt x="99" y="25"/>
                  </a:cubicBezTo>
                  <a:cubicBezTo>
                    <a:pt x="94" y="25"/>
                    <a:pt x="89" y="25"/>
                    <a:pt x="84" y="25"/>
                  </a:cubicBezTo>
                  <a:lnTo>
                    <a:pt x="84" y="6"/>
                  </a:lnTo>
                  <a:close/>
                  <a:moveTo>
                    <a:pt x="64" y="10"/>
                  </a:moveTo>
                  <a:cubicBezTo>
                    <a:pt x="61" y="14"/>
                    <a:pt x="59" y="18"/>
                    <a:pt x="56" y="24"/>
                  </a:cubicBezTo>
                  <a:cubicBezTo>
                    <a:pt x="54" y="23"/>
                    <a:pt x="51" y="23"/>
                    <a:pt x="48" y="22"/>
                  </a:cubicBezTo>
                  <a:cubicBezTo>
                    <a:pt x="53" y="17"/>
                    <a:pt x="58" y="13"/>
                    <a:pt x="64" y="10"/>
                  </a:cubicBezTo>
                  <a:close/>
                  <a:moveTo>
                    <a:pt x="47" y="84"/>
                  </a:moveTo>
                  <a:cubicBezTo>
                    <a:pt x="47" y="91"/>
                    <a:pt x="48" y="98"/>
                    <a:pt x="48" y="104"/>
                  </a:cubicBezTo>
                  <a:cubicBezTo>
                    <a:pt x="42" y="105"/>
                    <a:pt x="37" y="107"/>
                    <a:pt x="32" y="108"/>
                  </a:cubicBezTo>
                  <a:cubicBezTo>
                    <a:pt x="30" y="101"/>
                    <a:pt x="29" y="92"/>
                    <a:pt x="29" y="84"/>
                  </a:cubicBezTo>
                  <a:lnTo>
                    <a:pt x="47" y="84"/>
                  </a:lnTo>
                  <a:close/>
                  <a:moveTo>
                    <a:pt x="29" y="78"/>
                  </a:moveTo>
                  <a:cubicBezTo>
                    <a:pt x="29" y="69"/>
                    <a:pt x="30" y="61"/>
                    <a:pt x="32" y="54"/>
                  </a:cubicBezTo>
                  <a:cubicBezTo>
                    <a:pt x="33" y="54"/>
                    <a:pt x="35" y="55"/>
                    <a:pt x="36" y="55"/>
                  </a:cubicBezTo>
                  <a:cubicBezTo>
                    <a:pt x="40" y="56"/>
                    <a:pt x="44" y="57"/>
                    <a:pt x="48" y="58"/>
                  </a:cubicBezTo>
                  <a:cubicBezTo>
                    <a:pt x="48" y="64"/>
                    <a:pt x="47" y="71"/>
                    <a:pt x="47" y="78"/>
                  </a:cubicBezTo>
                  <a:lnTo>
                    <a:pt x="29" y="78"/>
                  </a:lnTo>
                  <a:close/>
                  <a:moveTo>
                    <a:pt x="38" y="113"/>
                  </a:moveTo>
                  <a:cubicBezTo>
                    <a:pt x="42" y="112"/>
                    <a:pt x="45" y="111"/>
                    <a:pt x="49" y="110"/>
                  </a:cubicBezTo>
                  <a:cubicBezTo>
                    <a:pt x="50" y="118"/>
                    <a:pt x="52" y="126"/>
                    <a:pt x="54" y="132"/>
                  </a:cubicBezTo>
                  <a:cubicBezTo>
                    <a:pt x="51" y="133"/>
                    <a:pt x="47" y="133"/>
                    <a:pt x="44" y="134"/>
                  </a:cubicBezTo>
                  <a:cubicBezTo>
                    <a:pt x="40" y="128"/>
                    <a:pt x="36" y="121"/>
                    <a:pt x="34" y="114"/>
                  </a:cubicBezTo>
                  <a:cubicBezTo>
                    <a:pt x="35" y="114"/>
                    <a:pt x="37" y="113"/>
                    <a:pt x="38" y="113"/>
                  </a:cubicBezTo>
                  <a:close/>
                  <a:moveTo>
                    <a:pt x="49" y="52"/>
                  </a:moveTo>
                  <a:cubicBezTo>
                    <a:pt x="44" y="51"/>
                    <a:pt x="38" y="49"/>
                    <a:pt x="34" y="48"/>
                  </a:cubicBezTo>
                  <a:cubicBezTo>
                    <a:pt x="36" y="40"/>
                    <a:pt x="40" y="34"/>
                    <a:pt x="44" y="28"/>
                  </a:cubicBezTo>
                  <a:cubicBezTo>
                    <a:pt x="47" y="29"/>
                    <a:pt x="51" y="29"/>
                    <a:pt x="54" y="30"/>
                  </a:cubicBezTo>
                  <a:cubicBezTo>
                    <a:pt x="54" y="32"/>
                    <a:pt x="53" y="34"/>
                    <a:pt x="52" y="36"/>
                  </a:cubicBezTo>
                  <a:cubicBezTo>
                    <a:pt x="51" y="41"/>
                    <a:pt x="50" y="46"/>
                    <a:pt x="49" y="52"/>
                  </a:cubicBezTo>
                  <a:close/>
                  <a:moveTo>
                    <a:pt x="48" y="13"/>
                  </a:moveTo>
                  <a:cubicBezTo>
                    <a:pt x="46" y="16"/>
                    <a:pt x="43" y="18"/>
                    <a:pt x="41" y="21"/>
                  </a:cubicBezTo>
                  <a:cubicBezTo>
                    <a:pt x="40" y="21"/>
                    <a:pt x="38" y="20"/>
                    <a:pt x="37" y="20"/>
                  </a:cubicBezTo>
                  <a:cubicBezTo>
                    <a:pt x="41" y="17"/>
                    <a:pt x="44" y="15"/>
                    <a:pt x="48" y="13"/>
                  </a:cubicBezTo>
                  <a:close/>
                  <a:moveTo>
                    <a:pt x="28" y="28"/>
                  </a:moveTo>
                  <a:cubicBezTo>
                    <a:pt x="29" y="27"/>
                    <a:pt x="30" y="26"/>
                    <a:pt x="31" y="25"/>
                  </a:cubicBezTo>
                  <a:cubicBezTo>
                    <a:pt x="33" y="25"/>
                    <a:pt x="35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4" y="32"/>
                    <a:pt x="30" y="39"/>
                    <a:pt x="28" y="46"/>
                  </a:cubicBezTo>
                  <a:cubicBezTo>
                    <a:pt x="28" y="46"/>
                    <a:pt x="27" y="46"/>
                    <a:pt x="27" y="46"/>
                  </a:cubicBezTo>
                  <a:cubicBezTo>
                    <a:pt x="23" y="44"/>
                    <a:pt x="20" y="43"/>
                    <a:pt x="17" y="41"/>
                  </a:cubicBezTo>
                  <a:cubicBezTo>
                    <a:pt x="20" y="36"/>
                    <a:pt x="24" y="32"/>
                    <a:pt x="28" y="28"/>
                  </a:cubicBezTo>
                  <a:close/>
                  <a:moveTo>
                    <a:pt x="14" y="46"/>
                  </a:moveTo>
                  <a:cubicBezTo>
                    <a:pt x="18" y="48"/>
                    <a:pt x="22" y="50"/>
                    <a:pt x="26" y="52"/>
                  </a:cubicBezTo>
                  <a:cubicBezTo>
                    <a:pt x="24" y="60"/>
                    <a:pt x="23" y="69"/>
                    <a:pt x="22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67"/>
                    <a:pt x="9" y="56"/>
                    <a:pt x="14" y="46"/>
                  </a:cubicBezTo>
                  <a:close/>
                  <a:moveTo>
                    <a:pt x="6" y="84"/>
                  </a:moveTo>
                  <a:cubicBezTo>
                    <a:pt x="22" y="84"/>
                    <a:pt x="22" y="84"/>
                    <a:pt x="22" y="84"/>
                  </a:cubicBezTo>
                  <a:cubicBezTo>
                    <a:pt x="23" y="93"/>
                    <a:pt x="24" y="102"/>
                    <a:pt x="26" y="110"/>
                  </a:cubicBezTo>
                  <a:cubicBezTo>
                    <a:pt x="26" y="110"/>
                    <a:pt x="25" y="110"/>
                    <a:pt x="25" y="111"/>
                  </a:cubicBezTo>
                  <a:cubicBezTo>
                    <a:pt x="21" y="112"/>
                    <a:pt x="17" y="114"/>
                    <a:pt x="14" y="116"/>
                  </a:cubicBezTo>
                  <a:cubicBezTo>
                    <a:pt x="9" y="106"/>
                    <a:pt x="6" y="95"/>
                    <a:pt x="6" y="84"/>
                  </a:cubicBezTo>
                  <a:close/>
                  <a:moveTo>
                    <a:pt x="28" y="134"/>
                  </a:moveTo>
                  <a:cubicBezTo>
                    <a:pt x="24" y="130"/>
                    <a:pt x="20" y="126"/>
                    <a:pt x="17" y="121"/>
                  </a:cubicBezTo>
                  <a:cubicBezTo>
                    <a:pt x="20" y="119"/>
                    <a:pt x="24" y="118"/>
                    <a:pt x="28" y="116"/>
                  </a:cubicBezTo>
                  <a:cubicBezTo>
                    <a:pt x="30" y="123"/>
                    <a:pt x="34" y="130"/>
                    <a:pt x="37" y="135"/>
                  </a:cubicBezTo>
                  <a:cubicBezTo>
                    <a:pt x="35" y="136"/>
                    <a:pt x="33" y="137"/>
                    <a:pt x="31" y="137"/>
                  </a:cubicBezTo>
                  <a:cubicBezTo>
                    <a:pt x="30" y="136"/>
                    <a:pt x="29" y="135"/>
                    <a:pt x="28" y="134"/>
                  </a:cubicBezTo>
                  <a:close/>
                  <a:moveTo>
                    <a:pt x="37" y="142"/>
                  </a:moveTo>
                  <a:cubicBezTo>
                    <a:pt x="37" y="142"/>
                    <a:pt x="38" y="142"/>
                    <a:pt x="38" y="142"/>
                  </a:cubicBezTo>
                  <a:cubicBezTo>
                    <a:pt x="39" y="141"/>
                    <a:pt x="40" y="141"/>
                    <a:pt x="41" y="141"/>
                  </a:cubicBezTo>
                  <a:cubicBezTo>
                    <a:pt x="43" y="144"/>
                    <a:pt x="46" y="146"/>
                    <a:pt x="48" y="149"/>
                  </a:cubicBezTo>
                  <a:cubicBezTo>
                    <a:pt x="44" y="147"/>
                    <a:pt x="41" y="145"/>
                    <a:pt x="37" y="142"/>
                  </a:cubicBezTo>
                  <a:close/>
                  <a:moveTo>
                    <a:pt x="48" y="139"/>
                  </a:moveTo>
                  <a:cubicBezTo>
                    <a:pt x="51" y="139"/>
                    <a:pt x="54" y="138"/>
                    <a:pt x="56" y="138"/>
                  </a:cubicBezTo>
                  <a:cubicBezTo>
                    <a:pt x="59" y="144"/>
                    <a:pt x="61" y="148"/>
                    <a:pt x="64" y="152"/>
                  </a:cubicBezTo>
                  <a:cubicBezTo>
                    <a:pt x="58" y="149"/>
                    <a:pt x="53" y="145"/>
                    <a:pt x="48" y="139"/>
                  </a:cubicBezTo>
                  <a:close/>
                  <a:moveTo>
                    <a:pt x="78" y="156"/>
                  </a:moveTo>
                  <a:cubicBezTo>
                    <a:pt x="76" y="155"/>
                    <a:pt x="73" y="153"/>
                    <a:pt x="71" y="151"/>
                  </a:cubicBezTo>
                  <a:cubicBezTo>
                    <a:pt x="68" y="148"/>
                    <a:pt x="65" y="143"/>
                    <a:pt x="63" y="137"/>
                  </a:cubicBezTo>
                  <a:cubicBezTo>
                    <a:pt x="68" y="137"/>
                    <a:pt x="73" y="137"/>
                    <a:pt x="78" y="137"/>
                  </a:cubicBezTo>
                  <a:lnTo>
                    <a:pt x="78" y="156"/>
                  </a:lnTo>
                  <a:close/>
                  <a:moveTo>
                    <a:pt x="78" y="130"/>
                  </a:moveTo>
                  <a:cubicBezTo>
                    <a:pt x="72" y="130"/>
                    <a:pt x="66" y="131"/>
                    <a:pt x="61" y="131"/>
                  </a:cubicBezTo>
                  <a:cubicBezTo>
                    <a:pt x="60" y="129"/>
                    <a:pt x="59" y="127"/>
                    <a:pt x="58" y="124"/>
                  </a:cubicBezTo>
                  <a:cubicBezTo>
                    <a:pt x="57" y="119"/>
                    <a:pt x="56" y="114"/>
                    <a:pt x="55" y="109"/>
                  </a:cubicBezTo>
                  <a:cubicBezTo>
                    <a:pt x="62" y="108"/>
                    <a:pt x="70" y="108"/>
                    <a:pt x="78" y="108"/>
                  </a:cubicBezTo>
                  <a:lnTo>
                    <a:pt x="78" y="130"/>
                  </a:lnTo>
                  <a:close/>
                  <a:moveTo>
                    <a:pt x="78" y="101"/>
                  </a:moveTo>
                  <a:cubicBezTo>
                    <a:pt x="70" y="102"/>
                    <a:pt x="62" y="102"/>
                    <a:pt x="54" y="103"/>
                  </a:cubicBezTo>
                  <a:cubicBezTo>
                    <a:pt x="54" y="97"/>
                    <a:pt x="53" y="91"/>
                    <a:pt x="53" y="84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78" y="101"/>
                  </a:lnTo>
                  <a:close/>
                  <a:moveTo>
                    <a:pt x="78" y="78"/>
                  </a:moveTo>
                  <a:cubicBezTo>
                    <a:pt x="53" y="78"/>
                    <a:pt x="53" y="78"/>
                    <a:pt x="53" y="78"/>
                  </a:cubicBezTo>
                  <a:cubicBezTo>
                    <a:pt x="53" y="71"/>
                    <a:pt x="54" y="65"/>
                    <a:pt x="54" y="59"/>
                  </a:cubicBezTo>
                  <a:cubicBezTo>
                    <a:pt x="62" y="60"/>
                    <a:pt x="70" y="60"/>
                    <a:pt x="78" y="61"/>
                  </a:cubicBezTo>
                  <a:lnTo>
                    <a:pt x="78" y="78"/>
                  </a:lnTo>
                  <a:close/>
                  <a:moveTo>
                    <a:pt x="78" y="54"/>
                  </a:moveTo>
                  <a:cubicBezTo>
                    <a:pt x="70" y="54"/>
                    <a:pt x="62" y="54"/>
                    <a:pt x="55" y="53"/>
                  </a:cubicBezTo>
                  <a:cubicBezTo>
                    <a:pt x="57" y="44"/>
                    <a:pt x="58" y="37"/>
                    <a:pt x="61" y="31"/>
                  </a:cubicBezTo>
                  <a:cubicBezTo>
                    <a:pt x="66" y="31"/>
                    <a:pt x="72" y="32"/>
                    <a:pt x="78" y="32"/>
                  </a:cubicBezTo>
                  <a:lnTo>
                    <a:pt x="78" y="54"/>
                  </a:lnTo>
                  <a:close/>
                  <a:moveTo>
                    <a:pt x="63" y="25"/>
                  </a:moveTo>
                  <a:cubicBezTo>
                    <a:pt x="65" y="19"/>
                    <a:pt x="68" y="14"/>
                    <a:pt x="71" y="11"/>
                  </a:cubicBezTo>
                  <a:cubicBezTo>
                    <a:pt x="73" y="9"/>
                    <a:pt x="76" y="7"/>
                    <a:pt x="78" y="6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3" y="25"/>
                    <a:pt x="68" y="25"/>
                    <a:pt x="6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232">
            <a:extLst>
              <a:ext uri="{FF2B5EF4-FFF2-40B4-BE49-F238E27FC236}">
                <a16:creationId xmlns:a16="http://schemas.microsoft.com/office/drawing/2014/main" id="{7F9E614F-DC47-44EA-A424-8F670D821E18}"/>
              </a:ext>
            </a:extLst>
          </p:cNvPr>
          <p:cNvGrpSpPr/>
          <p:nvPr/>
        </p:nvGrpSpPr>
        <p:grpSpPr>
          <a:xfrm>
            <a:off x="2059599" y="1504333"/>
            <a:ext cx="3835610" cy="3827755"/>
            <a:chOff x="1633836" y="1888658"/>
            <a:chExt cx="3836058" cy="3827518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61FDFC99-52B8-45CB-B921-84576EF97AE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33836" y="1888658"/>
              <a:ext cx="3836058" cy="382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E2C8061-5B48-42C2-AAAF-C7184B8AF3AF}"/>
                </a:ext>
              </a:extLst>
            </p:cNvPr>
            <p:cNvSpPr/>
            <p:nvPr/>
          </p:nvSpPr>
          <p:spPr bwMode="auto">
            <a:xfrm>
              <a:off x="3553573" y="4401054"/>
              <a:ext cx="1356113" cy="1315122"/>
            </a:xfrm>
            <a:custGeom>
              <a:avLst/>
              <a:gdLst>
                <a:gd name="T0" fmla="*/ 0 w 336"/>
                <a:gd name="T1" fmla="*/ 61 h 326"/>
                <a:gd name="T2" fmla="*/ 0 w 336"/>
                <a:gd name="T3" fmla="*/ 326 h 326"/>
                <a:gd name="T4" fmla="*/ 336 w 336"/>
                <a:gd name="T5" fmla="*/ 187 h 326"/>
                <a:gd name="T6" fmla="*/ 148 w 336"/>
                <a:gd name="T7" fmla="*/ 0 h 326"/>
                <a:gd name="T8" fmla="*/ 0 w 336"/>
                <a:gd name="T9" fmla="*/ 6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26">
                  <a:moveTo>
                    <a:pt x="0" y="61"/>
                  </a:moveTo>
                  <a:cubicBezTo>
                    <a:pt x="0" y="326"/>
                    <a:pt x="0" y="326"/>
                    <a:pt x="0" y="326"/>
                  </a:cubicBezTo>
                  <a:cubicBezTo>
                    <a:pt x="131" y="326"/>
                    <a:pt x="250" y="273"/>
                    <a:pt x="336" y="18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10" y="38"/>
                    <a:pt x="58" y="61"/>
                    <a:pt x="0" y="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7CF3AF8-5A03-42BE-87F1-0940B3F36F90}"/>
                </a:ext>
              </a:extLst>
            </p:cNvPr>
            <p:cNvSpPr/>
            <p:nvPr/>
          </p:nvSpPr>
          <p:spPr bwMode="auto">
            <a:xfrm>
              <a:off x="4151356" y="3804979"/>
              <a:ext cx="1318538" cy="1350989"/>
            </a:xfrm>
            <a:custGeom>
              <a:avLst/>
              <a:gdLst>
                <a:gd name="T0" fmla="*/ 62 w 327"/>
                <a:gd name="T1" fmla="*/ 0 h 335"/>
                <a:gd name="T2" fmla="*/ 0 w 327"/>
                <a:gd name="T3" fmla="*/ 148 h 335"/>
                <a:gd name="T4" fmla="*/ 188 w 327"/>
                <a:gd name="T5" fmla="*/ 335 h 335"/>
                <a:gd name="T6" fmla="*/ 327 w 327"/>
                <a:gd name="T7" fmla="*/ 0 h 335"/>
                <a:gd name="T8" fmla="*/ 62 w 327"/>
                <a:gd name="T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5">
                  <a:moveTo>
                    <a:pt x="62" y="0"/>
                  </a:moveTo>
                  <a:cubicBezTo>
                    <a:pt x="62" y="58"/>
                    <a:pt x="38" y="110"/>
                    <a:pt x="0" y="148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274" y="250"/>
                    <a:pt x="327" y="131"/>
                    <a:pt x="327" y="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6A9093E-9796-448D-9586-FC18CF51FB5A}"/>
                </a:ext>
              </a:extLst>
            </p:cNvPr>
            <p:cNvSpPr/>
            <p:nvPr/>
          </p:nvSpPr>
          <p:spPr bwMode="auto">
            <a:xfrm>
              <a:off x="2199169" y="4401054"/>
              <a:ext cx="1354406" cy="1315122"/>
            </a:xfrm>
            <a:custGeom>
              <a:avLst/>
              <a:gdLst>
                <a:gd name="T0" fmla="*/ 188 w 336"/>
                <a:gd name="T1" fmla="*/ 0 h 326"/>
                <a:gd name="T2" fmla="*/ 0 w 336"/>
                <a:gd name="T3" fmla="*/ 187 h 326"/>
                <a:gd name="T4" fmla="*/ 336 w 336"/>
                <a:gd name="T5" fmla="*/ 326 h 326"/>
                <a:gd name="T6" fmla="*/ 336 w 336"/>
                <a:gd name="T7" fmla="*/ 61 h 326"/>
                <a:gd name="T8" fmla="*/ 188 w 336"/>
                <a:gd name="T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26">
                  <a:moveTo>
                    <a:pt x="188" y="0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86" y="273"/>
                    <a:pt x="205" y="326"/>
                    <a:pt x="336" y="326"/>
                  </a:cubicBezTo>
                  <a:cubicBezTo>
                    <a:pt x="336" y="61"/>
                    <a:pt x="336" y="61"/>
                    <a:pt x="336" y="61"/>
                  </a:cubicBezTo>
                  <a:cubicBezTo>
                    <a:pt x="278" y="61"/>
                    <a:pt x="226" y="38"/>
                    <a:pt x="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26E9880-ED0B-4956-800F-D518758ADC09}"/>
                </a:ext>
              </a:extLst>
            </p:cNvPr>
            <p:cNvSpPr/>
            <p:nvPr/>
          </p:nvSpPr>
          <p:spPr bwMode="auto">
            <a:xfrm>
              <a:off x="4151356" y="2448866"/>
              <a:ext cx="1318538" cy="1356113"/>
            </a:xfrm>
            <a:custGeom>
              <a:avLst/>
              <a:gdLst>
                <a:gd name="T0" fmla="*/ 62 w 327"/>
                <a:gd name="T1" fmla="*/ 336 h 336"/>
                <a:gd name="T2" fmla="*/ 327 w 327"/>
                <a:gd name="T3" fmla="*/ 336 h 336"/>
                <a:gd name="T4" fmla="*/ 188 w 327"/>
                <a:gd name="T5" fmla="*/ 0 h 336"/>
                <a:gd name="T6" fmla="*/ 0 w 327"/>
                <a:gd name="T7" fmla="*/ 188 h 336"/>
                <a:gd name="T8" fmla="*/ 62 w 327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6">
                  <a:moveTo>
                    <a:pt x="62" y="336"/>
                  </a:moveTo>
                  <a:cubicBezTo>
                    <a:pt x="327" y="336"/>
                    <a:pt x="327" y="336"/>
                    <a:pt x="327" y="336"/>
                  </a:cubicBezTo>
                  <a:cubicBezTo>
                    <a:pt x="327" y="205"/>
                    <a:pt x="274" y="86"/>
                    <a:pt x="188" y="0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38" y="226"/>
                    <a:pt x="62" y="278"/>
                    <a:pt x="62" y="3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4796BB6-C1AD-4521-B1B3-57B37C6E36F6}"/>
                </a:ext>
              </a:extLst>
            </p:cNvPr>
            <p:cNvSpPr/>
            <p:nvPr/>
          </p:nvSpPr>
          <p:spPr bwMode="auto">
            <a:xfrm>
              <a:off x="3553573" y="1888658"/>
              <a:ext cx="1356113" cy="1318538"/>
            </a:xfrm>
            <a:custGeom>
              <a:avLst/>
              <a:gdLst>
                <a:gd name="T0" fmla="*/ 148 w 336"/>
                <a:gd name="T1" fmla="*/ 327 h 327"/>
                <a:gd name="T2" fmla="*/ 336 w 336"/>
                <a:gd name="T3" fmla="*/ 139 h 327"/>
                <a:gd name="T4" fmla="*/ 0 w 336"/>
                <a:gd name="T5" fmla="*/ 0 h 327"/>
                <a:gd name="T6" fmla="*/ 0 w 336"/>
                <a:gd name="T7" fmla="*/ 265 h 327"/>
                <a:gd name="T8" fmla="*/ 148 w 336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27">
                  <a:moveTo>
                    <a:pt x="148" y="327"/>
                  </a:moveTo>
                  <a:cubicBezTo>
                    <a:pt x="336" y="139"/>
                    <a:pt x="336" y="139"/>
                    <a:pt x="336" y="139"/>
                  </a:cubicBezTo>
                  <a:cubicBezTo>
                    <a:pt x="250" y="53"/>
                    <a:pt x="131" y="0"/>
                    <a:pt x="0" y="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58" y="265"/>
                    <a:pt x="110" y="289"/>
                    <a:pt x="148" y="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14C7C53F-35C6-47B0-8B09-DD84BA87645D}"/>
                </a:ext>
              </a:extLst>
            </p:cNvPr>
            <p:cNvSpPr/>
            <p:nvPr/>
          </p:nvSpPr>
          <p:spPr bwMode="auto">
            <a:xfrm>
              <a:off x="1637252" y="3804979"/>
              <a:ext cx="1320247" cy="1350989"/>
            </a:xfrm>
            <a:custGeom>
              <a:avLst/>
              <a:gdLst>
                <a:gd name="T0" fmla="*/ 266 w 327"/>
                <a:gd name="T1" fmla="*/ 0 h 335"/>
                <a:gd name="T2" fmla="*/ 0 w 327"/>
                <a:gd name="T3" fmla="*/ 0 h 335"/>
                <a:gd name="T4" fmla="*/ 139 w 327"/>
                <a:gd name="T5" fmla="*/ 335 h 335"/>
                <a:gd name="T6" fmla="*/ 327 w 327"/>
                <a:gd name="T7" fmla="*/ 148 h 335"/>
                <a:gd name="T8" fmla="*/ 266 w 327"/>
                <a:gd name="T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5">
                  <a:moveTo>
                    <a:pt x="2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1"/>
                    <a:pt x="54" y="250"/>
                    <a:pt x="139" y="335"/>
                  </a:cubicBezTo>
                  <a:cubicBezTo>
                    <a:pt x="327" y="148"/>
                    <a:pt x="327" y="148"/>
                    <a:pt x="327" y="148"/>
                  </a:cubicBezTo>
                  <a:cubicBezTo>
                    <a:pt x="289" y="110"/>
                    <a:pt x="266" y="58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36DE6449-9950-4933-87F9-EF36C1D5C0AF}"/>
                </a:ext>
              </a:extLst>
            </p:cNvPr>
            <p:cNvSpPr/>
            <p:nvPr/>
          </p:nvSpPr>
          <p:spPr bwMode="auto">
            <a:xfrm>
              <a:off x="5194914" y="3799856"/>
              <a:ext cx="186167" cy="162256"/>
            </a:xfrm>
            <a:custGeom>
              <a:avLst/>
              <a:gdLst>
                <a:gd name="T0" fmla="*/ 109 w 109"/>
                <a:gd name="T1" fmla="*/ 0 h 95"/>
                <a:gd name="T2" fmla="*/ 55 w 109"/>
                <a:gd name="T3" fmla="*/ 95 h 95"/>
                <a:gd name="T4" fmla="*/ 0 w 109"/>
                <a:gd name="T5" fmla="*/ 0 h 95"/>
                <a:gd name="T6" fmla="*/ 109 w 109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95">
                  <a:moveTo>
                    <a:pt x="109" y="0"/>
                  </a:moveTo>
                  <a:lnTo>
                    <a:pt x="55" y="95"/>
                  </a:lnTo>
                  <a:lnTo>
                    <a:pt x="0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82B7DE2-E156-4E17-9144-D356B7020022}"/>
                </a:ext>
              </a:extLst>
            </p:cNvPr>
            <p:cNvSpPr/>
            <p:nvPr/>
          </p:nvSpPr>
          <p:spPr bwMode="auto">
            <a:xfrm>
              <a:off x="4714980" y="2505229"/>
              <a:ext cx="177627" cy="182751"/>
            </a:xfrm>
            <a:custGeom>
              <a:avLst/>
              <a:gdLst>
                <a:gd name="T0" fmla="*/ 76 w 104"/>
                <a:gd name="T1" fmla="*/ 0 h 107"/>
                <a:gd name="T2" fmla="*/ 104 w 104"/>
                <a:gd name="T3" fmla="*/ 107 h 107"/>
                <a:gd name="T4" fmla="*/ 0 w 104"/>
                <a:gd name="T5" fmla="*/ 78 h 107"/>
                <a:gd name="T6" fmla="*/ 76 w 104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7">
                  <a:moveTo>
                    <a:pt x="76" y="0"/>
                  </a:moveTo>
                  <a:lnTo>
                    <a:pt x="104" y="107"/>
                  </a:lnTo>
                  <a:lnTo>
                    <a:pt x="0" y="7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6F03A63E-7F14-4A0A-A9A7-BF5D9EB37B54}"/>
                </a:ext>
              </a:extLst>
            </p:cNvPr>
            <p:cNvSpPr/>
            <p:nvPr/>
          </p:nvSpPr>
          <p:spPr bwMode="auto">
            <a:xfrm>
              <a:off x="2238451" y="4898067"/>
              <a:ext cx="177627" cy="181043"/>
            </a:xfrm>
            <a:custGeom>
              <a:avLst/>
              <a:gdLst>
                <a:gd name="T0" fmla="*/ 29 w 104"/>
                <a:gd name="T1" fmla="*/ 106 h 106"/>
                <a:gd name="T2" fmla="*/ 0 w 104"/>
                <a:gd name="T3" fmla="*/ 0 h 106"/>
                <a:gd name="T4" fmla="*/ 104 w 104"/>
                <a:gd name="T5" fmla="*/ 28 h 106"/>
                <a:gd name="T6" fmla="*/ 29 w 104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6">
                  <a:moveTo>
                    <a:pt x="29" y="106"/>
                  </a:moveTo>
                  <a:lnTo>
                    <a:pt x="0" y="0"/>
                  </a:lnTo>
                  <a:lnTo>
                    <a:pt x="104" y="28"/>
                  </a:lnTo>
                  <a:lnTo>
                    <a:pt x="29" y="1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A4B6F45E-CB6B-41D0-AB26-66A2D7781D34}"/>
                </a:ext>
              </a:extLst>
            </p:cNvPr>
            <p:cNvSpPr/>
            <p:nvPr/>
          </p:nvSpPr>
          <p:spPr bwMode="auto">
            <a:xfrm>
              <a:off x="3396442" y="5422409"/>
              <a:ext cx="162256" cy="186167"/>
            </a:xfrm>
            <a:custGeom>
              <a:avLst/>
              <a:gdLst>
                <a:gd name="T0" fmla="*/ 95 w 95"/>
                <a:gd name="T1" fmla="*/ 109 h 109"/>
                <a:gd name="T2" fmla="*/ 0 w 95"/>
                <a:gd name="T3" fmla="*/ 54 h 109"/>
                <a:gd name="T4" fmla="*/ 95 w 95"/>
                <a:gd name="T5" fmla="*/ 0 h 109"/>
                <a:gd name="T6" fmla="*/ 95 w 95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09">
                  <a:moveTo>
                    <a:pt x="95" y="109"/>
                  </a:moveTo>
                  <a:lnTo>
                    <a:pt x="0" y="54"/>
                  </a:lnTo>
                  <a:lnTo>
                    <a:pt x="95" y="0"/>
                  </a:lnTo>
                  <a:lnTo>
                    <a:pt x="95" y="1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598F91B5-6816-48AA-8A6C-30DC55117762}"/>
                </a:ext>
              </a:extLst>
            </p:cNvPr>
            <p:cNvSpPr/>
            <p:nvPr/>
          </p:nvSpPr>
          <p:spPr bwMode="auto">
            <a:xfrm>
              <a:off x="4663741" y="4954430"/>
              <a:ext cx="181043" cy="181043"/>
            </a:xfrm>
            <a:custGeom>
              <a:avLst/>
              <a:gdLst>
                <a:gd name="T0" fmla="*/ 106 w 106"/>
                <a:gd name="T1" fmla="*/ 78 h 106"/>
                <a:gd name="T2" fmla="*/ 0 w 106"/>
                <a:gd name="T3" fmla="*/ 106 h 106"/>
                <a:gd name="T4" fmla="*/ 28 w 106"/>
                <a:gd name="T5" fmla="*/ 0 h 106"/>
                <a:gd name="T6" fmla="*/ 106 w 106"/>
                <a:gd name="T7" fmla="*/ 7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06">
                  <a:moveTo>
                    <a:pt x="106" y="78"/>
                  </a:moveTo>
                  <a:lnTo>
                    <a:pt x="0" y="106"/>
                  </a:lnTo>
                  <a:lnTo>
                    <a:pt x="28" y="0"/>
                  </a:lnTo>
                  <a:lnTo>
                    <a:pt x="106" y="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KSO_Shape">
              <a:extLst>
                <a:ext uri="{FF2B5EF4-FFF2-40B4-BE49-F238E27FC236}">
                  <a16:creationId xmlns:a16="http://schemas.microsoft.com/office/drawing/2014/main" id="{0F2478E1-18B9-439C-9585-84FE105B0203}"/>
                </a:ext>
              </a:extLst>
            </p:cNvPr>
            <p:cNvSpPr/>
            <p:nvPr/>
          </p:nvSpPr>
          <p:spPr bwMode="auto">
            <a:xfrm>
              <a:off x="2703228" y="4709575"/>
              <a:ext cx="576845" cy="670752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>
              <a:extLst>
                <a:ext uri="{FF2B5EF4-FFF2-40B4-BE49-F238E27FC236}">
                  <a16:creationId xmlns:a16="http://schemas.microsoft.com/office/drawing/2014/main" id="{EE223D36-4533-4DFE-87A6-CFD1C000EDE2}"/>
                </a:ext>
              </a:extLst>
            </p:cNvPr>
            <p:cNvSpPr/>
            <p:nvPr/>
          </p:nvSpPr>
          <p:spPr bwMode="auto">
            <a:xfrm>
              <a:off x="3788433" y="2232940"/>
              <a:ext cx="613969" cy="517780"/>
            </a:xfrm>
            <a:custGeom>
              <a:avLst/>
              <a:gdLst>
                <a:gd name="T0" fmla="*/ 332222 w 2301876"/>
                <a:gd name="T1" fmla="*/ 1410232 h 1941513"/>
                <a:gd name="T2" fmla="*/ 321717 w 2301876"/>
                <a:gd name="T3" fmla="*/ 1470415 h 1941513"/>
                <a:gd name="T4" fmla="*/ 382384 w 2301876"/>
                <a:gd name="T5" fmla="*/ 1525343 h 1941513"/>
                <a:gd name="T6" fmla="*/ 696485 w 2301876"/>
                <a:gd name="T7" fmla="*/ 1509573 h 1941513"/>
                <a:gd name="T8" fmla="*/ 723010 w 2301876"/>
                <a:gd name="T9" fmla="*/ 1444398 h 1941513"/>
                <a:gd name="T10" fmla="*/ 671273 w 2301876"/>
                <a:gd name="T11" fmla="*/ 1380797 h 1941513"/>
                <a:gd name="T12" fmla="*/ 1348867 w 2301876"/>
                <a:gd name="T13" fmla="*/ 1247408 h 1941513"/>
                <a:gd name="T14" fmla="*/ 1327043 w 2301876"/>
                <a:gd name="T15" fmla="*/ 1320445 h 1941513"/>
                <a:gd name="T16" fmla="*/ 1593934 w 2301876"/>
                <a:gd name="T17" fmla="*/ 1356438 h 1941513"/>
                <a:gd name="T18" fmla="*/ 1647838 w 2301876"/>
                <a:gd name="T19" fmla="*/ 1303105 h 1941513"/>
                <a:gd name="T20" fmla="*/ 1606030 w 2301876"/>
                <a:gd name="T21" fmla="*/ 1239789 h 1941513"/>
                <a:gd name="T22" fmla="*/ 1529191 w 2301876"/>
                <a:gd name="T23" fmla="*/ 516517 h 1941513"/>
                <a:gd name="T24" fmla="*/ 1584982 w 2301876"/>
                <a:gd name="T25" fmla="*/ 576970 h 1941513"/>
                <a:gd name="T26" fmla="*/ 1601035 w 2301876"/>
                <a:gd name="T27" fmla="*/ 667649 h 1941513"/>
                <a:gd name="T28" fmla="*/ 1640510 w 2301876"/>
                <a:gd name="T29" fmla="*/ 716799 h 1941513"/>
                <a:gd name="T30" fmla="*/ 1583140 w 2301876"/>
                <a:gd name="T31" fmla="*/ 840071 h 1941513"/>
                <a:gd name="T32" fmla="*/ 1691827 w 2301876"/>
                <a:gd name="T33" fmla="*/ 916820 h 1941513"/>
                <a:gd name="T34" fmla="*/ 1229710 w 2301876"/>
                <a:gd name="T35" fmla="*/ 1106063 h 1941513"/>
                <a:gd name="T36" fmla="*/ 1284448 w 2301876"/>
                <a:gd name="T37" fmla="*/ 909460 h 1941513"/>
                <a:gd name="T38" fmla="*/ 1396556 w 2301876"/>
                <a:gd name="T39" fmla="*/ 836654 h 1941513"/>
                <a:gd name="T40" fmla="*/ 1335239 w 2301876"/>
                <a:gd name="T41" fmla="*/ 712857 h 1941513"/>
                <a:gd name="T42" fmla="*/ 1370240 w 2301876"/>
                <a:gd name="T43" fmla="*/ 660815 h 1941513"/>
                <a:gd name="T44" fmla="*/ 1388398 w 2301876"/>
                <a:gd name="T45" fmla="*/ 571451 h 1941513"/>
                <a:gd name="T46" fmla="*/ 1446031 w 2301876"/>
                <a:gd name="T47" fmla="*/ 514152 h 1941513"/>
                <a:gd name="T48" fmla="*/ 570227 w 2301876"/>
                <a:gd name="T49" fmla="*/ 477627 h 1941513"/>
                <a:gd name="T50" fmla="*/ 641756 w 2301876"/>
                <a:gd name="T51" fmla="*/ 549062 h 1941513"/>
                <a:gd name="T52" fmla="*/ 661216 w 2301876"/>
                <a:gd name="T53" fmla="*/ 657005 h 1941513"/>
                <a:gd name="T54" fmla="*/ 633078 w 2301876"/>
                <a:gd name="T55" fmla="*/ 739471 h 1941513"/>
                <a:gd name="T56" fmla="*/ 574697 w 2301876"/>
                <a:gd name="T57" fmla="*/ 792786 h 1941513"/>
                <a:gd name="T58" fmla="*/ 708552 w 2301876"/>
                <a:gd name="T59" fmla="*/ 915697 h 1941513"/>
                <a:gd name="T60" fmla="*/ 815320 w 2301876"/>
                <a:gd name="T61" fmla="*/ 1036508 h 1941513"/>
                <a:gd name="T62" fmla="*/ 222836 w 2301876"/>
                <a:gd name="T63" fmla="*/ 1047276 h 1941513"/>
                <a:gd name="T64" fmla="*/ 324870 w 2301876"/>
                <a:gd name="T65" fmla="*/ 922526 h 1941513"/>
                <a:gd name="T66" fmla="*/ 473189 w 2301876"/>
                <a:gd name="T67" fmla="*/ 794886 h 1941513"/>
                <a:gd name="T68" fmla="*/ 413493 w 2301876"/>
                <a:gd name="T69" fmla="*/ 744461 h 1941513"/>
                <a:gd name="T70" fmla="*/ 382462 w 2301876"/>
                <a:gd name="T71" fmla="*/ 663570 h 1941513"/>
                <a:gd name="T72" fmla="*/ 397978 w 2301876"/>
                <a:gd name="T73" fmla="*/ 556154 h 1941513"/>
                <a:gd name="T74" fmla="*/ 466878 w 2301876"/>
                <a:gd name="T75" fmla="*/ 480778 h 1941513"/>
                <a:gd name="T76" fmla="*/ 140242 w 2301876"/>
                <a:gd name="T77" fmla="*/ 134558 h 1941513"/>
                <a:gd name="T78" fmla="*/ 133677 w 2301876"/>
                <a:gd name="T79" fmla="*/ 1210760 h 1941513"/>
                <a:gd name="T80" fmla="*/ 198545 w 2301876"/>
                <a:gd name="T81" fmla="*/ 1290654 h 1941513"/>
                <a:gd name="T82" fmla="*/ 905010 w 2301876"/>
                <a:gd name="T83" fmla="*/ 1223901 h 1941513"/>
                <a:gd name="T84" fmla="*/ 906061 w 2301876"/>
                <a:gd name="T85" fmla="*/ 137186 h 1941513"/>
                <a:gd name="T86" fmla="*/ 1795088 w 2301876"/>
                <a:gd name="T87" fmla="*/ 130835 h 1941513"/>
                <a:gd name="T88" fmla="*/ 1869239 w 2301876"/>
                <a:gd name="T89" fmla="*/ 166040 h 1941513"/>
                <a:gd name="T90" fmla="*/ 1904211 w 2301876"/>
                <a:gd name="T91" fmla="*/ 240391 h 1941513"/>
                <a:gd name="T92" fmla="*/ 1879757 w 2301876"/>
                <a:gd name="T93" fmla="*/ 1330166 h 1941513"/>
                <a:gd name="T94" fmla="*/ 1769057 w 2301876"/>
                <a:gd name="T95" fmla="*/ 1410033 h 1941513"/>
                <a:gd name="T96" fmla="*/ 1237904 w 2301876"/>
                <a:gd name="T97" fmla="*/ 1415550 h 1941513"/>
                <a:gd name="T98" fmla="*/ 1189785 w 2301876"/>
                <a:gd name="T99" fmla="*/ 1139429 h 1941513"/>
                <a:gd name="T100" fmla="*/ 1756435 w 2301876"/>
                <a:gd name="T101" fmla="*/ 1159921 h 1941513"/>
                <a:gd name="T102" fmla="*/ 1799821 w 2301876"/>
                <a:gd name="T103" fmla="*/ 1088198 h 1941513"/>
                <a:gd name="T104" fmla="*/ 898445 w 2301876"/>
                <a:gd name="T105" fmla="*/ 262 h 1941513"/>
                <a:gd name="T106" fmla="*/ 992990 w 2301876"/>
                <a:gd name="T107" fmla="*/ 39421 h 1941513"/>
                <a:gd name="T108" fmla="*/ 1041313 w 2301876"/>
                <a:gd name="T109" fmla="*/ 129302 h 1941513"/>
                <a:gd name="T110" fmla="*/ 1017414 w 2301876"/>
                <a:gd name="T111" fmla="*/ 1483030 h 1941513"/>
                <a:gd name="T112" fmla="*/ 887939 w 2301876"/>
                <a:gd name="T113" fmla="*/ 1588417 h 1941513"/>
                <a:gd name="T114" fmla="*/ 200909 w 2301876"/>
                <a:gd name="T115" fmla="*/ 1599454 h 1941513"/>
                <a:gd name="T116" fmla="*/ 45959 w 2301876"/>
                <a:gd name="T117" fmla="*/ 1513779 h 1941513"/>
                <a:gd name="T118" fmla="*/ 0 w 2301876"/>
                <a:gd name="T119" fmla="*/ 152429 h 1941513"/>
                <a:gd name="T120" fmla="*/ 34667 w 2301876"/>
                <a:gd name="T121" fmla="*/ 55452 h 1941513"/>
                <a:gd name="T122" fmla="*/ 121596 w 2301876"/>
                <a:gd name="T123" fmla="*/ 2891 h 19415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01876" h="1941513">
                  <a:moveTo>
                    <a:pt x="475693" y="1664563"/>
                  </a:moveTo>
                  <a:lnTo>
                    <a:pt x="471250" y="1664880"/>
                  </a:lnTo>
                  <a:lnTo>
                    <a:pt x="466490" y="1665198"/>
                  </a:lnTo>
                  <a:lnTo>
                    <a:pt x="462047" y="1665515"/>
                  </a:lnTo>
                  <a:lnTo>
                    <a:pt x="457605" y="1666468"/>
                  </a:lnTo>
                  <a:lnTo>
                    <a:pt x="453162" y="1667421"/>
                  </a:lnTo>
                  <a:lnTo>
                    <a:pt x="449354" y="1668691"/>
                  </a:lnTo>
                  <a:lnTo>
                    <a:pt x="440786" y="1671550"/>
                  </a:lnTo>
                  <a:lnTo>
                    <a:pt x="433170" y="1675679"/>
                  </a:lnTo>
                  <a:lnTo>
                    <a:pt x="425553" y="1680125"/>
                  </a:lnTo>
                  <a:lnTo>
                    <a:pt x="418572" y="1685207"/>
                  </a:lnTo>
                  <a:lnTo>
                    <a:pt x="412542" y="1691241"/>
                  </a:lnTo>
                  <a:lnTo>
                    <a:pt x="406513" y="1697276"/>
                  </a:lnTo>
                  <a:lnTo>
                    <a:pt x="401435" y="1704263"/>
                  </a:lnTo>
                  <a:lnTo>
                    <a:pt x="396993" y="1711886"/>
                  </a:lnTo>
                  <a:lnTo>
                    <a:pt x="392867" y="1719508"/>
                  </a:lnTo>
                  <a:lnTo>
                    <a:pt x="390011" y="1728083"/>
                  </a:lnTo>
                  <a:lnTo>
                    <a:pt x="388742" y="1732212"/>
                  </a:lnTo>
                  <a:lnTo>
                    <a:pt x="387790" y="1736341"/>
                  </a:lnTo>
                  <a:lnTo>
                    <a:pt x="386838" y="1740787"/>
                  </a:lnTo>
                  <a:lnTo>
                    <a:pt x="386203" y="1745552"/>
                  </a:lnTo>
                  <a:lnTo>
                    <a:pt x="385886" y="1749998"/>
                  </a:lnTo>
                  <a:lnTo>
                    <a:pt x="385886" y="1754444"/>
                  </a:lnTo>
                  <a:lnTo>
                    <a:pt x="385886" y="1759209"/>
                  </a:lnTo>
                  <a:lnTo>
                    <a:pt x="386203" y="1763655"/>
                  </a:lnTo>
                  <a:lnTo>
                    <a:pt x="386838" y="1768419"/>
                  </a:lnTo>
                  <a:lnTo>
                    <a:pt x="387790" y="1772865"/>
                  </a:lnTo>
                  <a:lnTo>
                    <a:pt x="388742" y="1776994"/>
                  </a:lnTo>
                  <a:lnTo>
                    <a:pt x="390011" y="1781441"/>
                  </a:lnTo>
                  <a:lnTo>
                    <a:pt x="392867" y="1789698"/>
                  </a:lnTo>
                  <a:lnTo>
                    <a:pt x="396993" y="1797639"/>
                  </a:lnTo>
                  <a:lnTo>
                    <a:pt x="401435" y="1804943"/>
                  </a:lnTo>
                  <a:lnTo>
                    <a:pt x="406513" y="1812248"/>
                  </a:lnTo>
                  <a:lnTo>
                    <a:pt x="412542" y="1818283"/>
                  </a:lnTo>
                  <a:lnTo>
                    <a:pt x="418572" y="1824317"/>
                  </a:lnTo>
                  <a:lnTo>
                    <a:pt x="425553" y="1829399"/>
                  </a:lnTo>
                  <a:lnTo>
                    <a:pt x="433170" y="1833845"/>
                  </a:lnTo>
                  <a:lnTo>
                    <a:pt x="440786" y="1837657"/>
                  </a:lnTo>
                  <a:lnTo>
                    <a:pt x="449354" y="1840515"/>
                  </a:lnTo>
                  <a:lnTo>
                    <a:pt x="453162" y="1842103"/>
                  </a:lnTo>
                  <a:lnTo>
                    <a:pt x="457605" y="1842738"/>
                  </a:lnTo>
                  <a:lnTo>
                    <a:pt x="462047" y="1843374"/>
                  </a:lnTo>
                  <a:lnTo>
                    <a:pt x="466490" y="1844326"/>
                  </a:lnTo>
                  <a:lnTo>
                    <a:pt x="471250" y="1844644"/>
                  </a:lnTo>
                  <a:lnTo>
                    <a:pt x="475693" y="1844644"/>
                  </a:lnTo>
                  <a:lnTo>
                    <a:pt x="784465" y="1844644"/>
                  </a:lnTo>
                  <a:lnTo>
                    <a:pt x="788908" y="1844644"/>
                  </a:lnTo>
                  <a:lnTo>
                    <a:pt x="793668" y="1844326"/>
                  </a:lnTo>
                  <a:lnTo>
                    <a:pt x="798111" y="1843374"/>
                  </a:lnTo>
                  <a:lnTo>
                    <a:pt x="802553" y="1842738"/>
                  </a:lnTo>
                  <a:lnTo>
                    <a:pt x="806996" y="1842103"/>
                  </a:lnTo>
                  <a:lnTo>
                    <a:pt x="811122" y="1840515"/>
                  </a:lnTo>
                  <a:lnTo>
                    <a:pt x="819690" y="1837657"/>
                  </a:lnTo>
                  <a:lnTo>
                    <a:pt x="827306" y="1833845"/>
                  </a:lnTo>
                  <a:lnTo>
                    <a:pt x="834605" y="1829399"/>
                  </a:lnTo>
                  <a:lnTo>
                    <a:pt x="841586" y="1824317"/>
                  </a:lnTo>
                  <a:lnTo>
                    <a:pt x="847933" y="1818283"/>
                  </a:lnTo>
                  <a:lnTo>
                    <a:pt x="853963" y="1812248"/>
                  </a:lnTo>
                  <a:lnTo>
                    <a:pt x="859040" y="1804943"/>
                  </a:lnTo>
                  <a:lnTo>
                    <a:pt x="863483" y="1797639"/>
                  </a:lnTo>
                  <a:lnTo>
                    <a:pt x="867608" y="1789698"/>
                  </a:lnTo>
                  <a:lnTo>
                    <a:pt x="870464" y="1781441"/>
                  </a:lnTo>
                  <a:lnTo>
                    <a:pt x="871734" y="1776994"/>
                  </a:lnTo>
                  <a:lnTo>
                    <a:pt x="872686" y="1772865"/>
                  </a:lnTo>
                  <a:lnTo>
                    <a:pt x="873320" y="1768419"/>
                  </a:lnTo>
                  <a:lnTo>
                    <a:pt x="873638" y="1763655"/>
                  </a:lnTo>
                  <a:lnTo>
                    <a:pt x="874272" y="1759209"/>
                  </a:lnTo>
                  <a:lnTo>
                    <a:pt x="874590" y="1754444"/>
                  </a:lnTo>
                  <a:lnTo>
                    <a:pt x="874272" y="1749998"/>
                  </a:lnTo>
                  <a:lnTo>
                    <a:pt x="873638" y="1745552"/>
                  </a:lnTo>
                  <a:lnTo>
                    <a:pt x="873320" y="1740787"/>
                  </a:lnTo>
                  <a:lnTo>
                    <a:pt x="872686" y="1736341"/>
                  </a:lnTo>
                  <a:lnTo>
                    <a:pt x="871734" y="1732212"/>
                  </a:lnTo>
                  <a:lnTo>
                    <a:pt x="870464" y="1728083"/>
                  </a:lnTo>
                  <a:lnTo>
                    <a:pt x="867608" y="1719508"/>
                  </a:lnTo>
                  <a:lnTo>
                    <a:pt x="863483" y="1711886"/>
                  </a:lnTo>
                  <a:lnTo>
                    <a:pt x="859040" y="1704263"/>
                  </a:lnTo>
                  <a:lnTo>
                    <a:pt x="853963" y="1697276"/>
                  </a:lnTo>
                  <a:lnTo>
                    <a:pt x="847933" y="1691241"/>
                  </a:lnTo>
                  <a:lnTo>
                    <a:pt x="841586" y="1685207"/>
                  </a:lnTo>
                  <a:lnTo>
                    <a:pt x="834605" y="1680125"/>
                  </a:lnTo>
                  <a:lnTo>
                    <a:pt x="827306" y="1675679"/>
                  </a:lnTo>
                  <a:lnTo>
                    <a:pt x="819690" y="1671550"/>
                  </a:lnTo>
                  <a:lnTo>
                    <a:pt x="811122" y="1668691"/>
                  </a:lnTo>
                  <a:lnTo>
                    <a:pt x="806996" y="1667421"/>
                  </a:lnTo>
                  <a:lnTo>
                    <a:pt x="802553" y="1666468"/>
                  </a:lnTo>
                  <a:lnTo>
                    <a:pt x="798111" y="1665515"/>
                  </a:lnTo>
                  <a:lnTo>
                    <a:pt x="793668" y="1665198"/>
                  </a:lnTo>
                  <a:lnTo>
                    <a:pt x="788908" y="1664880"/>
                  </a:lnTo>
                  <a:lnTo>
                    <a:pt x="784465" y="1664563"/>
                  </a:lnTo>
                  <a:lnTo>
                    <a:pt x="475693" y="1664563"/>
                  </a:lnTo>
                  <a:close/>
                  <a:moveTo>
                    <a:pt x="1670551" y="1495108"/>
                  </a:moveTo>
                  <a:lnTo>
                    <a:pt x="1662926" y="1495425"/>
                  </a:lnTo>
                  <a:lnTo>
                    <a:pt x="1655936" y="1496695"/>
                  </a:lnTo>
                  <a:lnTo>
                    <a:pt x="1648946" y="1498283"/>
                  </a:lnTo>
                  <a:lnTo>
                    <a:pt x="1642274" y="1500823"/>
                  </a:lnTo>
                  <a:lnTo>
                    <a:pt x="1636237" y="1503998"/>
                  </a:lnTo>
                  <a:lnTo>
                    <a:pt x="1629882" y="1507490"/>
                  </a:lnTo>
                  <a:lnTo>
                    <a:pt x="1624481" y="1511618"/>
                  </a:lnTo>
                  <a:lnTo>
                    <a:pt x="1619080" y="1516380"/>
                  </a:lnTo>
                  <a:lnTo>
                    <a:pt x="1614631" y="1521778"/>
                  </a:lnTo>
                  <a:lnTo>
                    <a:pt x="1610183" y="1527175"/>
                  </a:lnTo>
                  <a:lnTo>
                    <a:pt x="1606688" y="1533208"/>
                  </a:lnTo>
                  <a:lnTo>
                    <a:pt x="1603511" y="1539240"/>
                  </a:lnTo>
                  <a:lnTo>
                    <a:pt x="1601605" y="1545908"/>
                  </a:lnTo>
                  <a:lnTo>
                    <a:pt x="1599698" y="1552893"/>
                  </a:lnTo>
                  <a:lnTo>
                    <a:pt x="1598427" y="1559878"/>
                  </a:lnTo>
                  <a:lnTo>
                    <a:pt x="1598110" y="1567498"/>
                  </a:lnTo>
                  <a:lnTo>
                    <a:pt x="1598427" y="1574800"/>
                  </a:lnTo>
                  <a:lnTo>
                    <a:pt x="1599698" y="1582103"/>
                  </a:lnTo>
                  <a:lnTo>
                    <a:pt x="1601605" y="1589088"/>
                  </a:lnTo>
                  <a:lnTo>
                    <a:pt x="1603511" y="1595755"/>
                  </a:lnTo>
                  <a:lnTo>
                    <a:pt x="1606688" y="1602105"/>
                  </a:lnTo>
                  <a:lnTo>
                    <a:pt x="1610183" y="1607820"/>
                  </a:lnTo>
                  <a:lnTo>
                    <a:pt x="1614631" y="1613535"/>
                  </a:lnTo>
                  <a:lnTo>
                    <a:pt x="1619080" y="1618615"/>
                  </a:lnTo>
                  <a:lnTo>
                    <a:pt x="1624481" y="1623378"/>
                  </a:lnTo>
                  <a:lnTo>
                    <a:pt x="1629882" y="1627505"/>
                  </a:lnTo>
                  <a:lnTo>
                    <a:pt x="1636237" y="1630998"/>
                  </a:lnTo>
                  <a:lnTo>
                    <a:pt x="1642274" y="1634173"/>
                  </a:lnTo>
                  <a:lnTo>
                    <a:pt x="1648946" y="1636713"/>
                  </a:lnTo>
                  <a:lnTo>
                    <a:pt x="1655936" y="1638300"/>
                  </a:lnTo>
                  <a:lnTo>
                    <a:pt x="1662926" y="1639253"/>
                  </a:lnTo>
                  <a:lnTo>
                    <a:pt x="1670551" y="1639570"/>
                  </a:lnTo>
                  <a:lnTo>
                    <a:pt x="1918697" y="1639570"/>
                  </a:lnTo>
                  <a:lnTo>
                    <a:pt x="1926004" y="1639253"/>
                  </a:lnTo>
                  <a:lnTo>
                    <a:pt x="1933630" y="1638300"/>
                  </a:lnTo>
                  <a:lnTo>
                    <a:pt x="1940620" y="1636713"/>
                  </a:lnTo>
                  <a:lnTo>
                    <a:pt x="1947292" y="1634173"/>
                  </a:lnTo>
                  <a:lnTo>
                    <a:pt x="1953329" y="1630998"/>
                  </a:lnTo>
                  <a:lnTo>
                    <a:pt x="1959366" y="1627505"/>
                  </a:lnTo>
                  <a:lnTo>
                    <a:pt x="1964767" y="1623378"/>
                  </a:lnTo>
                  <a:lnTo>
                    <a:pt x="1970168" y="1618615"/>
                  </a:lnTo>
                  <a:lnTo>
                    <a:pt x="1974934" y="1613535"/>
                  </a:lnTo>
                  <a:lnTo>
                    <a:pt x="1979065" y="1607820"/>
                  </a:lnTo>
                  <a:lnTo>
                    <a:pt x="1982560" y="1602105"/>
                  </a:lnTo>
                  <a:lnTo>
                    <a:pt x="1985419" y="1595755"/>
                  </a:lnTo>
                  <a:lnTo>
                    <a:pt x="1988279" y="1589088"/>
                  </a:lnTo>
                  <a:lnTo>
                    <a:pt x="1989868" y="1582103"/>
                  </a:lnTo>
                  <a:lnTo>
                    <a:pt x="1991138" y="1574800"/>
                  </a:lnTo>
                  <a:lnTo>
                    <a:pt x="1991456" y="1567498"/>
                  </a:lnTo>
                  <a:lnTo>
                    <a:pt x="1991138" y="1559878"/>
                  </a:lnTo>
                  <a:lnTo>
                    <a:pt x="1989868" y="1552893"/>
                  </a:lnTo>
                  <a:lnTo>
                    <a:pt x="1988279" y="1545908"/>
                  </a:lnTo>
                  <a:lnTo>
                    <a:pt x="1985419" y="1539240"/>
                  </a:lnTo>
                  <a:lnTo>
                    <a:pt x="1982560" y="1533208"/>
                  </a:lnTo>
                  <a:lnTo>
                    <a:pt x="1979065" y="1527175"/>
                  </a:lnTo>
                  <a:lnTo>
                    <a:pt x="1974934" y="1521778"/>
                  </a:lnTo>
                  <a:lnTo>
                    <a:pt x="1970168" y="1516380"/>
                  </a:lnTo>
                  <a:lnTo>
                    <a:pt x="1964767" y="1511618"/>
                  </a:lnTo>
                  <a:lnTo>
                    <a:pt x="1959366" y="1507490"/>
                  </a:lnTo>
                  <a:lnTo>
                    <a:pt x="1953329" y="1503998"/>
                  </a:lnTo>
                  <a:lnTo>
                    <a:pt x="1947292" y="1500823"/>
                  </a:lnTo>
                  <a:lnTo>
                    <a:pt x="1940620" y="1498283"/>
                  </a:lnTo>
                  <a:lnTo>
                    <a:pt x="1933630" y="1496695"/>
                  </a:lnTo>
                  <a:lnTo>
                    <a:pt x="1926004" y="1495425"/>
                  </a:lnTo>
                  <a:lnTo>
                    <a:pt x="1918697" y="1495108"/>
                  </a:lnTo>
                  <a:lnTo>
                    <a:pt x="1670551" y="1495108"/>
                  </a:lnTo>
                  <a:close/>
                  <a:moveTo>
                    <a:pt x="1787673" y="611187"/>
                  </a:moveTo>
                  <a:lnTo>
                    <a:pt x="1794669" y="611187"/>
                  </a:lnTo>
                  <a:lnTo>
                    <a:pt x="1801665" y="611187"/>
                  </a:lnTo>
                  <a:lnTo>
                    <a:pt x="1808661" y="612140"/>
                  </a:lnTo>
                  <a:lnTo>
                    <a:pt x="1815338" y="613093"/>
                  </a:lnTo>
                  <a:lnTo>
                    <a:pt x="1822016" y="614681"/>
                  </a:lnTo>
                  <a:lnTo>
                    <a:pt x="1828694" y="616587"/>
                  </a:lnTo>
                  <a:lnTo>
                    <a:pt x="1835372" y="618810"/>
                  </a:lnTo>
                  <a:lnTo>
                    <a:pt x="1841732" y="621352"/>
                  </a:lnTo>
                  <a:lnTo>
                    <a:pt x="1847773" y="624210"/>
                  </a:lnTo>
                  <a:lnTo>
                    <a:pt x="1853815" y="627387"/>
                  </a:lnTo>
                  <a:lnTo>
                    <a:pt x="1859539" y="631198"/>
                  </a:lnTo>
                  <a:lnTo>
                    <a:pt x="1865581" y="635010"/>
                  </a:lnTo>
                  <a:lnTo>
                    <a:pt x="1870987" y="639457"/>
                  </a:lnTo>
                  <a:lnTo>
                    <a:pt x="1876393" y="643904"/>
                  </a:lnTo>
                  <a:lnTo>
                    <a:pt x="1881480" y="648986"/>
                  </a:lnTo>
                  <a:lnTo>
                    <a:pt x="1886568" y="654068"/>
                  </a:lnTo>
                  <a:lnTo>
                    <a:pt x="1891338" y="659151"/>
                  </a:lnTo>
                  <a:lnTo>
                    <a:pt x="1895790" y="665186"/>
                  </a:lnTo>
                  <a:lnTo>
                    <a:pt x="1900242" y="670903"/>
                  </a:lnTo>
                  <a:lnTo>
                    <a:pt x="1904376" y="677256"/>
                  </a:lnTo>
                  <a:lnTo>
                    <a:pt x="1908192" y="683609"/>
                  </a:lnTo>
                  <a:lnTo>
                    <a:pt x="1911690" y="690597"/>
                  </a:lnTo>
                  <a:lnTo>
                    <a:pt x="1915188" y="697267"/>
                  </a:lnTo>
                  <a:lnTo>
                    <a:pt x="1918049" y="704255"/>
                  </a:lnTo>
                  <a:lnTo>
                    <a:pt x="1920593" y="711561"/>
                  </a:lnTo>
                  <a:lnTo>
                    <a:pt x="1923137" y="718867"/>
                  </a:lnTo>
                  <a:lnTo>
                    <a:pt x="1925363" y="726808"/>
                  </a:lnTo>
                  <a:lnTo>
                    <a:pt x="1927271" y="734431"/>
                  </a:lnTo>
                  <a:lnTo>
                    <a:pt x="1928861" y="742690"/>
                  </a:lnTo>
                  <a:lnTo>
                    <a:pt x="1929815" y="750631"/>
                  </a:lnTo>
                  <a:lnTo>
                    <a:pt x="1930451" y="758889"/>
                  </a:lnTo>
                  <a:lnTo>
                    <a:pt x="1931405" y="767466"/>
                  </a:lnTo>
                  <a:lnTo>
                    <a:pt x="1931405" y="775724"/>
                  </a:lnTo>
                  <a:lnTo>
                    <a:pt x="1931723" y="784301"/>
                  </a:lnTo>
                  <a:lnTo>
                    <a:pt x="1932359" y="791924"/>
                  </a:lnTo>
                  <a:lnTo>
                    <a:pt x="1933313" y="799865"/>
                  </a:lnTo>
                  <a:lnTo>
                    <a:pt x="1934585" y="806853"/>
                  </a:lnTo>
                  <a:lnTo>
                    <a:pt x="1936175" y="813206"/>
                  </a:lnTo>
                  <a:lnTo>
                    <a:pt x="1938401" y="819241"/>
                  </a:lnTo>
                  <a:lnTo>
                    <a:pt x="1940627" y="824958"/>
                  </a:lnTo>
                  <a:lnTo>
                    <a:pt x="1943171" y="830041"/>
                  </a:lnTo>
                  <a:lnTo>
                    <a:pt x="1945715" y="834805"/>
                  </a:lnTo>
                  <a:lnTo>
                    <a:pt x="1948576" y="839252"/>
                  </a:lnTo>
                  <a:lnTo>
                    <a:pt x="1951756" y="843381"/>
                  </a:lnTo>
                  <a:lnTo>
                    <a:pt x="1954936" y="846875"/>
                  </a:lnTo>
                  <a:lnTo>
                    <a:pt x="1958116" y="850687"/>
                  </a:lnTo>
                  <a:lnTo>
                    <a:pt x="1961614" y="853546"/>
                  </a:lnTo>
                  <a:lnTo>
                    <a:pt x="1965430" y="856087"/>
                  </a:lnTo>
                  <a:lnTo>
                    <a:pt x="1968610" y="858946"/>
                  </a:lnTo>
                  <a:lnTo>
                    <a:pt x="1975606" y="862757"/>
                  </a:lnTo>
                  <a:lnTo>
                    <a:pt x="1982284" y="866251"/>
                  </a:lnTo>
                  <a:lnTo>
                    <a:pt x="1988643" y="868475"/>
                  </a:lnTo>
                  <a:lnTo>
                    <a:pt x="1994049" y="869745"/>
                  </a:lnTo>
                  <a:lnTo>
                    <a:pt x="1998819" y="871016"/>
                  </a:lnTo>
                  <a:lnTo>
                    <a:pt x="2002635" y="871334"/>
                  </a:lnTo>
                  <a:lnTo>
                    <a:pt x="2005815" y="871651"/>
                  </a:lnTo>
                  <a:lnTo>
                    <a:pt x="2005815" y="932320"/>
                  </a:lnTo>
                  <a:lnTo>
                    <a:pt x="1841096" y="932320"/>
                  </a:lnTo>
                  <a:lnTo>
                    <a:pt x="1841096" y="997119"/>
                  </a:lnTo>
                  <a:lnTo>
                    <a:pt x="1853815" y="999025"/>
                  </a:lnTo>
                  <a:lnTo>
                    <a:pt x="1865899" y="1001566"/>
                  </a:lnTo>
                  <a:lnTo>
                    <a:pt x="1877983" y="1004107"/>
                  </a:lnTo>
                  <a:lnTo>
                    <a:pt x="1890066" y="1007601"/>
                  </a:lnTo>
                  <a:lnTo>
                    <a:pt x="1901514" y="1011095"/>
                  </a:lnTo>
                  <a:lnTo>
                    <a:pt x="1912962" y="1015224"/>
                  </a:lnTo>
                  <a:lnTo>
                    <a:pt x="1923773" y="1019354"/>
                  </a:lnTo>
                  <a:lnTo>
                    <a:pt x="1934903" y="1024118"/>
                  </a:lnTo>
                  <a:lnTo>
                    <a:pt x="1945715" y="1029200"/>
                  </a:lnTo>
                  <a:lnTo>
                    <a:pt x="1956208" y="1034918"/>
                  </a:lnTo>
                  <a:lnTo>
                    <a:pt x="1966384" y="1040635"/>
                  </a:lnTo>
                  <a:lnTo>
                    <a:pt x="1976242" y="1046988"/>
                  </a:lnTo>
                  <a:lnTo>
                    <a:pt x="1986099" y="1053659"/>
                  </a:lnTo>
                  <a:lnTo>
                    <a:pt x="1995321" y="1060329"/>
                  </a:lnTo>
                  <a:lnTo>
                    <a:pt x="2003907" y="1067635"/>
                  </a:lnTo>
                  <a:lnTo>
                    <a:pt x="2012811" y="1074940"/>
                  </a:lnTo>
                  <a:lnTo>
                    <a:pt x="2021396" y="1082881"/>
                  </a:lnTo>
                  <a:lnTo>
                    <a:pt x="2029028" y="1090822"/>
                  </a:lnTo>
                  <a:lnTo>
                    <a:pt x="2036978" y="1099081"/>
                  </a:lnTo>
                  <a:lnTo>
                    <a:pt x="2044292" y="1107975"/>
                  </a:lnTo>
                  <a:lnTo>
                    <a:pt x="2051288" y="1116551"/>
                  </a:lnTo>
                  <a:lnTo>
                    <a:pt x="2057965" y="1125445"/>
                  </a:lnTo>
                  <a:lnTo>
                    <a:pt x="2064325" y="1135292"/>
                  </a:lnTo>
                  <a:lnTo>
                    <a:pt x="2069731" y="1144821"/>
                  </a:lnTo>
                  <a:lnTo>
                    <a:pt x="2075455" y="1154350"/>
                  </a:lnTo>
                  <a:lnTo>
                    <a:pt x="2080225" y="1164515"/>
                  </a:lnTo>
                  <a:lnTo>
                    <a:pt x="2084995" y="1174679"/>
                  </a:lnTo>
                  <a:lnTo>
                    <a:pt x="2089128" y="1185161"/>
                  </a:lnTo>
                  <a:lnTo>
                    <a:pt x="2092626" y="1195643"/>
                  </a:lnTo>
                  <a:lnTo>
                    <a:pt x="2095488" y="1206761"/>
                  </a:lnTo>
                  <a:lnTo>
                    <a:pt x="2098668" y="1217560"/>
                  </a:lnTo>
                  <a:lnTo>
                    <a:pt x="2100894" y="1228995"/>
                  </a:lnTo>
                  <a:lnTo>
                    <a:pt x="2103438" y="1336675"/>
                  </a:lnTo>
                  <a:lnTo>
                    <a:pt x="1485900" y="1336675"/>
                  </a:lnTo>
                  <a:lnTo>
                    <a:pt x="1488444" y="1228995"/>
                  </a:lnTo>
                  <a:lnTo>
                    <a:pt x="1490670" y="1217560"/>
                  </a:lnTo>
                  <a:lnTo>
                    <a:pt x="1493214" y="1206761"/>
                  </a:lnTo>
                  <a:lnTo>
                    <a:pt x="1496712" y="1195643"/>
                  </a:lnTo>
                  <a:lnTo>
                    <a:pt x="1500210" y="1185161"/>
                  </a:lnTo>
                  <a:lnTo>
                    <a:pt x="1504343" y="1174679"/>
                  </a:lnTo>
                  <a:lnTo>
                    <a:pt x="1508795" y="1164515"/>
                  </a:lnTo>
                  <a:lnTo>
                    <a:pt x="1513565" y="1154350"/>
                  </a:lnTo>
                  <a:lnTo>
                    <a:pt x="1519289" y="1144821"/>
                  </a:lnTo>
                  <a:lnTo>
                    <a:pt x="1525013" y="1135292"/>
                  </a:lnTo>
                  <a:lnTo>
                    <a:pt x="1531055" y="1125763"/>
                  </a:lnTo>
                  <a:lnTo>
                    <a:pt x="1537732" y="1116551"/>
                  </a:lnTo>
                  <a:lnTo>
                    <a:pt x="1544728" y="1107975"/>
                  </a:lnTo>
                  <a:lnTo>
                    <a:pt x="1552042" y="1099081"/>
                  </a:lnTo>
                  <a:lnTo>
                    <a:pt x="1559674" y="1090822"/>
                  </a:lnTo>
                  <a:lnTo>
                    <a:pt x="1567942" y="1082881"/>
                  </a:lnTo>
                  <a:lnTo>
                    <a:pt x="1576209" y="1074940"/>
                  </a:lnTo>
                  <a:lnTo>
                    <a:pt x="1584795" y="1067635"/>
                  </a:lnTo>
                  <a:lnTo>
                    <a:pt x="1593699" y="1060329"/>
                  </a:lnTo>
                  <a:lnTo>
                    <a:pt x="1603239" y="1053659"/>
                  </a:lnTo>
                  <a:lnTo>
                    <a:pt x="1613096" y="1046988"/>
                  </a:lnTo>
                  <a:lnTo>
                    <a:pt x="1622954" y="1040635"/>
                  </a:lnTo>
                  <a:lnTo>
                    <a:pt x="1632812" y="1034918"/>
                  </a:lnTo>
                  <a:lnTo>
                    <a:pt x="1643305" y="1029200"/>
                  </a:lnTo>
                  <a:lnTo>
                    <a:pt x="1654117" y="1024118"/>
                  </a:lnTo>
                  <a:lnTo>
                    <a:pt x="1664929" y="1019671"/>
                  </a:lnTo>
                  <a:lnTo>
                    <a:pt x="1676058" y="1015224"/>
                  </a:lnTo>
                  <a:lnTo>
                    <a:pt x="1687506" y="1011095"/>
                  </a:lnTo>
                  <a:lnTo>
                    <a:pt x="1699272" y="1007601"/>
                  </a:lnTo>
                  <a:lnTo>
                    <a:pt x="1711355" y="1004107"/>
                  </a:lnTo>
                  <a:lnTo>
                    <a:pt x="1723439" y="1001566"/>
                  </a:lnTo>
                  <a:lnTo>
                    <a:pt x="1735523" y="999025"/>
                  </a:lnTo>
                  <a:lnTo>
                    <a:pt x="1747924" y="997119"/>
                  </a:lnTo>
                  <a:lnTo>
                    <a:pt x="1747924" y="932320"/>
                  </a:lnTo>
                  <a:lnTo>
                    <a:pt x="1583205" y="932320"/>
                  </a:lnTo>
                  <a:lnTo>
                    <a:pt x="1583205" y="871651"/>
                  </a:lnTo>
                  <a:lnTo>
                    <a:pt x="1586385" y="871334"/>
                  </a:lnTo>
                  <a:lnTo>
                    <a:pt x="1590201" y="870698"/>
                  </a:lnTo>
                  <a:lnTo>
                    <a:pt x="1594971" y="869110"/>
                  </a:lnTo>
                  <a:lnTo>
                    <a:pt x="1600377" y="867204"/>
                  </a:lnTo>
                  <a:lnTo>
                    <a:pt x="1606736" y="864663"/>
                  </a:lnTo>
                  <a:lnTo>
                    <a:pt x="1613414" y="861487"/>
                  </a:lnTo>
                  <a:lnTo>
                    <a:pt x="1620410" y="857358"/>
                  </a:lnTo>
                  <a:lnTo>
                    <a:pt x="1624226" y="854816"/>
                  </a:lnTo>
                  <a:lnTo>
                    <a:pt x="1627406" y="851958"/>
                  </a:lnTo>
                  <a:lnTo>
                    <a:pt x="1630586" y="848464"/>
                  </a:lnTo>
                  <a:lnTo>
                    <a:pt x="1634084" y="845287"/>
                  </a:lnTo>
                  <a:lnTo>
                    <a:pt x="1637264" y="841476"/>
                  </a:lnTo>
                  <a:lnTo>
                    <a:pt x="1640444" y="837346"/>
                  </a:lnTo>
                  <a:lnTo>
                    <a:pt x="1643305" y="832899"/>
                  </a:lnTo>
                  <a:lnTo>
                    <a:pt x="1646167" y="828135"/>
                  </a:lnTo>
                  <a:lnTo>
                    <a:pt x="1648393" y="823052"/>
                  </a:lnTo>
                  <a:lnTo>
                    <a:pt x="1650619" y="817653"/>
                  </a:lnTo>
                  <a:lnTo>
                    <a:pt x="1652845" y="811617"/>
                  </a:lnTo>
                  <a:lnTo>
                    <a:pt x="1654435" y="805265"/>
                  </a:lnTo>
                  <a:lnTo>
                    <a:pt x="1655707" y="798594"/>
                  </a:lnTo>
                  <a:lnTo>
                    <a:pt x="1656979" y="791289"/>
                  </a:lnTo>
                  <a:lnTo>
                    <a:pt x="1657297" y="783983"/>
                  </a:lnTo>
                  <a:lnTo>
                    <a:pt x="1657615" y="775724"/>
                  </a:lnTo>
                  <a:lnTo>
                    <a:pt x="1657933" y="767466"/>
                  </a:lnTo>
                  <a:lnTo>
                    <a:pt x="1658569" y="758889"/>
                  </a:lnTo>
                  <a:lnTo>
                    <a:pt x="1659205" y="750631"/>
                  </a:lnTo>
                  <a:lnTo>
                    <a:pt x="1660477" y="742690"/>
                  </a:lnTo>
                  <a:lnTo>
                    <a:pt x="1662067" y="734431"/>
                  </a:lnTo>
                  <a:lnTo>
                    <a:pt x="1663975" y="726808"/>
                  </a:lnTo>
                  <a:lnTo>
                    <a:pt x="1666201" y="718867"/>
                  </a:lnTo>
                  <a:lnTo>
                    <a:pt x="1668427" y="711561"/>
                  </a:lnTo>
                  <a:lnTo>
                    <a:pt x="1671289" y="704255"/>
                  </a:lnTo>
                  <a:lnTo>
                    <a:pt x="1674151" y="697267"/>
                  </a:lnTo>
                  <a:lnTo>
                    <a:pt x="1677648" y="690597"/>
                  </a:lnTo>
                  <a:lnTo>
                    <a:pt x="1680828" y="683609"/>
                  </a:lnTo>
                  <a:lnTo>
                    <a:pt x="1684962" y="677256"/>
                  </a:lnTo>
                  <a:lnTo>
                    <a:pt x="1689096" y="670903"/>
                  </a:lnTo>
                  <a:lnTo>
                    <a:pt x="1693230" y="665186"/>
                  </a:lnTo>
                  <a:lnTo>
                    <a:pt x="1698000" y="659151"/>
                  </a:lnTo>
                  <a:lnTo>
                    <a:pt x="1702770" y="654068"/>
                  </a:lnTo>
                  <a:lnTo>
                    <a:pt x="1707540" y="648986"/>
                  </a:lnTo>
                  <a:lnTo>
                    <a:pt x="1712627" y="643904"/>
                  </a:lnTo>
                  <a:lnTo>
                    <a:pt x="1718351" y="639457"/>
                  </a:lnTo>
                  <a:lnTo>
                    <a:pt x="1723757" y="635010"/>
                  </a:lnTo>
                  <a:lnTo>
                    <a:pt x="1729163" y="631198"/>
                  </a:lnTo>
                  <a:lnTo>
                    <a:pt x="1735205" y="627387"/>
                  </a:lnTo>
                  <a:lnTo>
                    <a:pt x="1741565" y="624210"/>
                  </a:lnTo>
                  <a:lnTo>
                    <a:pt x="1747288" y="621352"/>
                  </a:lnTo>
                  <a:lnTo>
                    <a:pt x="1753966" y="618810"/>
                  </a:lnTo>
                  <a:lnTo>
                    <a:pt x="1760326" y="616587"/>
                  </a:lnTo>
                  <a:lnTo>
                    <a:pt x="1767004" y="614681"/>
                  </a:lnTo>
                  <a:lnTo>
                    <a:pt x="1773682" y="613093"/>
                  </a:lnTo>
                  <a:lnTo>
                    <a:pt x="1780677" y="612140"/>
                  </a:lnTo>
                  <a:lnTo>
                    <a:pt x="1787673" y="611187"/>
                  </a:lnTo>
                  <a:close/>
                  <a:moveTo>
                    <a:pt x="630238" y="565150"/>
                  </a:moveTo>
                  <a:lnTo>
                    <a:pt x="639136" y="565468"/>
                  </a:lnTo>
                  <a:lnTo>
                    <a:pt x="647397" y="566420"/>
                  </a:lnTo>
                  <a:lnTo>
                    <a:pt x="655977" y="567372"/>
                  </a:lnTo>
                  <a:lnTo>
                    <a:pt x="664557" y="569276"/>
                  </a:lnTo>
                  <a:lnTo>
                    <a:pt x="672501" y="571498"/>
                  </a:lnTo>
                  <a:lnTo>
                    <a:pt x="680762" y="574354"/>
                  </a:lnTo>
                  <a:lnTo>
                    <a:pt x="689024" y="577211"/>
                  </a:lnTo>
                  <a:lnTo>
                    <a:pt x="696333" y="581020"/>
                  </a:lnTo>
                  <a:lnTo>
                    <a:pt x="703959" y="585463"/>
                  </a:lnTo>
                  <a:lnTo>
                    <a:pt x="711268" y="589907"/>
                  </a:lnTo>
                  <a:lnTo>
                    <a:pt x="718258" y="594667"/>
                  </a:lnTo>
                  <a:lnTo>
                    <a:pt x="725249" y="600063"/>
                  </a:lnTo>
                  <a:lnTo>
                    <a:pt x="731922" y="605776"/>
                  </a:lnTo>
                  <a:lnTo>
                    <a:pt x="738278" y="611489"/>
                  </a:lnTo>
                  <a:lnTo>
                    <a:pt x="744633" y="618154"/>
                  </a:lnTo>
                  <a:lnTo>
                    <a:pt x="750353" y="624820"/>
                  </a:lnTo>
                  <a:lnTo>
                    <a:pt x="756072" y="632437"/>
                  </a:lnTo>
                  <a:lnTo>
                    <a:pt x="761474" y="639737"/>
                  </a:lnTo>
                  <a:lnTo>
                    <a:pt x="766241" y="647354"/>
                  </a:lnTo>
                  <a:lnTo>
                    <a:pt x="771007" y="655289"/>
                  </a:lnTo>
                  <a:lnTo>
                    <a:pt x="775456" y="663541"/>
                  </a:lnTo>
                  <a:lnTo>
                    <a:pt x="779587" y="672111"/>
                  </a:lnTo>
                  <a:lnTo>
                    <a:pt x="783400" y="680998"/>
                  </a:lnTo>
                  <a:lnTo>
                    <a:pt x="786895" y="690202"/>
                  </a:lnTo>
                  <a:lnTo>
                    <a:pt x="790073" y="699406"/>
                  </a:lnTo>
                  <a:lnTo>
                    <a:pt x="792615" y="708611"/>
                  </a:lnTo>
                  <a:lnTo>
                    <a:pt x="794839" y="718450"/>
                  </a:lnTo>
                  <a:lnTo>
                    <a:pt x="796746" y="728606"/>
                  </a:lnTo>
                  <a:lnTo>
                    <a:pt x="798017" y="738445"/>
                  </a:lnTo>
                  <a:lnTo>
                    <a:pt x="799288" y="748919"/>
                  </a:lnTo>
                  <a:lnTo>
                    <a:pt x="799923" y="759076"/>
                  </a:lnTo>
                  <a:lnTo>
                    <a:pt x="800241" y="769550"/>
                  </a:lnTo>
                  <a:lnTo>
                    <a:pt x="799923" y="777802"/>
                  </a:lnTo>
                  <a:lnTo>
                    <a:pt x="799606" y="786054"/>
                  </a:lnTo>
                  <a:lnTo>
                    <a:pt x="798970" y="793989"/>
                  </a:lnTo>
                  <a:lnTo>
                    <a:pt x="798017" y="801923"/>
                  </a:lnTo>
                  <a:lnTo>
                    <a:pt x="797064" y="809541"/>
                  </a:lnTo>
                  <a:lnTo>
                    <a:pt x="795475" y="817476"/>
                  </a:lnTo>
                  <a:lnTo>
                    <a:pt x="793568" y="825093"/>
                  </a:lnTo>
                  <a:lnTo>
                    <a:pt x="791979" y="832710"/>
                  </a:lnTo>
                  <a:lnTo>
                    <a:pt x="789755" y="840328"/>
                  </a:lnTo>
                  <a:lnTo>
                    <a:pt x="787531" y="847310"/>
                  </a:lnTo>
                  <a:lnTo>
                    <a:pt x="784671" y="854293"/>
                  </a:lnTo>
                  <a:lnTo>
                    <a:pt x="781811" y="861276"/>
                  </a:lnTo>
                  <a:lnTo>
                    <a:pt x="778951" y="868258"/>
                  </a:lnTo>
                  <a:lnTo>
                    <a:pt x="775456" y="874923"/>
                  </a:lnTo>
                  <a:lnTo>
                    <a:pt x="772278" y="880954"/>
                  </a:lnTo>
                  <a:lnTo>
                    <a:pt x="768465" y="887619"/>
                  </a:lnTo>
                  <a:lnTo>
                    <a:pt x="764970" y="893649"/>
                  </a:lnTo>
                  <a:lnTo>
                    <a:pt x="760839" y="899680"/>
                  </a:lnTo>
                  <a:lnTo>
                    <a:pt x="756708" y="905393"/>
                  </a:lnTo>
                  <a:lnTo>
                    <a:pt x="752259" y="911106"/>
                  </a:lnTo>
                  <a:lnTo>
                    <a:pt x="747810" y="916501"/>
                  </a:lnTo>
                  <a:lnTo>
                    <a:pt x="743044" y="921580"/>
                  </a:lnTo>
                  <a:lnTo>
                    <a:pt x="738278" y="926341"/>
                  </a:lnTo>
                  <a:lnTo>
                    <a:pt x="733193" y="931101"/>
                  </a:lnTo>
                  <a:lnTo>
                    <a:pt x="728109" y="936180"/>
                  </a:lnTo>
                  <a:lnTo>
                    <a:pt x="722707" y="939988"/>
                  </a:lnTo>
                  <a:lnTo>
                    <a:pt x="717305" y="944114"/>
                  </a:lnTo>
                  <a:lnTo>
                    <a:pt x="711903" y="948241"/>
                  </a:lnTo>
                  <a:lnTo>
                    <a:pt x="706183" y="951414"/>
                  </a:lnTo>
                  <a:lnTo>
                    <a:pt x="700464" y="954906"/>
                  </a:lnTo>
                  <a:lnTo>
                    <a:pt x="694426" y="958080"/>
                  </a:lnTo>
                  <a:lnTo>
                    <a:pt x="688071" y="960619"/>
                  </a:lnTo>
                  <a:lnTo>
                    <a:pt x="688071" y="1044727"/>
                  </a:lnTo>
                  <a:lnTo>
                    <a:pt x="703641" y="1047266"/>
                  </a:lnTo>
                  <a:lnTo>
                    <a:pt x="718894" y="1050440"/>
                  </a:lnTo>
                  <a:lnTo>
                    <a:pt x="733829" y="1053614"/>
                  </a:lnTo>
                  <a:lnTo>
                    <a:pt x="748764" y="1057740"/>
                  </a:lnTo>
                  <a:lnTo>
                    <a:pt x="763063" y="1062184"/>
                  </a:lnTo>
                  <a:lnTo>
                    <a:pt x="777045" y="1066945"/>
                  </a:lnTo>
                  <a:lnTo>
                    <a:pt x="791026" y="1072340"/>
                  </a:lnTo>
                  <a:lnTo>
                    <a:pt x="804690" y="1078371"/>
                  </a:lnTo>
                  <a:lnTo>
                    <a:pt x="818036" y="1085036"/>
                  </a:lnTo>
                  <a:lnTo>
                    <a:pt x="831064" y="1091701"/>
                  </a:lnTo>
                  <a:lnTo>
                    <a:pt x="843775" y="1099001"/>
                  </a:lnTo>
                  <a:lnTo>
                    <a:pt x="856167" y="1106618"/>
                  </a:lnTo>
                  <a:lnTo>
                    <a:pt x="867925" y="1114871"/>
                  </a:lnTo>
                  <a:lnTo>
                    <a:pt x="879682" y="1123440"/>
                  </a:lnTo>
                  <a:lnTo>
                    <a:pt x="890804" y="1132010"/>
                  </a:lnTo>
                  <a:lnTo>
                    <a:pt x="901925" y="1141214"/>
                  </a:lnTo>
                  <a:lnTo>
                    <a:pt x="912094" y="1151370"/>
                  </a:lnTo>
                  <a:lnTo>
                    <a:pt x="921944" y="1161210"/>
                  </a:lnTo>
                  <a:lnTo>
                    <a:pt x="931795" y="1171683"/>
                  </a:lnTo>
                  <a:lnTo>
                    <a:pt x="940692" y="1182157"/>
                  </a:lnTo>
                  <a:lnTo>
                    <a:pt x="949272" y="1193266"/>
                  </a:lnTo>
                  <a:lnTo>
                    <a:pt x="957534" y="1204692"/>
                  </a:lnTo>
                  <a:lnTo>
                    <a:pt x="965160" y="1216118"/>
                  </a:lnTo>
                  <a:lnTo>
                    <a:pt x="972151" y="1227862"/>
                  </a:lnTo>
                  <a:lnTo>
                    <a:pt x="979142" y="1240557"/>
                  </a:lnTo>
                  <a:lnTo>
                    <a:pt x="985179" y="1252618"/>
                  </a:lnTo>
                  <a:lnTo>
                    <a:pt x="991217" y="1265631"/>
                  </a:lnTo>
                  <a:lnTo>
                    <a:pt x="995983" y="1278327"/>
                  </a:lnTo>
                  <a:lnTo>
                    <a:pt x="1000749" y="1291657"/>
                  </a:lnTo>
                  <a:lnTo>
                    <a:pt x="1004880" y="1304988"/>
                  </a:lnTo>
                  <a:lnTo>
                    <a:pt x="1008058" y="1318635"/>
                  </a:lnTo>
                  <a:lnTo>
                    <a:pt x="1010600" y="1332600"/>
                  </a:lnTo>
                  <a:lnTo>
                    <a:pt x="1014413" y="1484313"/>
                  </a:lnTo>
                  <a:lnTo>
                    <a:pt x="246063" y="1484313"/>
                  </a:lnTo>
                  <a:lnTo>
                    <a:pt x="249876" y="1332600"/>
                  </a:lnTo>
                  <a:lnTo>
                    <a:pt x="252419" y="1318635"/>
                  </a:lnTo>
                  <a:lnTo>
                    <a:pt x="255596" y="1304988"/>
                  </a:lnTo>
                  <a:lnTo>
                    <a:pt x="259727" y="1291657"/>
                  </a:lnTo>
                  <a:lnTo>
                    <a:pt x="264176" y="1278327"/>
                  </a:lnTo>
                  <a:lnTo>
                    <a:pt x="269260" y="1265631"/>
                  </a:lnTo>
                  <a:lnTo>
                    <a:pt x="275297" y="1252618"/>
                  </a:lnTo>
                  <a:lnTo>
                    <a:pt x="281017" y="1240557"/>
                  </a:lnTo>
                  <a:lnTo>
                    <a:pt x="288008" y="1227862"/>
                  </a:lnTo>
                  <a:lnTo>
                    <a:pt x="294999" y="1216118"/>
                  </a:lnTo>
                  <a:lnTo>
                    <a:pt x="302943" y="1204692"/>
                  </a:lnTo>
                  <a:lnTo>
                    <a:pt x="310887" y="1193266"/>
                  </a:lnTo>
                  <a:lnTo>
                    <a:pt x="319784" y="1182157"/>
                  </a:lnTo>
                  <a:lnTo>
                    <a:pt x="328682" y="1171683"/>
                  </a:lnTo>
                  <a:lnTo>
                    <a:pt x="338214" y="1161210"/>
                  </a:lnTo>
                  <a:lnTo>
                    <a:pt x="348383" y="1151370"/>
                  </a:lnTo>
                  <a:lnTo>
                    <a:pt x="358869" y="1141214"/>
                  </a:lnTo>
                  <a:lnTo>
                    <a:pt x="369673" y="1132010"/>
                  </a:lnTo>
                  <a:lnTo>
                    <a:pt x="380795" y="1123440"/>
                  </a:lnTo>
                  <a:lnTo>
                    <a:pt x="392552" y="1114871"/>
                  </a:lnTo>
                  <a:lnTo>
                    <a:pt x="404309" y="1106618"/>
                  </a:lnTo>
                  <a:lnTo>
                    <a:pt x="417020" y="1099001"/>
                  </a:lnTo>
                  <a:lnTo>
                    <a:pt x="429412" y="1091701"/>
                  </a:lnTo>
                  <a:lnTo>
                    <a:pt x="442441" y="1085036"/>
                  </a:lnTo>
                  <a:lnTo>
                    <a:pt x="455787" y="1078371"/>
                  </a:lnTo>
                  <a:lnTo>
                    <a:pt x="469450" y="1072340"/>
                  </a:lnTo>
                  <a:lnTo>
                    <a:pt x="483432" y="1066945"/>
                  </a:lnTo>
                  <a:lnTo>
                    <a:pt x="497413" y="1062184"/>
                  </a:lnTo>
                  <a:lnTo>
                    <a:pt x="511713" y="1057740"/>
                  </a:lnTo>
                  <a:lnTo>
                    <a:pt x="526648" y="1053614"/>
                  </a:lnTo>
                  <a:lnTo>
                    <a:pt x="541582" y="1050440"/>
                  </a:lnTo>
                  <a:lnTo>
                    <a:pt x="556835" y="1047266"/>
                  </a:lnTo>
                  <a:lnTo>
                    <a:pt x="571770" y="1044727"/>
                  </a:lnTo>
                  <a:lnTo>
                    <a:pt x="571770" y="960619"/>
                  </a:lnTo>
                  <a:lnTo>
                    <a:pt x="566050" y="958080"/>
                  </a:lnTo>
                  <a:lnTo>
                    <a:pt x="560013" y="954906"/>
                  </a:lnTo>
                  <a:lnTo>
                    <a:pt x="554293" y="951414"/>
                  </a:lnTo>
                  <a:lnTo>
                    <a:pt x="548573" y="948241"/>
                  </a:lnTo>
                  <a:lnTo>
                    <a:pt x="543171" y="944114"/>
                  </a:lnTo>
                  <a:lnTo>
                    <a:pt x="537452" y="939988"/>
                  </a:lnTo>
                  <a:lnTo>
                    <a:pt x="532367" y="935545"/>
                  </a:lnTo>
                  <a:lnTo>
                    <a:pt x="527283" y="931101"/>
                  </a:lnTo>
                  <a:lnTo>
                    <a:pt x="522199" y="926341"/>
                  </a:lnTo>
                  <a:lnTo>
                    <a:pt x="517433" y="921580"/>
                  </a:lnTo>
                  <a:lnTo>
                    <a:pt x="512348" y="916501"/>
                  </a:lnTo>
                  <a:lnTo>
                    <a:pt x="507900" y="911106"/>
                  </a:lnTo>
                  <a:lnTo>
                    <a:pt x="503769" y="905393"/>
                  </a:lnTo>
                  <a:lnTo>
                    <a:pt x="499638" y="899680"/>
                  </a:lnTo>
                  <a:lnTo>
                    <a:pt x="495507" y="893649"/>
                  </a:lnTo>
                  <a:lnTo>
                    <a:pt x="491694" y="887302"/>
                  </a:lnTo>
                  <a:lnTo>
                    <a:pt x="488198" y="880954"/>
                  </a:lnTo>
                  <a:lnTo>
                    <a:pt x="484385" y="874923"/>
                  </a:lnTo>
                  <a:lnTo>
                    <a:pt x="481525" y="868258"/>
                  </a:lnTo>
                  <a:lnTo>
                    <a:pt x="478665" y="861276"/>
                  </a:lnTo>
                  <a:lnTo>
                    <a:pt x="475488" y="854293"/>
                  </a:lnTo>
                  <a:lnTo>
                    <a:pt x="472946" y="847310"/>
                  </a:lnTo>
                  <a:lnTo>
                    <a:pt x="470404" y="839693"/>
                  </a:lnTo>
                  <a:lnTo>
                    <a:pt x="468497" y="832393"/>
                  </a:lnTo>
                  <a:lnTo>
                    <a:pt x="466273" y="825093"/>
                  </a:lnTo>
                  <a:lnTo>
                    <a:pt x="465002" y="817476"/>
                  </a:lnTo>
                  <a:lnTo>
                    <a:pt x="463413" y="809541"/>
                  </a:lnTo>
                  <a:lnTo>
                    <a:pt x="462142" y="801923"/>
                  </a:lnTo>
                  <a:lnTo>
                    <a:pt x="461189" y="793989"/>
                  </a:lnTo>
                  <a:lnTo>
                    <a:pt x="460871" y="786054"/>
                  </a:lnTo>
                  <a:lnTo>
                    <a:pt x="460235" y="777802"/>
                  </a:lnTo>
                  <a:lnTo>
                    <a:pt x="460235" y="769550"/>
                  </a:lnTo>
                  <a:lnTo>
                    <a:pt x="460553" y="759076"/>
                  </a:lnTo>
                  <a:lnTo>
                    <a:pt x="460871" y="748919"/>
                  </a:lnTo>
                  <a:lnTo>
                    <a:pt x="461824" y="738445"/>
                  </a:lnTo>
                  <a:lnTo>
                    <a:pt x="463413" y="728606"/>
                  </a:lnTo>
                  <a:lnTo>
                    <a:pt x="465637" y="718450"/>
                  </a:lnTo>
                  <a:lnTo>
                    <a:pt x="467862" y="708611"/>
                  </a:lnTo>
                  <a:lnTo>
                    <a:pt x="470404" y="699406"/>
                  </a:lnTo>
                  <a:lnTo>
                    <a:pt x="473264" y="690202"/>
                  </a:lnTo>
                  <a:lnTo>
                    <a:pt x="477077" y="680998"/>
                  </a:lnTo>
                  <a:lnTo>
                    <a:pt x="480890" y="672111"/>
                  </a:lnTo>
                  <a:lnTo>
                    <a:pt x="484703" y="663541"/>
                  </a:lnTo>
                  <a:lnTo>
                    <a:pt x="489152" y="655289"/>
                  </a:lnTo>
                  <a:lnTo>
                    <a:pt x="493918" y="647354"/>
                  </a:lnTo>
                  <a:lnTo>
                    <a:pt x="498685" y="639737"/>
                  </a:lnTo>
                  <a:lnTo>
                    <a:pt x="504404" y="632437"/>
                  </a:lnTo>
                  <a:lnTo>
                    <a:pt x="509806" y="624820"/>
                  </a:lnTo>
                  <a:lnTo>
                    <a:pt x="515844" y="618154"/>
                  </a:lnTo>
                  <a:lnTo>
                    <a:pt x="522199" y="611489"/>
                  </a:lnTo>
                  <a:lnTo>
                    <a:pt x="528236" y="605776"/>
                  </a:lnTo>
                  <a:lnTo>
                    <a:pt x="534909" y="600063"/>
                  </a:lnTo>
                  <a:lnTo>
                    <a:pt x="541900" y="594667"/>
                  </a:lnTo>
                  <a:lnTo>
                    <a:pt x="548891" y="589907"/>
                  </a:lnTo>
                  <a:lnTo>
                    <a:pt x="556517" y="585463"/>
                  </a:lnTo>
                  <a:lnTo>
                    <a:pt x="564144" y="581020"/>
                  </a:lnTo>
                  <a:lnTo>
                    <a:pt x="571770" y="577211"/>
                  </a:lnTo>
                  <a:lnTo>
                    <a:pt x="579714" y="574354"/>
                  </a:lnTo>
                  <a:lnTo>
                    <a:pt x="587658" y="571498"/>
                  </a:lnTo>
                  <a:lnTo>
                    <a:pt x="595920" y="569276"/>
                  </a:lnTo>
                  <a:lnTo>
                    <a:pt x="604499" y="567372"/>
                  </a:lnTo>
                  <a:lnTo>
                    <a:pt x="612761" y="566420"/>
                  </a:lnTo>
                  <a:lnTo>
                    <a:pt x="621659" y="565468"/>
                  </a:lnTo>
                  <a:lnTo>
                    <a:pt x="630238" y="565150"/>
                  </a:lnTo>
                  <a:close/>
                  <a:moveTo>
                    <a:pt x="181836" y="158167"/>
                  </a:moveTo>
                  <a:lnTo>
                    <a:pt x="178980" y="158484"/>
                  </a:lnTo>
                  <a:lnTo>
                    <a:pt x="176441" y="159119"/>
                  </a:lnTo>
                  <a:lnTo>
                    <a:pt x="173902" y="160390"/>
                  </a:lnTo>
                  <a:lnTo>
                    <a:pt x="171681" y="161343"/>
                  </a:lnTo>
                  <a:lnTo>
                    <a:pt x="169459" y="162613"/>
                  </a:lnTo>
                  <a:lnTo>
                    <a:pt x="167238" y="163884"/>
                  </a:lnTo>
                  <a:lnTo>
                    <a:pt x="165651" y="165789"/>
                  </a:lnTo>
                  <a:lnTo>
                    <a:pt x="164065" y="167695"/>
                  </a:lnTo>
                  <a:lnTo>
                    <a:pt x="162478" y="169918"/>
                  </a:lnTo>
                  <a:lnTo>
                    <a:pt x="161209" y="171824"/>
                  </a:lnTo>
                  <a:lnTo>
                    <a:pt x="159939" y="174364"/>
                  </a:lnTo>
                  <a:lnTo>
                    <a:pt x="159305" y="176588"/>
                  </a:lnTo>
                  <a:lnTo>
                    <a:pt x="158352" y="179128"/>
                  </a:lnTo>
                  <a:lnTo>
                    <a:pt x="158035" y="181669"/>
                  </a:lnTo>
                  <a:lnTo>
                    <a:pt x="157718" y="184210"/>
                  </a:lnTo>
                  <a:lnTo>
                    <a:pt x="157718" y="1440334"/>
                  </a:lnTo>
                  <a:lnTo>
                    <a:pt x="158352" y="1447639"/>
                  </a:lnTo>
                  <a:lnTo>
                    <a:pt x="159622" y="1454944"/>
                  </a:lnTo>
                  <a:lnTo>
                    <a:pt x="161526" y="1463202"/>
                  </a:lnTo>
                  <a:lnTo>
                    <a:pt x="164065" y="1471142"/>
                  </a:lnTo>
                  <a:lnTo>
                    <a:pt x="167238" y="1479717"/>
                  </a:lnTo>
                  <a:lnTo>
                    <a:pt x="171363" y="1488610"/>
                  </a:lnTo>
                  <a:lnTo>
                    <a:pt x="175806" y="1497185"/>
                  </a:lnTo>
                  <a:lnTo>
                    <a:pt x="181201" y="1506078"/>
                  </a:lnTo>
                  <a:lnTo>
                    <a:pt x="187230" y="1514336"/>
                  </a:lnTo>
                  <a:lnTo>
                    <a:pt x="193577" y="1522594"/>
                  </a:lnTo>
                  <a:lnTo>
                    <a:pt x="200876" y="1530534"/>
                  </a:lnTo>
                  <a:lnTo>
                    <a:pt x="208492" y="1538156"/>
                  </a:lnTo>
                  <a:lnTo>
                    <a:pt x="216743" y="1545143"/>
                  </a:lnTo>
                  <a:lnTo>
                    <a:pt x="225629" y="1551178"/>
                  </a:lnTo>
                  <a:lnTo>
                    <a:pt x="230389" y="1554354"/>
                  </a:lnTo>
                  <a:lnTo>
                    <a:pt x="235149" y="1557212"/>
                  </a:lnTo>
                  <a:lnTo>
                    <a:pt x="239909" y="1559753"/>
                  </a:lnTo>
                  <a:lnTo>
                    <a:pt x="244669" y="1561976"/>
                  </a:lnTo>
                  <a:lnTo>
                    <a:pt x="1018979" y="1561976"/>
                  </a:lnTo>
                  <a:lnTo>
                    <a:pt x="1018979" y="1559436"/>
                  </a:lnTo>
                  <a:lnTo>
                    <a:pt x="1028182" y="1554354"/>
                  </a:lnTo>
                  <a:lnTo>
                    <a:pt x="1037068" y="1548637"/>
                  </a:lnTo>
                  <a:lnTo>
                    <a:pt x="1045636" y="1542603"/>
                  </a:lnTo>
                  <a:lnTo>
                    <a:pt x="1053252" y="1535298"/>
                  </a:lnTo>
                  <a:lnTo>
                    <a:pt x="1060551" y="1527993"/>
                  </a:lnTo>
                  <a:lnTo>
                    <a:pt x="1067532" y="1520370"/>
                  </a:lnTo>
                  <a:lnTo>
                    <a:pt x="1073879" y="1512113"/>
                  </a:lnTo>
                  <a:lnTo>
                    <a:pt x="1079908" y="1504173"/>
                  </a:lnTo>
                  <a:lnTo>
                    <a:pt x="1084986" y="1495597"/>
                  </a:lnTo>
                  <a:lnTo>
                    <a:pt x="1089429" y="1487022"/>
                  </a:lnTo>
                  <a:lnTo>
                    <a:pt x="1093554" y="1479082"/>
                  </a:lnTo>
                  <a:lnTo>
                    <a:pt x="1096728" y="1470507"/>
                  </a:lnTo>
                  <a:lnTo>
                    <a:pt x="1099266" y="1462884"/>
                  </a:lnTo>
                  <a:lnTo>
                    <a:pt x="1101170" y="1454626"/>
                  </a:lnTo>
                  <a:lnTo>
                    <a:pt x="1102122" y="1447321"/>
                  </a:lnTo>
                  <a:lnTo>
                    <a:pt x="1102757" y="1440334"/>
                  </a:lnTo>
                  <a:lnTo>
                    <a:pt x="1102757" y="184210"/>
                  </a:lnTo>
                  <a:lnTo>
                    <a:pt x="1102122" y="181669"/>
                  </a:lnTo>
                  <a:lnTo>
                    <a:pt x="1101805" y="179128"/>
                  </a:lnTo>
                  <a:lnTo>
                    <a:pt x="1101170" y="176588"/>
                  </a:lnTo>
                  <a:lnTo>
                    <a:pt x="1100536" y="174364"/>
                  </a:lnTo>
                  <a:lnTo>
                    <a:pt x="1099266" y="171824"/>
                  </a:lnTo>
                  <a:lnTo>
                    <a:pt x="1097997" y="169918"/>
                  </a:lnTo>
                  <a:lnTo>
                    <a:pt x="1096410" y="167695"/>
                  </a:lnTo>
                  <a:lnTo>
                    <a:pt x="1094824" y="165789"/>
                  </a:lnTo>
                  <a:lnTo>
                    <a:pt x="1092919" y="163884"/>
                  </a:lnTo>
                  <a:lnTo>
                    <a:pt x="1090698" y="162613"/>
                  </a:lnTo>
                  <a:lnTo>
                    <a:pt x="1088794" y="161343"/>
                  </a:lnTo>
                  <a:lnTo>
                    <a:pt x="1086573" y="160390"/>
                  </a:lnTo>
                  <a:lnTo>
                    <a:pt x="1083716" y="159119"/>
                  </a:lnTo>
                  <a:lnTo>
                    <a:pt x="1081178" y="158484"/>
                  </a:lnTo>
                  <a:lnTo>
                    <a:pt x="1078639" y="158167"/>
                  </a:lnTo>
                  <a:lnTo>
                    <a:pt x="1076100" y="158167"/>
                  </a:lnTo>
                  <a:lnTo>
                    <a:pt x="184374" y="158167"/>
                  </a:lnTo>
                  <a:lnTo>
                    <a:pt x="181836" y="158167"/>
                  </a:lnTo>
                  <a:close/>
                  <a:moveTo>
                    <a:pt x="1414463" y="157162"/>
                  </a:moveTo>
                  <a:lnTo>
                    <a:pt x="2153497" y="157162"/>
                  </a:lnTo>
                  <a:lnTo>
                    <a:pt x="2161123" y="157162"/>
                  </a:lnTo>
                  <a:lnTo>
                    <a:pt x="2169066" y="158114"/>
                  </a:lnTo>
                  <a:lnTo>
                    <a:pt x="2176374" y="158749"/>
                  </a:lnTo>
                  <a:lnTo>
                    <a:pt x="2183364" y="160337"/>
                  </a:lnTo>
                  <a:lnTo>
                    <a:pt x="2190671" y="161924"/>
                  </a:lnTo>
                  <a:lnTo>
                    <a:pt x="2197661" y="163829"/>
                  </a:lnTo>
                  <a:lnTo>
                    <a:pt x="2204651" y="166052"/>
                  </a:lnTo>
                  <a:lnTo>
                    <a:pt x="2211324" y="168909"/>
                  </a:lnTo>
                  <a:lnTo>
                    <a:pt x="2217996" y="172084"/>
                  </a:lnTo>
                  <a:lnTo>
                    <a:pt x="2224350" y="174942"/>
                  </a:lnTo>
                  <a:lnTo>
                    <a:pt x="2230387" y="178752"/>
                  </a:lnTo>
                  <a:lnTo>
                    <a:pt x="2236424" y="182562"/>
                  </a:lnTo>
                  <a:lnTo>
                    <a:pt x="2242461" y="186689"/>
                  </a:lnTo>
                  <a:lnTo>
                    <a:pt x="2247862" y="191134"/>
                  </a:lnTo>
                  <a:lnTo>
                    <a:pt x="2253264" y="195579"/>
                  </a:lnTo>
                  <a:lnTo>
                    <a:pt x="2258665" y="200659"/>
                  </a:lnTo>
                  <a:lnTo>
                    <a:pt x="2263431" y="206057"/>
                  </a:lnTo>
                  <a:lnTo>
                    <a:pt x="2268197" y="211137"/>
                  </a:lnTo>
                  <a:lnTo>
                    <a:pt x="2272645" y="216852"/>
                  </a:lnTo>
                  <a:lnTo>
                    <a:pt x="2276776" y="222567"/>
                  </a:lnTo>
                  <a:lnTo>
                    <a:pt x="2280270" y="228917"/>
                  </a:lnTo>
                  <a:lnTo>
                    <a:pt x="2284083" y="234949"/>
                  </a:lnTo>
                  <a:lnTo>
                    <a:pt x="2287261" y="241299"/>
                  </a:lnTo>
                  <a:lnTo>
                    <a:pt x="2290438" y="247967"/>
                  </a:lnTo>
                  <a:lnTo>
                    <a:pt x="2292980" y="254634"/>
                  </a:lnTo>
                  <a:lnTo>
                    <a:pt x="2295204" y="261619"/>
                  </a:lnTo>
                  <a:lnTo>
                    <a:pt x="2297428" y="268604"/>
                  </a:lnTo>
                  <a:lnTo>
                    <a:pt x="2298699" y="275589"/>
                  </a:lnTo>
                  <a:lnTo>
                    <a:pt x="2300287" y="282892"/>
                  </a:lnTo>
                  <a:lnTo>
                    <a:pt x="2300923" y="290512"/>
                  </a:lnTo>
                  <a:lnTo>
                    <a:pt x="2301876" y="297814"/>
                  </a:lnTo>
                  <a:lnTo>
                    <a:pt x="2301876" y="305434"/>
                  </a:lnTo>
                  <a:lnTo>
                    <a:pt x="2301876" y="1484630"/>
                  </a:lnTo>
                  <a:lnTo>
                    <a:pt x="2301876" y="1497013"/>
                  </a:lnTo>
                  <a:lnTo>
                    <a:pt x="2300923" y="1509078"/>
                  </a:lnTo>
                  <a:lnTo>
                    <a:pt x="2299652" y="1521143"/>
                  </a:lnTo>
                  <a:lnTo>
                    <a:pt x="2298063" y="1533208"/>
                  </a:lnTo>
                  <a:lnTo>
                    <a:pt x="2295839" y="1544638"/>
                  </a:lnTo>
                  <a:lnTo>
                    <a:pt x="2292980" y="1555433"/>
                  </a:lnTo>
                  <a:lnTo>
                    <a:pt x="2289802" y="1566545"/>
                  </a:lnTo>
                  <a:lnTo>
                    <a:pt x="2285990" y="1577340"/>
                  </a:lnTo>
                  <a:lnTo>
                    <a:pt x="2281859" y="1587500"/>
                  </a:lnTo>
                  <a:lnTo>
                    <a:pt x="2277093" y="1597660"/>
                  </a:lnTo>
                  <a:lnTo>
                    <a:pt x="2271374" y="1607503"/>
                  </a:lnTo>
                  <a:lnTo>
                    <a:pt x="2265655" y="1616710"/>
                  </a:lnTo>
                  <a:lnTo>
                    <a:pt x="2259300" y="1625918"/>
                  </a:lnTo>
                  <a:lnTo>
                    <a:pt x="2252310" y="1634808"/>
                  </a:lnTo>
                  <a:lnTo>
                    <a:pt x="2244685" y="1643063"/>
                  </a:lnTo>
                  <a:lnTo>
                    <a:pt x="2236424" y="1651000"/>
                  </a:lnTo>
                  <a:lnTo>
                    <a:pt x="2227846" y="1658938"/>
                  </a:lnTo>
                  <a:lnTo>
                    <a:pt x="2218631" y="1665923"/>
                  </a:lnTo>
                  <a:lnTo>
                    <a:pt x="2208782" y="1672908"/>
                  </a:lnTo>
                  <a:lnTo>
                    <a:pt x="2198297" y="1678940"/>
                  </a:lnTo>
                  <a:lnTo>
                    <a:pt x="2187494" y="1684973"/>
                  </a:lnTo>
                  <a:lnTo>
                    <a:pt x="2176056" y="1690370"/>
                  </a:lnTo>
                  <a:lnTo>
                    <a:pt x="2163664" y="1695450"/>
                  </a:lnTo>
                  <a:lnTo>
                    <a:pt x="2150955" y="1700213"/>
                  </a:lnTo>
                  <a:lnTo>
                    <a:pt x="2137611" y="1704023"/>
                  </a:lnTo>
                  <a:lnTo>
                    <a:pt x="2123631" y="1707515"/>
                  </a:lnTo>
                  <a:lnTo>
                    <a:pt x="2108698" y="1710373"/>
                  </a:lnTo>
                  <a:lnTo>
                    <a:pt x="2093764" y="1712913"/>
                  </a:lnTo>
                  <a:lnTo>
                    <a:pt x="2077878" y="1715135"/>
                  </a:lnTo>
                  <a:lnTo>
                    <a:pt x="2061038" y="1716405"/>
                  </a:lnTo>
                  <a:lnTo>
                    <a:pt x="2044199" y="1717358"/>
                  </a:lnTo>
                  <a:lnTo>
                    <a:pt x="2026406" y="1717675"/>
                  </a:lnTo>
                  <a:lnTo>
                    <a:pt x="1563159" y="1717675"/>
                  </a:lnTo>
                  <a:lnTo>
                    <a:pt x="1551721" y="1717358"/>
                  </a:lnTo>
                  <a:lnTo>
                    <a:pt x="1540601" y="1716723"/>
                  </a:lnTo>
                  <a:lnTo>
                    <a:pt x="1529163" y="1715453"/>
                  </a:lnTo>
                  <a:lnTo>
                    <a:pt x="1518042" y="1714500"/>
                  </a:lnTo>
                  <a:lnTo>
                    <a:pt x="1506922" y="1712913"/>
                  </a:lnTo>
                  <a:lnTo>
                    <a:pt x="1495801" y="1710690"/>
                  </a:lnTo>
                  <a:lnTo>
                    <a:pt x="1485634" y="1709103"/>
                  </a:lnTo>
                  <a:lnTo>
                    <a:pt x="1475149" y="1706880"/>
                  </a:lnTo>
                  <a:lnTo>
                    <a:pt x="1456085" y="1701800"/>
                  </a:lnTo>
                  <a:lnTo>
                    <a:pt x="1439246" y="1697038"/>
                  </a:lnTo>
                  <a:lnTo>
                    <a:pt x="1424948" y="1692593"/>
                  </a:lnTo>
                  <a:lnTo>
                    <a:pt x="1414463" y="1688783"/>
                  </a:lnTo>
                  <a:lnTo>
                    <a:pt x="1414463" y="1342708"/>
                  </a:lnTo>
                  <a:lnTo>
                    <a:pt x="1416687" y="1347470"/>
                  </a:lnTo>
                  <a:lnTo>
                    <a:pt x="1419229" y="1352233"/>
                  </a:lnTo>
                  <a:lnTo>
                    <a:pt x="1422088" y="1357630"/>
                  </a:lnTo>
                  <a:lnTo>
                    <a:pt x="1425583" y="1362393"/>
                  </a:lnTo>
                  <a:lnTo>
                    <a:pt x="1429078" y="1367473"/>
                  </a:lnTo>
                  <a:lnTo>
                    <a:pt x="1433209" y="1372235"/>
                  </a:lnTo>
                  <a:lnTo>
                    <a:pt x="1437657" y="1376998"/>
                  </a:lnTo>
                  <a:lnTo>
                    <a:pt x="1442105" y="1381760"/>
                  </a:lnTo>
                  <a:lnTo>
                    <a:pt x="1446871" y="1386523"/>
                  </a:lnTo>
                  <a:lnTo>
                    <a:pt x="1451637" y="1390968"/>
                  </a:lnTo>
                  <a:lnTo>
                    <a:pt x="1456721" y="1395413"/>
                  </a:lnTo>
                  <a:lnTo>
                    <a:pt x="1462440" y="1399540"/>
                  </a:lnTo>
                  <a:lnTo>
                    <a:pt x="1467523" y="1403350"/>
                  </a:lnTo>
                  <a:lnTo>
                    <a:pt x="1472925" y="1406525"/>
                  </a:lnTo>
                  <a:lnTo>
                    <a:pt x="1478644" y="1410018"/>
                  </a:lnTo>
                  <a:lnTo>
                    <a:pt x="1484045" y="1412558"/>
                  </a:lnTo>
                  <a:lnTo>
                    <a:pt x="1484045" y="1413510"/>
                  </a:lnTo>
                  <a:lnTo>
                    <a:pt x="2108062" y="1413510"/>
                  </a:lnTo>
                  <a:lnTo>
                    <a:pt x="2108062" y="1410335"/>
                  </a:lnTo>
                  <a:lnTo>
                    <a:pt x="2115370" y="1406208"/>
                  </a:lnTo>
                  <a:lnTo>
                    <a:pt x="2122360" y="1401763"/>
                  </a:lnTo>
                  <a:lnTo>
                    <a:pt x="2129032" y="1396683"/>
                  </a:lnTo>
                  <a:lnTo>
                    <a:pt x="2135387" y="1390968"/>
                  </a:lnTo>
                  <a:lnTo>
                    <a:pt x="2141106" y="1385253"/>
                  </a:lnTo>
                  <a:lnTo>
                    <a:pt x="2146825" y="1378903"/>
                  </a:lnTo>
                  <a:lnTo>
                    <a:pt x="2151909" y="1372235"/>
                  </a:lnTo>
                  <a:lnTo>
                    <a:pt x="2156357" y="1365568"/>
                  </a:lnTo>
                  <a:lnTo>
                    <a:pt x="2160805" y="1358900"/>
                  </a:lnTo>
                  <a:lnTo>
                    <a:pt x="2163982" y="1352233"/>
                  </a:lnTo>
                  <a:lnTo>
                    <a:pt x="2167477" y="1345883"/>
                  </a:lnTo>
                  <a:lnTo>
                    <a:pt x="2170019" y="1339215"/>
                  </a:lnTo>
                  <a:lnTo>
                    <a:pt x="2172243" y="1332865"/>
                  </a:lnTo>
                  <a:lnTo>
                    <a:pt x="2173832" y="1326515"/>
                  </a:lnTo>
                  <a:lnTo>
                    <a:pt x="2174467" y="1320800"/>
                  </a:lnTo>
                  <a:lnTo>
                    <a:pt x="2174785" y="1315085"/>
                  </a:lnTo>
                  <a:lnTo>
                    <a:pt x="2174785" y="305434"/>
                  </a:lnTo>
                  <a:lnTo>
                    <a:pt x="2174467" y="301307"/>
                  </a:lnTo>
                  <a:lnTo>
                    <a:pt x="2172879" y="297497"/>
                  </a:lnTo>
                  <a:lnTo>
                    <a:pt x="2171290" y="293687"/>
                  </a:lnTo>
                  <a:lnTo>
                    <a:pt x="2168430" y="290829"/>
                  </a:lnTo>
                  <a:lnTo>
                    <a:pt x="2165571" y="288289"/>
                  </a:lnTo>
                  <a:lnTo>
                    <a:pt x="2162076" y="286067"/>
                  </a:lnTo>
                  <a:lnTo>
                    <a:pt x="2157945" y="284797"/>
                  </a:lnTo>
                  <a:lnTo>
                    <a:pt x="2153497" y="284479"/>
                  </a:lnTo>
                  <a:lnTo>
                    <a:pt x="1414463" y="284479"/>
                  </a:lnTo>
                  <a:lnTo>
                    <a:pt x="1414463" y="157162"/>
                  </a:lnTo>
                  <a:close/>
                  <a:moveTo>
                    <a:pt x="184374" y="0"/>
                  </a:moveTo>
                  <a:lnTo>
                    <a:pt x="1076100" y="0"/>
                  </a:lnTo>
                  <a:lnTo>
                    <a:pt x="1085621" y="317"/>
                  </a:lnTo>
                  <a:lnTo>
                    <a:pt x="1094824" y="953"/>
                  </a:lnTo>
                  <a:lnTo>
                    <a:pt x="1104026" y="1905"/>
                  </a:lnTo>
                  <a:lnTo>
                    <a:pt x="1113229" y="3494"/>
                  </a:lnTo>
                  <a:lnTo>
                    <a:pt x="1122115" y="5717"/>
                  </a:lnTo>
                  <a:lnTo>
                    <a:pt x="1131000" y="8258"/>
                  </a:lnTo>
                  <a:lnTo>
                    <a:pt x="1139568" y="11434"/>
                  </a:lnTo>
                  <a:lnTo>
                    <a:pt x="1147502" y="14610"/>
                  </a:lnTo>
                  <a:lnTo>
                    <a:pt x="1156070" y="18421"/>
                  </a:lnTo>
                  <a:lnTo>
                    <a:pt x="1163686" y="22232"/>
                  </a:lnTo>
                  <a:lnTo>
                    <a:pt x="1171620" y="26679"/>
                  </a:lnTo>
                  <a:lnTo>
                    <a:pt x="1178919" y="31443"/>
                  </a:lnTo>
                  <a:lnTo>
                    <a:pt x="1186217" y="36842"/>
                  </a:lnTo>
                  <a:lnTo>
                    <a:pt x="1193199" y="42241"/>
                  </a:lnTo>
                  <a:lnTo>
                    <a:pt x="1199863" y="47640"/>
                  </a:lnTo>
                  <a:lnTo>
                    <a:pt x="1206210" y="53993"/>
                  </a:lnTo>
                  <a:lnTo>
                    <a:pt x="1212557" y="60345"/>
                  </a:lnTo>
                  <a:lnTo>
                    <a:pt x="1218269" y="67014"/>
                  </a:lnTo>
                  <a:lnTo>
                    <a:pt x="1223981" y="74002"/>
                  </a:lnTo>
                  <a:lnTo>
                    <a:pt x="1229058" y="81306"/>
                  </a:lnTo>
                  <a:lnTo>
                    <a:pt x="1233818" y="88611"/>
                  </a:lnTo>
                  <a:lnTo>
                    <a:pt x="1238261" y="96551"/>
                  </a:lnTo>
                  <a:lnTo>
                    <a:pt x="1242387" y="104492"/>
                  </a:lnTo>
                  <a:lnTo>
                    <a:pt x="1245877" y="112749"/>
                  </a:lnTo>
                  <a:lnTo>
                    <a:pt x="1249368" y="121325"/>
                  </a:lnTo>
                  <a:lnTo>
                    <a:pt x="1252224" y="129582"/>
                  </a:lnTo>
                  <a:lnTo>
                    <a:pt x="1254446" y="138475"/>
                  </a:lnTo>
                  <a:lnTo>
                    <a:pt x="1256667" y="147368"/>
                  </a:lnTo>
                  <a:lnTo>
                    <a:pt x="1258254" y="156261"/>
                  </a:lnTo>
                  <a:lnTo>
                    <a:pt x="1259523" y="165472"/>
                  </a:lnTo>
                  <a:lnTo>
                    <a:pt x="1259840" y="175000"/>
                  </a:lnTo>
                  <a:lnTo>
                    <a:pt x="1260475" y="184210"/>
                  </a:lnTo>
                  <a:lnTo>
                    <a:pt x="1260475" y="1651541"/>
                  </a:lnTo>
                  <a:lnTo>
                    <a:pt x="1259840" y="1667103"/>
                  </a:lnTo>
                  <a:lnTo>
                    <a:pt x="1259206" y="1682348"/>
                  </a:lnTo>
                  <a:lnTo>
                    <a:pt x="1257936" y="1696958"/>
                  </a:lnTo>
                  <a:lnTo>
                    <a:pt x="1255715" y="1711886"/>
                  </a:lnTo>
                  <a:lnTo>
                    <a:pt x="1252542" y="1725860"/>
                  </a:lnTo>
                  <a:lnTo>
                    <a:pt x="1249368" y="1739835"/>
                  </a:lnTo>
                  <a:lnTo>
                    <a:pt x="1245243" y="1753492"/>
                  </a:lnTo>
                  <a:lnTo>
                    <a:pt x="1240483" y="1766831"/>
                  </a:lnTo>
                  <a:lnTo>
                    <a:pt x="1235405" y="1779535"/>
                  </a:lnTo>
                  <a:lnTo>
                    <a:pt x="1229376" y="1792239"/>
                  </a:lnTo>
                  <a:lnTo>
                    <a:pt x="1222712" y="1804308"/>
                  </a:lnTo>
                  <a:lnTo>
                    <a:pt x="1215413" y="1816060"/>
                  </a:lnTo>
                  <a:lnTo>
                    <a:pt x="1207162" y="1827493"/>
                  </a:lnTo>
                  <a:lnTo>
                    <a:pt x="1198594" y="1838292"/>
                  </a:lnTo>
                  <a:lnTo>
                    <a:pt x="1189391" y="1848773"/>
                  </a:lnTo>
                  <a:lnTo>
                    <a:pt x="1179236" y="1858619"/>
                  </a:lnTo>
                  <a:lnTo>
                    <a:pt x="1168129" y="1868147"/>
                  </a:lnTo>
                  <a:lnTo>
                    <a:pt x="1156705" y="1877040"/>
                  </a:lnTo>
                  <a:lnTo>
                    <a:pt x="1144646" y="1885615"/>
                  </a:lnTo>
                  <a:lnTo>
                    <a:pt x="1131635" y="1893555"/>
                  </a:lnTo>
                  <a:lnTo>
                    <a:pt x="1117989" y="1900860"/>
                  </a:lnTo>
                  <a:lnTo>
                    <a:pt x="1103709" y="1907530"/>
                  </a:lnTo>
                  <a:lnTo>
                    <a:pt x="1088794" y="1913882"/>
                  </a:lnTo>
                  <a:lnTo>
                    <a:pt x="1072927" y="1919599"/>
                  </a:lnTo>
                  <a:lnTo>
                    <a:pt x="1056108" y="1924680"/>
                  </a:lnTo>
                  <a:lnTo>
                    <a:pt x="1038654" y="1929127"/>
                  </a:lnTo>
                  <a:lnTo>
                    <a:pt x="1020566" y="1932620"/>
                  </a:lnTo>
                  <a:lnTo>
                    <a:pt x="1001526" y="1936114"/>
                  </a:lnTo>
                  <a:lnTo>
                    <a:pt x="981851" y="1938337"/>
                  </a:lnTo>
                  <a:lnTo>
                    <a:pt x="961541" y="1940243"/>
                  </a:lnTo>
                  <a:lnTo>
                    <a:pt x="940279" y="1941196"/>
                  </a:lnTo>
                  <a:lnTo>
                    <a:pt x="918065" y="1941513"/>
                  </a:lnTo>
                  <a:lnTo>
                    <a:pt x="342410" y="1941513"/>
                  </a:lnTo>
                  <a:lnTo>
                    <a:pt x="321148" y="1941196"/>
                  </a:lnTo>
                  <a:lnTo>
                    <a:pt x="300839" y="1940243"/>
                  </a:lnTo>
                  <a:lnTo>
                    <a:pt x="280846" y="1938337"/>
                  </a:lnTo>
                  <a:lnTo>
                    <a:pt x="261806" y="1936114"/>
                  </a:lnTo>
                  <a:lnTo>
                    <a:pt x="242765" y="1932938"/>
                  </a:lnTo>
                  <a:lnTo>
                    <a:pt x="225311" y="1929444"/>
                  </a:lnTo>
                  <a:lnTo>
                    <a:pt x="208175" y="1924998"/>
                  </a:lnTo>
                  <a:lnTo>
                    <a:pt x="191673" y="1920234"/>
                  </a:lnTo>
                  <a:lnTo>
                    <a:pt x="175806" y="1914517"/>
                  </a:lnTo>
                  <a:lnTo>
                    <a:pt x="160574" y="1908800"/>
                  </a:lnTo>
                  <a:lnTo>
                    <a:pt x="146294" y="1902130"/>
                  </a:lnTo>
                  <a:lnTo>
                    <a:pt x="132648" y="1894825"/>
                  </a:lnTo>
                  <a:lnTo>
                    <a:pt x="119954" y="1886885"/>
                  </a:lnTo>
                  <a:lnTo>
                    <a:pt x="107261" y="1878628"/>
                  </a:lnTo>
                  <a:lnTo>
                    <a:pt x="95836" y="1869735"/>
                  </a:lnTo>
                  <a:lnTo>
                    <a:pt x="84730" y="1860524"/>
                  </a:lnTo>
                  <a:lnTo>
                    <a:pt x="74575" y="1850361"/>
                  </a:lnTo>
                  <a:lnTo>
                    <a:pt x="64737" y="1840198"/>
                  </a:lnTo>
                  <a:lnTo>
                    <a:pt x="55534" y="1829399"/>
                  </a:lnTo>
                  <a:lnTo>
                    <a:pt x="47601" y="1817965"/>
                  </a:lnTo>
                  <a:lnTo>
                    <a:pt x="39985" y="1806532"/>
                  </a:lnTo>
                  <a:lnTo>
                    <a:pt x="32686" y="1794463"/>
                  </a:lnTo>
                  <a:lnTo>
                    <a:pt x="26656" y="1781758"/>
                  </a:lnTo>
                  <a:lnTo>
                    <a:pt x="20944" y="1768419"/>
                  </a:lnTo>
                  <a:lnTo>
                    <a:pt x="16184" y="1755397"/>
                  </a:lnTo>
                  <a:lnTo>
                    <a:pt x="11741" y="1741740"/>
                  </a:lnTo>
                  <a:lnTo>
                    <a:pt x="8251" y="1727131"/>
                  </a:lnTo>
                  <a:lnTo>
                    <a:pt x="5077" y="1712838"/>
                  </a:lnTo>
                  <a:lnTo>
                    <a:pt x="2856" y="1698229"/>
                  </a:lnTo>
                  <a:lnTo>
                    <a:pt x="1269" y="1682984"/>
                  </a:lnTo>
                  <a:lnTo>
                    <a:pt x="317" y="1667421"/>
                  </a:lnTo>
                  <a:lnTo>
                    <a:pt x="0" y="1651541"/>
                  </a:lnTo>
                  <a:lnTo>
                    <a:pt x="0" y="184210"/>
                  </a:lnTo>
                  <a:lnTo>
                    <a:pt x="0" y="175000"/>
                  </a:lnTo>
                  <a:lnTo>
                    <a:pt x="634" y="165472"/>
                  </a:lnTo>
                  <a:lnTo>
                    <a:pt x="1904" y="156261"/>
                  </a:lnTo>
                  <a:lnTo>
                    <a:pt x="3808" y="147368"/>
                  </a:lnTo>
                  <a:lnTo>
                    <a:pt x="6029" y="138475"/>
                  </a:lnTo>
                  <a:lnTo>
                    <a:pt x="8251" y="129582"/>
                  </a:lnTo>
                  <a:lnTo>
                    <a:pt x="11107" y="121325"/>
                  </a:lnTo>
                  <a:lnTo>
                    <a:pt x="14280" y="112749"/>
                  </a:lnTo>
                  <a:lnTo>
                    <a:pt x="18088" y="104492"/>
                  </a:lnTo>
                  <a:lnTo>
                    <a:pt x="22214" y="96551"/>
                  </a:lnTo>
                  <a:lnTo>
                    <a:pt x="26656" y="88611"/>
                  </a:lnTo>
                  <a:lnTo>
                    <a:pt x="31416" y="81306"/>
                  </a:lnTo>
                  <a:lnTo>
                    <a:pt x="36494" y="74002"/>
                  </a:lnTo>
                  <a:lnTo>
                    <a:pt x="41889" y="67014"/>
                  </a:lnTo>
                  <a:lnTo>
                    <a:pt x="47918" y="60345"/>
                  </a:lnTo>
                  <a:lnTo>
                    <a:pt x="53948" y="53993"/>
                  </a:lnTo>
                  <a:lnTo>
                    <a:pt x="60612" y="47640"/>
                  </a:lnTo>
                  <a:lnTo>
                    <a:pt x="66959" y="42241"/>
                  </a:lnTo>
                  <a:lnTo>
                    <a:pt x="74257" y="36842"/>
                  </a:lnTo>
                  <a:lnTo>
                    <a:pt x="81556" y="31443"/>
                  </a:lnTo>
                  <a:lnTo>
                    <a:pt x="88855" y="26679"/>
                  </a:lnTo>
                  <a:lnTo>
                    <a:pt x="96471" y="22232"/>
                  </a:lnTo>
                  <a:lnTo>
                    <a:pt x="104405" y="18421"/>
                  </a:lnTo>
                  <a:lnTo>
                    <a:pt x="112338" y="14610"/>
                  </a:lnTo>
                  <a:lnTo>
                    <a:pt x="120906" y="11434"/>
                  </a:lnTo>
                  <a:lnTo>
                    <a:pt x="129475" y="8258"/>
                  </a:lnTo>
                  <a:lnTo>
                    <a:pt x="138360" y="5717"/>
                  </a:lnTo>
                  <a:lnTo>
                    <a:pt x="146928" y="3494"/>
                  </a:lnTo>
                  <a:lnTo>
                    <a:pt x="156131" y="1905"/>
                  </a:lnTo>
                  <a:lnTo>
                    <a:pt x="165651" y="953"/>
                  </a:lnTo>
                  <a:lnTo>
                    <a:pt x="174854" y="317"/>
                  </a:lnTo>
                  <a:lnTo>
                    <a:pt x="18437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6" name="组合 270">
              <a:extLst>
                <a:ext uri="{FF2B5EF4-FFF2-40B4-BE49-F238E27FC236}">
                  <a16:creationId xmlns:a16="http://schemas.microsoft.com/office/drawing/2014/main" id="{0B3E3F2D-35D4-4D46-9486-E69161B66C08}"/>
                </a:ext>
              </a:extLst>
            </p:cNvPr>
            <p:cNvGrpSpPr/>
            <p:nvPr/>
          </p:nvGrpSpPr>
          <p:grpSpPr>
            <a:xfrm>
              <a:off x="4536733" y="4029981"/>
              <a:ext cx="540075" cy="540074"/>
              <a:chOff x="2942266" y="5260976"/>
              <a:chExt cx="682625" cy="682624"/>
            </a:xfrm>
            <a:solidFill>
              <a:schemeClr val="bg1"/>
            </a:solidFill>
          </p:grpSpPr>
          <p:sp>
            <p:nvSpPr>
              <p:cNvPr id="37" name="Freeform 22">
                <a:extLst>
                  <a:ext uri="{FF2B5EF4-FFF2-40B4-BE49-F238E27FC236}">
                    <a16:creationId xmlns:a16="http://schemas.microsoft.com/office/drawing/2014/main" id="{71362D19-6FDB-4E13-803D-FE1F4E503E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2266" y="5260976"/>
                <a:ext cx="682625" cy="682624"/>
              </a:xfrm>
              <a:custGeom>
                <a:avLst/>
                <a:gdLst>
                  <a:gd name="T0" fmla="*/ 91 w 182"/>
                  <a:gd name="T1" fmla="*/ 0 h 182"/>
                  <a:gd name="T2" fmla="*/ 0 w 182"/>
                  <a:gd name="T3" fmla="*/ 91 h 182"/>
                  <a:gd name="T4" fmla="*/ 91 w 182"/>
                  <a:gd name="T5" fmla="*/ 182 h 182"/>
                  <a:gd name="T6" fmla="*/ 182 w 182"/>
                  <a:gd name="T7" fmla="*/ 91 h 182"/>
                  <a:gd name="T8" fmla="*/ 91 w 182"/>
                  <a:gd name="T9" fmla="*/ 0 h 182"/>
                  <a:gd name="T10" fmla="*/ 91 w 182"/>
                  <a:gd name="T11" fmla="*/ 161 h 182"/>
                  <a:gd name="T12" fmla="*/ 21 w 182"/>
                  <a:gd name="T13" fmla="*/ 91 h 182"/>
                  <a:gd name="T14" fmla="*/ 91 w 182"/>
                  <a:gd name="T15" fmla="*/ 21 h 182"/>
                  <a:gd name="T16" fmla="*/ 161 w 182"/>
                  <a:gd name="T17" fmla="*/ 91 h 182"/>
                  <a:gd name="T18" fmla="*/ 91 w 182"/>
                  <a:gd name="T19" fmla="*/ 16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2" h="182">
                    <a:moveTo>
                      <a:pt x="91" y="0"/>
                    </a:moveTo>
                    <a:cubicBezTo>
                      <a:pt x="41" y="0"/>
                      <a:pt x="0" y="41"/>
                      <a:pt x="0" y="91"/>
                    </a:cubicBezTo>
                    <a:cubicBezTo>
                      <a:pt x="0" y="141"/>
                      <a:pt x="41" y="182"/>
                      <a:pt x="91" y="182"/>
                    </a:cubicBezTo>
                    <a:cubicBezTo>
                      <a:pt x="141" y="182"/>
                      <a:pt x="182" y="141"/>
                      <a:pt x="182" y="91"/>
                    </a:cubicBezTo>
                    <a:cubicBezTo>
                      <a:pt x="182" y="41"/>
                      <a:pt x="141" y="0"/>
                      <a:pt x="91" y="0"/>
                    </a:cubicBezTo>
                    <a:moveTo>
                      <a:pt x="91" y="161"/>
                    </a:moveTo>
                    <a:cubicBezTo>
                      <a:pt x="52" y="161"/>
                      <a:pt x="21" y="130"/>
                      <a:pt x="21" y="91"/>
                    </a:cubicBezTo>
                    <a:cubicBezTo>
                      <a:pt x="21" y="52"/>
                      <a:pt x="52" y="21"/>
                      <a:pt x="91" y="21"/>
                    </a:cubicBezTo>
                    <a:cubicBezTo>
                      <a:pt x="130" y="21"/>
                      <a:pt x="161" y="52"/>
                      <a:pt x="161" y="91"/>
                    </a:cubicBezTo>
                    <a:cubicBezTo>
                      <a:pt x="161" y="130"/>
                      <a:pt x="130" y="161"/>
                      <a:pt x="91" y="16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23">
                <a:extLst>
                  <a:ext uri="{FF2B5EF4-FFF2-40B4-BE49-F238E27FC236}">
                    <a16:creationId xmlns:a16="http://schemas.microsoft.com/office/drawing/2014/main" id="{C75F8F0D-B6D7-4409-8A46-E43B5EC095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34354" y="5451476"/>
                <a:ext cx="300038" cy="300037"/>
              </a:xfrm>
              <a:custGeom>
                <a:avLst/>
                <a:gdLst>
                  <a:gd name="T0" fmla="*/ 0 w 189"/>
                  <a:gd name="T1" fmla="*/ 189 h 189"/>
                  <a:gd name="T2" fmla="*/ 130 w 189"/>
                  <a:gd name="T3" fmla="*/ 130 h 189"/>
                  <a:gd name="T4" fmla="*/ 189 w 189"/>
                  <a:gd name="T5" fmla="*/ 0 h 189"/>
                  <a:gd name="T6" fmla="*/ 59 w 189"/>
                  <a:gd name="T7" fmla="*/ 59 h 189"/>
                  <a:gd name="T8" fmla="*/ 0 w 189"/>
                  <a:gd name="T9" fmla="*/ 189 h 189"/>
                  <a:gd name="T10" fmla="*/ 118 w 189"/>
                  <a:gd name="T11" fmla="*/ 118 h 189"/>
                  <a:gd name="T12" fmla="*/ 23 w 189"/>
                  <a:gd name="T13" fmla="*/ 166 h 189"/>
                  <a:gd name="T14" fmla="*/ 71 w 189"/>
                  <a:gd name="T15" fmla="*/ 71 h 189"/>
                  <a:gd name="T16" fmla="*/ 118 w 189"/>
                  <a:gd name="T17" fmla="*/ 11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9" h="189">
                    <a:moveTo>
                      <a:pt x="0" y="189"/>
                    </a:moveTo>
                    <a:lnTo>
                      <a:pt x="130" y="130"/>
                    </a:lnTo>
                    <a:lnTo>
                      <a:pt x="189" y="0"/>
                    </a:lnTo>
                    <a:lnTo>
                      <a:pt x="59" y="59"/>
                    </a:lnTo>
                    <a:lnTo>
                      <a:pt x="0" y="189"/>
                    </a:lnTo>
                    <a:close/>
                    <a:moveTo>
                      <a:pt x="118" y="118"/>
                    </a:moveTo>
                    <a:lnTo>
                      <a:pt x="23" y="166"/>
                    </a:lnTo>
                    <a:lnTo>
                      <a:pt x="71" y="71"/>
                    </a:lnTo>
                    <a:lnTo>
                      <a:pt x="118" y="1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71">
              <a:extLst>
                <a:ext uri="{FF2B5EF4-FFF2-40B4-BE49-F238E27FC236}">
                  <a16:creationId xmlns:a16="http://schemas.microsoft.com/office/drawing/2014/main" id="{6398EC78-7EF4-4133-918C-07F873E44645}"/>
                </a:ext>
              </a:extLst>
            </p:cNvPr>
            <p:cNvGrpSpPr/>
            <p:nvPr/>
          </p:nvGrpSpPr>
          <p:grpSpPr>
            <a:xfrm>
              <a:off x="4632998" y="2979784"/>
              <a:ext cx="423572" cy="538968"/>
              <a:chOff x="5848350" y="3113088"/>
              <a:chExt cx="495300" cy="630237"/>
            </a:xfrm>
            <a:solidFill>
              <a:schemeClr val="bg1"/>
            </a:solidFill>
          </p:grpSpPr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C4A8A649-B4A8-4C67-896C-1DCAF5E65C57}"/>
                  </a:ext>
                </a:extLst>
              </p:cNvPr>
              <p:cNvSpPr/>
              <p:nvPr/>
            </p:nvSpPr>
            <p:spPr bwMode="auto">
              <a:xfrm>
                <a:off x="5870575" y="3201988"/>
                <a:ext cx="473075" cy="112712"/>
              </a:xfrm>
              <a:custGeom>
                <a:avLst/>
                <a:gdLst>
                  <a:gd name="T0" fmla="*/ 298 w 298"/>
                  <a:gd name="T1" fmla="*/ 36 h 71"/>
                  <a:gd name="T2" fmla="*/ 255 w 298"/>
                  <a:gd name="T3" fmla="*/ 71 h 71"/>
                  <a:gd name="T4" fmla="*/ 0 w 298"/>
                  <a:gd name="T5" fmla="*/ 71 h 71"/>
                  <a:gd name="T6" fmla="*/ 0 w 298"/>
                  <a:gd name="T7" fmla="*/ 0 h 71"/>
                  <a:gd name="T8" fmla="*/ 255 w 298"/>
                  <a:gd name="T9" fmla="*/ 0 h 71"/>
                  <a:gd name="T10" fmla="*/ 298 w 298"/>
                  <a:gd name="T11" fmla="*/ 3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8" h="71">
                    <a:moveTo>
                      <a:pt x="298" y="36"/>
                    </a:moveTo>
                    <a:lnTo>
                      <a:pt x="255" y="71"/>
                    </a:lnTo>
                    <a:lnTo>
                      <a:pt x="0" y="71"/>
                    </a:lnTo>
                    <a:lnTo>
                      <a:pt x="0" y="0"/>
                    </a:lnTo>
                    <a:lnTo>
                      <a:pt x="255" y="0"/>
                    </a:lnTo>
                    <a:lnTo>
                      <a:pt x="29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376E944F-73A4-401E-A043-41351B3A2D5C}"/>
                  </a:ext>
                </a:extLst>
              </p:cNvPr>
              <p:cNvSpPr/>
              <p:nvPr/>
            </p:nvSpPr>
            <p:spPr bwMode="auto">
              <a:xfrm>
                <a:off x="5848350" y="3405188"/>
                <a:ext cx="473075" cy="112712"/>
              </a:xfrm>
              <a:custGeom>
                <a:avLst/>
                <a:gdLst>
                  <a:gd name="T0" fmla="*/ 0 w 298"/>
                  <a:gd name="T1" fmla="*/ 35 h 71"/>
                  <a:gd name="T2" fmla="*/ 42 w 298"/>
                  <a:gd name="T3" fmla="*/ 0 h 71"/>
                  <a:gd name="T4" fmla="*/ 298 w 298"/>
                  <a:gd name="T5" fmla="*/ 0 h 71"/>
                  <a:gd name="T6" fmla="*/ 298 w 298"/>
                  <a:gd name="T7" fmla="*/ 71 h 71"/>
                  <a:gd name="T8" fmla="*/ 42 w 298"/>
                  <a:gd name="T9" fmla="*/ 71 h 71"/>
                  <a:gd name="T10" fmla="*/ 0 w 298"/>
                  <a:gd name="T11" fmla="*/ 3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8" h="71">
                    <a:moveTo>
                      <a:pt x="0" y="35"/>
                    </a:moveTo>
                    <a:lnTo>
                      <a:pt x="42" y="0"/>
                    </a:lnTo>
                    <a:lnTo>
                      <a:pt x="298" y="0"/>
                    </a:lnTo>
                    <a:lnTo>
                      <a:pt x="298" y="71"/>
                    </a:lnTo>
                    <a:lnTo>
                      <a:pt x="42" y="71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06B41DEC-866E-4DB7-8145-95802AB32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1550" y="3113088"/>
                <a:ext cx="44450" cy="2016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499B7073-D3D8-450C-8935-ED6F2B827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1550" y="3338513"/>
                <a:ext cx="44450" cy="1793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FEEA06E7-77DE-4DC3-951C-65DDC14E6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1550" y="3540125"/>
                <a:ext cx="44450" cy="203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2">
              <a:extLst>
                <a:ext uri="{FF2B5EF4-FFF2-40B4-BE49-F238E27FC236}">
                  <a16:creationId xmlns:a16="http://schemas.microsoft.com/office/drawing/2014/main" id="{364965D1-4DBB-40A1-8E76-C4CC794D7386}"/>
                </a:ext>
              </a:extLst>
            </p:cNvPr>
            <p:cNvGrpSpPr/>
            <p:nvPr/>
          </p:nvGrpSpPr>
          <p:grpSpPr>
            <a:xfrm>
              <a:off x="3724260" y="4788758"/>
              <a:ext cx="657561" cy="539712"/>
              <a:chOff x="3765290" y="5403487"/>
              <a:chExt cx="611187" cy="501650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0C80976B-664C-46DA-BC45-786B595E07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05002" y="5571762"/>
                <a:ext cx="371475" cy="333375"/>
              </a:xfrm>
              <a:custGeom>
                <a:avLst/>
                <a:gdLst>
                  <a:gd name="T0" fmla="*/ 0 w 99"/>
                  <a:gd name="T1" fmla="*/ 41 h 89"/>
                  <a:gd name="T2" fmla="*/ 50 w 99"/>
                  <a:gd name="T3" fmla="*/ 82 h 89"/>
                  <a:gd name="T4" fmla="*/ 65 w 99"/>
                  <a:gd name="T5" fmla="*/ 80 h 89"/>
                  <a:gd name="T6" fmla="*/ 66 w 99"/>
                  <a:gd name="T7" fmla="*/ 80 h 89"/>
                  <a:gd name="T8" fmla="*/ 84 w 99"/>
                  <a:gd name="T9" fmla="*/ 89 h 89"/>
                  <a:gd name="T10" fmla="*/ 79 w 99"/>
                  <a:gd name="T11" fmla="*/ 74 h 89"/>
                  <a:gd name="T12" fmla="*/ 80 w 99"/>
                  <a:gd name="T13" fmla="*/ 74 h 89"/>
                  <a:gd name="T14" fmla="*/ 99 w 99"/>
                  <a:gd name="T15" fmla="*/ 41 h 89"/>
                  <a:gd name="T16" fmla="*/ 50 w 99"/>
                  <a:gd name="T17" fmla="*/ 0 h 89"/>
                  <a:gd name="T18" fmla="*/ 0 w 99"/>
                  <a:gd name="T19" fmla="*/ 41 h 89"/>
                  <a:gd name="T20" fmla="*/ 60 w 99"/>
                  <a:gd name="T21" fmla="*/ 27 h 89"/>
                  <a:gd name="T22" fmla="*/ 67 w 99"/>
                  <a:gd name="T23" fmla="*/ 20 h 89"/>
                  <a:gd name="T24" fmla="*/ 74 w 99"/>
                  <a:gd name="T25" fmla="*/ 27 h 89"/>
                  <a:gd name="T26" fmla="*/ 67 w 99"/>
                  <a:gd name="T27" fmla="*/ 34 h 89"/>
                  <a:gd name="T28" fmla="*/ 60 w 99"/>
                  <a:gd name="T29" fmla="*/ 27 h 89"/>
                  <a:gd name="T30" fmla="*/ 26 w 99"/>
                  <a:gd name="T31" fmla="*/ 27 h 89"/>
                  <a:gd name="T32" fmla="*/ 33 w 99"/>
                  <a:gd name="T33" fmla="*/ 20 h 89"/>
                  <a:gd name="T34" fmla="*/ 40 w 99"/>
                  <a:gd name="T35" fmla="*/ 27 h 89"/>
                  <a:gd name="T36" fmla="*/ 33 w 99"/>
                  <a:gd name="T37" fmla="*/ 34 h 89"/>
                  <a:gd name="T38" fmla="*/ 26 w 99"/>
                  <a:gd name="T39" fmla="*/ 2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9" h="89">
                    <a:moveTo>
                      <a:pt x="0" y="41"/>
                    </a:moveTo>
                    <a:cubicBezTo>
                      <a:pt x="0" y="64"/>
                      <a:pt x="23" y="82"/>
                      <a:pt x="50" y="82"/>
                    </a:cubicBezTo>
                    <a:cubicBezTo>
                      <a:pt x="55" y="82"/>
                      <a:pt x="60" y="82"/>
                      <a:pt x="65" y="80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79" y="74"/>
                      <a:pt x="80" y="74"/>
                      <a:pt x="80" y="74"/>
                    </a:cubicBezTo>
                    <a:cubicBezTo>
                      <a:pt x="91" y="66"/>
                      <a:pt x="99" y="55"/>
                      <a:pt x="99" y="41"/>
                    </a:cubicBezTo>
                    <a:cubicBezTo>
                      <a:pt x="99" y="18"/>
                      <a:pt x="77" y="0"/>
                      <a:pt x="50" y="0"/>
                    </a:cubicBezTo>
                    <a:cubicBezTo>
                      <a:pt x="23" y="0"/>
                      <a:pt x="0" y="18"/>
                      <a:pt x="0" y="41"/>
                    </a:cubicBezTo>
                    <a:close/>
                    <a:moveTo>
                      <a:pt x="60" y="27"/>
                    </a:moveTo>
                    <a:cubicBezTo>
                      <a:pt x="60" y="23"/>
                      <a:pt x="63" y="20"/>
                      <a:pt x="67" y="20"/>
                    </a:cubicBezTo>
                    <a:cubicBezTo>
                      <a:pt x="71" y="20"/>
                      <a:pt x="74" y="23"/>
                      <a:pt x="74" y="27"/>
                    </a:cubicBezTo>
                    <a:cubicBezTo>
                      <a:pt x="74" y="31"/>
                      <a:pt x="71" y="34"/>
                      <a:pt x="67" y="34"/>
                    </a:cubicBezTo>
                    <a:cubicBezTo>
                      <a:pt x="63" y="34"/>
                      <a:pt x="60" y="31"/>
                      <a:pt x="60" y="27"/>
                    </a:cubicBezTo>
                    <a:close/>
                    <a:moveTo>
                      <a:pt x="26" y="27"/>
                    </a:moveTo>
                    <a:cubicBezTo>
                      <a:pt x="26" y="23"/>
                      <a:pt x="29" y="20"/>
                      <a:pt x="33" y="20"/>
                    </a:cubicBezTo>
                    <a:cubicBezTo>
                      <a:pt x="36" y="20"/>
                      <a:pt x="40" y="23"/>
                      <a:pt x="40" y="27"/>
                    </a:cubicBezTo>
                    <a:cubicBezTo>
                      <a:pt x="40" y="31"/>
                      <a:pt x="36" y="34"/>
                      <a:pt x="33" y="34"/>
                    </a:cubicBezTo>
                    <a:cubicBezTo>
                      <a:pt x="29" y="34"/>
                      <a:pt x="26" y="31"/>
                      <a:pt x="26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EFC734E2-82BB-43B9-9391-9C7F33BB4C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5290" y="5403487"/>
                <a:ext cx="434975" cy="396875"/>
              </a:xfrm>
              <a:custGeom>
                <a:avLst/>
                <a:gdLst>
                  <a:gd name="T0" fmla="*/ 113 w 116"/>
                  <a:gd name="T1" fmla="*/ 41 h 106"/>
                  <a:gd name="T2" fmla="*/ 116 w 116"/>
                  <a:gd name="T3" fmla="*/ 41 h 106"/>
                  <a:gd name="T4" fmla="*/ 58 w 116"/>
                  <a:gd name="T5" fmla="*/ 0 h 106"/>
                  <a:gd name="T6" fmla="*/ 0 w 116"/>
                  <a:gd name="T7" fmla="*/ 49 h 106"/>
                  <a:gd name="T8" fmla="*/ 23 w 116"/>
                  <a:gd name="T9" fmla="*/ 88 h 106"/>
                  <a:gd name="T10" fmla="*/ 23 w 116"/>
                  <a:gd name="T11" fmla="*/ 88 h 106"/>
                  <a:gd name="T12" fmla="*/ 18 w 116"/>
                  <a:gd name="T13" fmla="*/ 106 h 106"/>
                  <a:gd name="T14" fmla="*/ 39 w 116"/>
                  <a:gd name="T15" fmla="*/ 95 h 106"/>
                  <a:gd name="T16" fmla="*/ 40 w 116"/>
                  <a:gd name="T17" fmla="*/ 95 h 106"/>
                  <a:gd name="T18" fmla="*/ 58 w 116"/>
                  <a:gd name="T19" fmla="*/ 98 h 106"/>
                  <a:gd name="T20" fmla="*/ 62 w 116"/>
                  <a:gd name="T21" fmla="*/ 98 h 106"/>
                  <a:gd name="T22" fmla="*/ 60 w 116"/>
                  <a:gd name="T23" fmla="*/ 86 h 106"/>
                  <a:gd name="T24" fmla="*/ 113 w 116"/>
                  <a:gd name="T25" fmla="*/ 41 h 106"/>
                  <a:gd name="T26" fmla="*/ 78 w 116"/>
                  <a:gd name="T27" fmla="*/ 24 h 106"/>
                  <a:gd name="T28" fmla="*/ 87 w 116"/>
                  <a:gd name="T29" fmla="*/ 32 h 106"/>
                  <a:gd name="T30" fmla="*/ 78 w 116"/>
                  <a:gd name="T31" fmla="*/ 40 h 106"/>
                  <a:gd name="T32" fmla="*/ 70 w 116"/>
                  <a:gd name="T33" fmla="*/ 32 h 106"/>
                  <a:gd name="T34" fmla="*/ 78 w 116"/>
                  <a:gd name="T35" fmla="*/ 24 h 106"/>
                  <a:gd name="T36" fmla="*/ 38 w 116"/>
                  <a:gd name="T37" fmla="*/ 40 h 106"/>
                  <a:gd name="T38" fmla="*/ 30 w 116"/>
                  <a:gd name="T39" fmla="*/ 32 h 106"/>
                  <a:gd name="T40" fmla="*/ 38 w 116"/>
                  <a:gd name="T41" fmla="*/ 24 h 106"/>
                  <a:gd name="T42" fmla="*/ 46 w 116"/>
                  <a:gd name="T43" fmla="*/ 32 h 106"/>
                  <a:gd name="T44" fmla="*/ 38 w 116"/>
                  <a:gd name="T45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6" h="106">
                    <a:moveTo>
                      <a:pt x="113" y="41"/>
                    </a:moveTo>
                    <a:cubicBezTo>
                      <a:pt x="114" y="41"/>
                      <a:pt x="115" y="41"/>
                      <a:pt x="116" y="41"/>
                    </a:cubicBezTo>
                    <a:cubicBezTo>
                      <a:pt x="111" y="18"/>
                      <a:pt x="87" y="0"/>
                      <a:pt x="58" y="0"/>
                    </a:cubicBezTo>
                    <a:cubicBezTo>
                      <a:pt x="26" y="0"/>
                      <a:pt x="0" y="22"/>
                      <a:pt x="0" y="49"/>
                    </a:cubicBezTo>
                    <a:cubicBezTo>
                      <a:pt x="0" y="65"/>
                      <a:pt x="9" y="79"/>
                      <a:pt x="23" y="88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8" y="106"/>
                      <a:pt x="18" y="106"/>
                      <a:pt x="18" y="106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39" y="95"/>
                      <a:pt x="39" y="95"/>
                      <a:pt x="40" y="95"/>
                    </a:cubicBezTo>
                    <a:cubicBezTo>
                      <a:pt x="45" y="97"/>
                      <a:pt x="52" y="98"/>
                      <a:pt x="58" y="98"/>
                    </a:cubicBezTo>
                    <a:cubicBezTo>
                      <a:pt x="59" y="98"/>
                      <a:pt x="61" y="98"/>
                      <a:pt x="62" y="98"/>
                    </a:cubicBezTo>
                    <a:cubicBezTo>
                      <a:pt x="61" y="94"/>
                      <a:pt x="60" y="90"/>
                      <a:pt x="60" y="86"/>
                    </a:cubicBezTo>
                    <a:cubicBezTo>
                      <a:pt x="60" y="61"/>
                      <a:pt x="84" y="41"/>
                      <a:pt x="113" y="41"/>
                    </a:cubicBezTo>
                    <a:close/>
                    <a:moveTo>
                      <a:pt x="78" y="24"/>
                    </a:moveTo>
                    <a:cubicBezTo>
                      <a:pt x="83" y="24"/>
                      <a:pt x="87" y="28"/>
                      <a:pt x="87" y="32"/>
                    </a:cubicBezTo>
                    <a:cubicBezTo>
                      <a:pt x="87" y="37"/>
                      <a:pt x="83" y="40"/>
                      <a:pt x="78" y="40"/>
                    </a:cubicBezTo>
                    <a:cubicBezTo>
                      <a:pt x="74" y="40"/>
                      <a:pt x="70" y="37"/>
                      <a:pt x="70" y="32"/>
                    </a:cubicBezTo>
                    <a:cubicBezTo>
                      <a:pt x="70" y="28"/>
                      <a:pt x="74" y="24"/>
                      <a:pt x="78" y="24"/>
                    </a:cubicBezTo>
                    <a:close/>
                    <a:moveTo>
                      <a:pt x="38" y="40"/>
                    </a:moveTo>
                    <a:cubicBezTo>
                      <a:pt x="33" y="40"/>
                      <a:pt x="30" y="37"/>
                      <a:pt x="30" y="32"/>
                    </a:cubicBezTo>
                    <a:cubicBezTo>
                      <a:pt x="30" y="28"/>
                      <a:pt x="33" y="24"/>
                      <a:pt x="38" y="24"/>
                    </a:cubicBezTo>
                    <a:cubicBezTo>
                      <a:pt x="42" y="24"/>
                      <a:pt x="46" y="28"/>
                      <a:pt x="46" y="32"/>
                    </a:cubicBezTo>
                    <a:cubicBezTo>
                      <a:pt x="46" y="37"/>
                      <a:pt x="42" y="40"/>
                      <a:pt x="38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D4889238-C7DA-4A2D-8923-E122D0B0BC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4880" y="4107026"/>
              <a:ext cx="520956" cy="432222"/>
            </a:xfrm>
            <a:custGeom>
              <a:avLst/>
              <a:gdLst/>
              <a:ahLst/>
              <a:cxnLst>
                <a:cxn ang="0">
                  <a:pos x="312" y="110"/>
                </a:cxn>
                <a:cxn ang="0">
                  <a:pos x="323" y="138"/>
                </a:cxn>
                <a:cxn ang="0">
                  <a:pos x="350" y="127"/>
                </a:cxn>
                <a:cxn ang="0">
                  <a:pos x="339" y="100"/>
                </a:cxn>
                <a:cxn ang="0">
                  <a:pos x="25" y="100"/>
                </a:cxn>
                <a:cxn ang="0">
                  <a:pos x="15" y="127"/>
                </a:cxn>
                <a:cxn ang="0">
                  <a:pos x="42" y="138"/>
                </a:cxn>
                <a:cxn ang="0">
                  <a:pos x="53" y="110"/>
                </a:cxn>
                <a:cxn ang="0">
                  <a:pos x="270" y="60"/>
                </a:cxn>
                <a:cxn ang="0">
                  <a:pos x="248" y="69"/>
                </a:cxn>
                <a:cxn ang="0">
                  <a:pos x="239" y="91"/>
                </a:cxn>
                <a:cxn ang="0">
                  <a:pos x="252" y="116"/>
                </a:cxn>
                <a:cxn ang="0">
                  <a:pos x="276" y="121"/>
                </a:cxn>
                <a:cxn ang="0">
                  <a:pos x="297" y="103"/>
                </a:cxn>
                <a:cxn ang="0">
                  <a:pos x="297" y="80"/>
                </a:cxn>
                <a:cxn ang="0">
                  <a:pos x="276" y="62"/>
                </a:cxn>
                <a:cxn ang="0">
                  <a:pos x="330" y="183"/>
                </a:cxn>
                <a:cxn ang="0">
                  <a:pos x="321" y="152"/>
                </a:cxn>
                <a:cxn ang="0">
                  <a:pos x="350" y="158"/>
                </a:cxn>
                <a:cxn ang="0">
                  <a:pos x="364" y="185"/>
                </a:cxn>
                <a:cxn ang="0">
                  <a:pos x="83" y="63"/>
                </a:cxn>
                <a:cxn ang="0">
                  <a:pos x="65" y="85"/>
                </a:cxn>
                <a:cxn ang="0">
                  <a:pos x="71" y="109"/>
                </a:cxn>
                <a:cxn ang="0">
                  <a:pos x="96" y="121"/>
                </a:cxn>
                <a:cxn ang="0">
                  <a:pos x="118" y="112"/>
                </a:cxn>
                <a:cxn ang="0">
                  <a:pos x="127" y="91"/>
                </a:cxn>
                <a:cxn ang="0">
                  <a:pos x="112" y="65"/>
                </a:cxn>
                <a:cxn ang="0">
                  <a:pos x="35" y="150"/>
                </a:cxn>
                <a:cxn ang="0">
                  <a:pos x="36" y="176"/>
                </a:cxn>
                <a:cxn ang="0">
                  <a:pos x="0" y="185"/>
                </a:cxn>
                <a:cxn ang="0">
                  <a:pos x="15" y="158"/>
                </a:cxn>
                <a:cxn ang="0">
                  <a:pos x="183" y="0"/>
                </a:cxn>
                <a:cxn ang="0">
                  <a:pos x="151" y="13"/>
                </a:cxn>
                <a:cxn ang="0">
                  <a:pos x="138" y="45"/>
                </a:cxn>
                <a:cxn ang="0">
                  <a:pos x="158" y="81"/>
                </a:cxn>
                <a:cxn ang="0">
                  <a:pos x="192" y="89"/>
                </a:cxn>
                <a:cxn ang="0">
                  <a:pos x="225" y="62"/>
                </a:cxn>
                <a:cxn ang="0">
                  <a:pos x="225" y="27"/>
                </a:cxn>
                <a:cxn ang="0">
                  <a:pos x="192" y="0"/>
                </a:cxn>
                <a:cxn ang="0">
                  <a:pos x="265" y="174"/>
                </a:cxn>
                <a:cxn ang="0">
                  <a:pos x="256" y="136"/>
                </a:cxn>
                <a:cxn ang="0">
                  <a:pos x="279" y="136"/>
                </a:cxn>
                <a:cxn ang="0">
                  <a:pos x="316" y="165"/>
                </a:cxn>
                <a:cxn ang="0">
                  <a:pos x="100" y="272"/>
                </a:cxn>
                <a:cxn ang="0">
                  <a:pos x="51" y="165"/>
                </a:cxn>
                <a:cxn ang="0">
                  <a:pos x="85" y="136"/>
                </a:cxn>
                <a:cxn ang="0">
                  <a:pos x="109" y="136"/>
                </a:cxn>
                <a:cxn ang="0">
                  <a:pos x="100" y="174"/>
                </a:cxn>
                <a:cxn ang="0">
                  <a:pos x="252" y="159"/>
                </a:cxn>
                <a:cxn ang="0">
                  <a:pos x="210" y="109"/>
                </a:cxn>
                <a:cxn ang="0">
                  <a:pos x="154" y="109"/>
                </a:cxn>
                <a:cxn ang="0">
                  <a:pos x="112" y="159"/>
                </a:cxn>
              </a:cxnLst>
              <a:rect l="0" t="0" r="r" b="b"/>
              <a:pathLst>
                <a:path w="364" h="301">
                  <a:moveTo>
                    <a:pt x="332" y="98"/>
                  </a:moveTo>
                  <a:lnTo>
                    <a:pt x="332" y="98"/>
                  </a:lnTo>
                  <a:lnTo>
                    <a:pt x="323" y="100"/>
                  </a:lnTo>
                  <a:lnTo>
                    <a:pt x="317" y="105"/>
                  </a:lnTo>
                  <a:lnTo>
                    <a:pt x="312" y="110"/>
                  </a:lnTo>
                  <a:lnTo>
                    <a:pt x="310" y="120"/>
                  </a:lnTo>
                  <a:lnTo>
                    <a:pt x="310" y="120"/>
                  </a:lnTo>
                  <a:lnTo>
                    <a:pt x="312" y="127"/>
                  </a:lnTo>
                  <a:lnTo>
                    <a:pt x="317" y="134"/>
                  </a:lnTo>
                  <a:lnTo>
                    <a:pt x="323" y="138"/>
                  </a:lnTo>
                  <a:lnTo>
                    <a:pt x="332" y="139"/>
                  </a:lnTo>
                  <a:lnTo>
                    <a:pt x="332" y="139"/>
                  </a:lnTo>
                  <a:lnTo>
                    <a:pt x="339" y="138"/>
                  </a:lnTo>
                  <a:lnTo>
                    <a:pt x="346" y="134"/>
                  </a:lnTo>
                  <a:lnTo>
                    <a:pt x="350" y="127"/>
                  </a:lnTo>
                  <a:lnTo>
                    <a:pt x="352" y="120"/>
                  </a:lnTo>
                  <a:lnTo>
                    <a:pt x="352" y="120"/>
                  </a:lnTo>
                  <a:lnTo>
                    <a:pt x="350" y="110"/>
                  </a:lnTo>
                  <a:lnTo>
                    <a:pt x="346" y="105"/>
                  </a:lnTo>
                  <a:lnTo>
                    <a:pt x="339" y="100"/>
                  </a:lnTo>
                  <a:lnTo>
                    <a:pt x="332" y="98"/>
                  </a:lnTo>
                  <a:lnTo>
                    <a:pt x="332" y="98"/>
                  </a:lnTo>
                  <a:close/>
                  <a:moveTo>
                    <a:pt x="35" y="98"/>
                  </a:moveTo>
                  <a:lnTo>
                    <a:pt x="35" y="98"/>
                  </a:lnTo>
                  <a:lnTo>
                    <a:pt x="25" y="100"/>
                  </a:lnTo>
                  <a:lnTo>
                    <a:pt x="20" y="105"/>
                  </a:lnTo>
                  <a:lnTo>
                    <a:pt x="15" y="110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5" y="127"/>
                  </a:lnTo>
                  <a:lnTo>
                    <a:pt x="20" y="134"/>
                  </a:lnTo>
                  <a:lnTo>
                    <a:pt x="25" y="138"/>
                  </a:lnTo>
                  <a:lnTo>
                    <a:pt x="35" y="139"/>
                  </a:lnTo>
                  <a:lnTo>
                    <a:pt x="35" y="139"/>
                  </a:lnTo>
                  <a:lnTo>
                    <a:pt x="42" y="138"/>
                  </a:lnTo>
                  <a:lnTo>
                    <a:pt x="49" y="134"/>
                  </a:lnTo>
                  <a:lnTo>
                    <a:pt x="53" y="127"/>
                  </a:lnTo>
                  <a:lnTo>
                    <a:pt x="54" y="120"/>
                  </a:lnTo>
                  <a:lnTo>
                    <a:pt x="54" y="120"/>
                  </a:lnTo>
                  <a:lnTo>
                    <a:pt x="53" y="110"/>
                  </a:lnTo>
                  <a:lnTo>
                    <a:pt x="49" y="105"/>
                  </a:lnTo>
                  <a:lnTo>
                    <a:pt x="42" y="100"/>
                  </a:lnTo>
                  <a:lnTo>
                    <a:pt x="35" y="98"/>
                  </a:lnTo>
                  <a:lnTo>
                    <a:pt x="35" y="98"/>
                  </a:lnTo>
                  <a:close/>
                  <a:moveTo>
                    <a:pt x="270" y="60"/>
                  </a:moveTo>
                  <a:lnTo>
                    <a:pt x="270" y="60"/>
                  </a:lnTo>
                  <a:lnTo>
                    <a:pt x="263" y="62"/>
                  </a:lnTo>
                  <a:lnTo>
                    <a:pt x="258" y="63"/>
                  </a:lnTo>
                  <a:lnTo>
                    <a:pt x="252" y="65"/>
                  </a:lnTo>
                  <a:lnTo>
                    <a:pt x="248" y="69"/>
                  </a:lnTo>
                  <a:lnTo>
                    <a:pt x="245" y="74"/>
                  </a:lnTo>
                  <a:lnTo>
                    <a:pt x="241" y="80"/>
                  </a:lnTo>
                  <a:lnTo>
                    <a:pt x="239" y="85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39" y="98"/>
                  </a:lnTo>
                  <a:lnTo>
                    <a:pt x="241" y="103"/>
                  </a:lnTo>
                  <a:lnTo>
                    <a:pt x="245" y="109"/>
                  </a:lnTo>
                  <a:lnTo>
                    <a:pt x="248" y="112"/>
                  </a:lnTo>
                  <a:lnTo>
                    <a:pt x="252" y="116"/>
                  </a:lnTo>
                  <a:lnTo>
                    <a:pt x="258" y="120"/>
                  </a:lnTo>
                  <a:lnTo>
                    <a:pt x="263" y="121"/>
                  </a:lnTo>
                  <a:lnTo>
                    <a:pt x="270" y="121"/>
                  </a:lnTo>
                  <a:lnTo>
                    <a:pt x="270" y="121"/>
                  </a:lnTo>
                  <a:lnTo>
                    <a:pt x="276" y="121"/>
                  </a:lnTo>
                  <a:lnTo>
                    <a:pt x="281" y="120"/>
                  </a:lnTo>
                  <a:lnTo>
                    <a:pt x="287" y="116"/>
                  </a:lnTo>
                  <a:lnTo>
                    <a:pt x="292" y="112"/>
                  </a:lnTo>
                  <a:lnTo>
                    <a:pt x="296" y="109"/>
                  </a:lnTo>
                  <a:lnTo>
                    <a:pt x="297" y="103"/>
                  </a:lnTo>
                  <a:lnTo>
                    <a:pt x="299" y="98"/>
                  </a:lnTo>
                  <a:lnTo>
                    <a:pt x="301" y="91"/>
                  </a:lnTo>
                  <a:lnTo>
                    <a:pt x="301" y="91"/>
                  </a:lnTo>
                  <a:lnTo>
                    <a:pt x="299" y="85"/>
                  </a:lnTo>
                  <a:lnTo>
                    <a:pt x="297" y="80"/>
                  </a:lnTo>
                  <a:lnTo>
                    <a:pt x="296" y="74"/>
                  </a:lnTo>
                  <a:lnTo>
                    <a:pt x="292" y="69"/>
                  </a:lnTo>
                  <a:lnTo>
                    <a:pt x="287" y="65"/>
                  </a:lnTo>
                  <a:lnTo>
                    <a:pt x="281" y="63"/>
                  </a:lnTo>
                  <a:lnTo>
                    <a:pt x="276" y="62"/>
                  </a:lnTo>
                  <a:lnTo>
                    <a:pt x="270" y="60"/>
                  </a:lnTo>
                  <a:lnTo>
                    <a:pt x="270" y="60"/>
                  </a:lnTo>
                  <a:close/>
                  <a:moveTo>
                    <a:pt x="364" y="248"/>
                  </a:moveTo>
                  <a:lnTo>
                    <a:pt x="330" y="248"/>
                  </a:lnTo>
                  <a:lnTo>
                    <a:pt x="330" y="183"/>
                  </a:lnTo>
                  <a:lnTo>
                    <a:pt x="330" y="183"/>
                  </a:lnTo>
                  <a:lnTo>
                    <a:pt x="330" y="176"/>
                  </a:lnTo>
                  <a:lnTo>
                    <a:pt x="328" y="167"/>
                  </a:lnTo>
                  <a:lnTo>
                    <a:pt x="321" y="152"/>
                  </a:lnTo>
                  <a:lnTo>
                    <a:pt x="321" y="152"/>
                  </a:lnTo>
                  <a:lnTo>
                    <a:pt x="332" y="150"/>
                  </a:lnTo>
                  <a:lnTo>
                    <a:pt x="332" y="150"/>
                  </a:lnTo>
                  <a:lnTo>
                    <a:pt x="337" y="152"/>
                  </a:lnTo>
                  <a:lnTo>
                    <a:pt x="345" y="154"/>
                  </a:lnTo>
                  <a:lnTo>
                    <a:pt x="350" y="158"/>
                  </a:lnTo>
                  <a:lnTo>
                    <a:pt x="355" y="161"/>
                  </a:lnTo>
                  <a:lnTo>
                    <a:pt x="359" y="167"/>
                  </a:lnTo>
                  <a:lnTo>
                    <a:pt x="363" y="172"/>
                  </a:lnTo>
                  <a:lnTo>
                    <a:pt x="364" y="178"/>
                  </a:lnTo>
                  <a:lnTo>
                    <a:pt x="364" y="185"/>
                  </a:lnTo>
                  <a:lnTo>
                    <a:pt x="364" y="248"/>
                  </a:lnTo>
                  <a:close/>
                  <a:moveTo>
                    <a:pt x="96" y="60"/>
                  </a:moveTo>
                  <a:lnTo>
                    <a:pt x="96" y="60"/>
                  </a:lnTo>
                  <a:lnTo>
                    <a:pt x="89" y="62"/>
                  </a:lnTo>
                  <a:lnTo>
                    <a:pt x="83" y="63"/>
                  </a:lnTo>
                  <a:lnTo>
                    <a:pt x="78" y="65"/>
                  </a:lnTo>
                  <a:lnTo>
                    <a:pt x="74" y="69"/>
                  </a:lnTo>
                  <a:lnTo>
                    <a:pt x="71" y="74"/>
                  </a:lnTo>
                  <a:lnTo>
                    <a:pt x="67" y="80"/>
                  </a:lnTo>
                  <a:lnTo>
                    <a:pt x="65" y="85"/>
                  </a:lnTo>
                  <a:lnTo>
                    <a:pt x="65" y="91"/>
                  </a:lnTo>
                  <a:lnTo>
                    <a:pt x="65" y="91"/>
                  </a:lnTo>
                  <a:lnTo>
                    <a:pt x="65" y="98"/>
                  </a:lnTo>
                  <a:lnTo>
                    <a:pt x="67" y="103"/>
                  </a:lnTo>
                  <a:lnTo>
                    <a:pt x="71" y="109"/>
                  </a:lnTo>
                  <a:lnTo>
                    <a:pt x="74" y="112"/>
                  </a:lnTo>
                  <a:lnTo>
                    <a:pt x="78" y="116"/>
                  </a:lnTo>
                  <a:lnTo>
                    <a:pt x="83" y="120"/>
                  </a:lnTo>
                  <a:lnTo>
                    <a:pt x="89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102" y="121"/>
                  </a:lnTo>
                  <a:lnTo>
                    <a:pt x="107" y="120"/>
                  </a:lnTo>
                  <a:lnTo>
                    <a:pt x="112" y="116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3"/>
                  </a:lnTo>
                  <a:lnTo>
                    <a:pt x="125" y="98"/>
                  </a:lnTo>
                  <a:lnTo>
                    <a:pt x="127" y="91"/>
                  </a:lnTo>
                  <a:lnTo>
                    <a:pt x="127" y="91"/>
                  </a:lnTo>
                  <a:lnTo>
                    <a:pt x="125" y="85"/>
                  </a:lnTo>
                  <a:lnTo>
                    <a:pt x="123" y="80"/>
                  </a:lnTo>
                  <a:lnTo>
                    <a:pt x="122" y="74"/>
                  </a:lnTo>
                  <a:lnTo>
                    <a:pt x="118" y="69"/>
                  </a:lnTo>
                  <a:lnTo>
                    <a:pt x="112" y="65"/>
                  </a:lnTo>
                  <a:lnTo>
                    <a:pt x="107" y="63"/>
                  </a:lnTo>
                  <a:lnTo>
                    <a:pt x="102" y="62"/>
                  </a:lnTo>
                  <a:lnTo>
                    <a:pt x="96" y="60"/>
                  </a:lnTo>
                  <a:lnTo>
                    <a:pt x="96" y="60"/>
                  </a:lnTo>
                  <a:close/>
                  <a:moveTo>
                    <a:pt x="35" y="150"/>
                  </a:moveTo>
                  <a:lnTo>
                    <a:pt x="35" y="150"/>
                  </a:lnTo>
                  <a:lnTo>
                    <a:pt x="44" y="152"/>
                  </a:lnTo>
                  <a:lnTo>
                    <a:pt x="44" y="152"/>
                  </a:lnTo>
                  <a:lnTo>
                    <a:pt x="38" y="167"/>
                  </a:lnTo>
                  <a:lnTo>
                    <a:pt x="36" y="176"/>
                  </a:lnTo>
                  <a:lnTo>
                    <a:pt x="35" y="183"/>
                  </a:lnTo>
                  <a:lnTo>
                    <a:pt x="35" y="248"/>
                  </a:lnTo>
                  <a:lnTo>
                    <a:pt x="0" y="248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78"/>
                  </a:lnTo>
                  <a:lnTo>
                    <a:pt x="2" y="172"/>
                  </a:lnTo>
                  <a:lnTo>
                    <a:pt x="6" y="167"/>
                  </a:lnTo>
                  <a:lnTo>
                    <a:pt x="9" y="161"/>
                  </a:lnTo>
                  <a:lnTo>
                    <a:pt x="15" y="158"/>
                  </a:lnTo>
                  <a:lnTo>
                    <a:pt x="20" y="154"/>
                  </a:lnTo>
                  <a:lnTo>
                    <a:pt x="27" y="152"/>
                  </a:lnTo>
                  <a:lnTo>
                    <a:pt x="35" y="150"/>
                  </a:lnTo>
                  <a:lnTo>
                    <a:pt x="35" y="150"/>
                  </a:lnTo>
                  <a:close/>
                  <a:moveTo>
                    <a:pt x="183" y="0"/>
                  </a:moveTo>
                  <a:lnTo>
                    <a:pt x="183" y="0"/>
                  </a:lnTo>
                  <a:lnTo>
                    <a:pt x="174" y="0"/>
                  </a:lnTo>
                  <a:lnTo>
                    <a:pt x="165" y="4"/>
                  </a:lnTo>
                  <a:lnTo>
                    <a:pt x="158" y="7"/>
                  </a:lnTo>
                  <a:lnTo>
                    <a:pt x="151" y="13"/>
                  </a:lnTo>
                  <a:lnTo>
                    <a:pt x="145" y="20"/>
                  </a:lnTo>
                  <a:lnTo>
                    <a:pt x="141" y="27"/>
                  </a:lnTo>
                  <a:lnTo>
                    <a:pt x="138" y="36"/>
                  </a:lnTo>
                  <a:lnTo>
                    <a:pt x="138" y="45"/>
                  </a:lnTo>
                  <a:lnTo>
                    <a:pt x="138" y="45"/>
                  </a:lnTo>
                  <a:lnTo>
                    <a:pt x="138" y="54"/>
                  </a:lnTo>
                  <a:lnTo>
                    <a:pt x="141" y="62"/>
                  </a:lnTo>
                  <a:lnTo>
                    <a:pt x="145" y="71"/>
                  </a:lnTo>
                  <a:lnTo>
                    <a:pt x="151" y="76"/>
                  </a:lnTo>
                  <a:lnTo>
                    <a:pt x="158" y="81"/>
                  </a:lnTo>
                  <a:lnTo>
                    <a:pt x="165" y="87"/>
                  </a:lnTo>
                  <a:lnTo>
                    <a:pt x="174" y="89"/>
                  </a:lnTo>
                  <a:lnTo>
                    <a:pt x="183" y="91"/>
                  </a:lnTo>
                  <a:lnTo>
                    <a:pt x="183" y="91"/>
                  </a:lnTo>
                  <a:lnTo>
                    <a:pt x="192" y="89"/>
                  </a:lnTo>
                  <a:lnTo>
                    <a:pt x="200" y="87"/>
                  </a:lnTo>
                  <a:lnTo>
                    <a:pt x="209" y="81"/>
                  </a:lnTo>
                  <a:lnTo>
                    <a:pt x="214" y="76"/>
                  </a:lnTo>
                  <a:lnTo>
                    <a:pt x="219" y="71"/>
                  </a:lnTo>
                  <a:lnTo>
                    <a:pt x="225" y="62"/>
                  </a:lnTo>
                  <a:lnTo>
                    <a:pt x="227" y="54"/>
                  </a:lnTo>
                  <a:lnTo>
                    <a:pt x="229" y="45"/>
                  </a:lnTo>
                  <a:lnTo>
                    <a:pt x="229" y="45"/>
                  </a:lnTo>
                  <a:lnTo>
                    <a:pt x="227" y="36"/>
                  </a:lnTo>
                  <a:lnTo>
                    <a:pt x="225" y="27"/>
                  </a:lnTo>
                  <a:lnTo>
                    <a:pt x="219" y="20"/>
                  </a:lnTo>
                  <a:lnTo>
                    <a:pt x="214" y="13"/>
                  </a:lnTo>
                  <a:lnTo>
                    <a:pt x="209" y="7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319" y="272"/>
                  </a:moveTo>
                  <a:lnTo>
                    <a:pt x="265" y="272"/>
                  </a:lnTo>
                  <a:lnTo>
                    <a:pt x="265" y="174"/>
                  </a:lnTo>
                  <a:lnTo>
                    <a:pt x="265" y="174"/>
                  </a:lnTo>
                  <a:lnTo>
                    <a:pt x="265" y="163"/>
                  </a:lnTo>
                  <a:lnTo>
                    <a:pt x="263" y="154"/>
                  </a:lnTo>
                  <a:lnTo>
                    <a:pt x="259" y="145"/>
                  </a:lnTo>
                  <a:lnTo>
                    <a:pt x="256" y="136"/>
                  </a:lnTo>
                  <a:lnTo>
                    <a:pt x="256" y="136"/>
                  </a:lnTo>
                  <a:lnTo>
                    <a:pt x="263" y="134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9" y="136"/>
                  </a:lnTo>
                  <a:lnTo>
                    <a:pt x="288" y="138"/>
                  </a:lnTo>
                  <a:lnTo>
                    <a:pt x="297" y="143"/>
                  </a:lnTo>
                  <a:lnTo>
                    <a:pt x="305" y="149"/>
                  </a:lnTo>
                  <a:lnTo>
                    <a:pt x="310" y="156"/>
                  </a:lnTo>
                  <a:lnTo>
                    <a:pt x="316" y="165"/>
                  </a:lnTo>
                  <a:lnTo>
                    <a:pt x="317" y="174"/>
                  </a:lnTo>
                  <a:lnTo>
                    <a:pt x="319" y="183"/>
                  </a:lnTo>
                  <a:lnTo>
                    <a:pt x="319" y="272"/>
                  </a:lnTo>
                  <a:close/>
                  <a:moveTo>
                    <a:pt x="100" y="174"/>
                  </a:moveTo>
                  <a:lnTo>
                    <a:pt x="100" y="272"/>
                  </a:lnTo>
                  <a:lnTo>
                    <a:pt x="45" y="272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47" y="174"/>
                  </a:lnTo>
                  <a:lnTo>
                    <a:pt x="51" y="165"/>
                  </a:lnTo>
                  <a:lnTo>
                    <a:pt x="54" y="156"/>
                  </a:lnTo>
                  <a:lnTo>
                    <a:pt x="60" y="149"/>
                  </a:lnTo>
                  <a:lnTo>
                    <a:pt x="67" y="143"/>
                  </a:lnTo>
                  <a:lnTo>
                    <a:pt x="76" y="138"/>
                  </a:lnTo>
                  <a:lnTo>
                    <a:pt x="85" y="136"/>
                  </a:lnTo>
                  <a:lnTo>
                    <a:pt x="96" y="134"/>
                  </a:lnTo>
                  <a:lnTo>
                    <a:pt x="96" y="134"/>
                  </a:lnTo>
                  <a:lnTo>
                    <a:pt x="103" y="134"/>
                  </a:lnTo>
                  <a:lnTo>
                    <a:pt x="109" y="136"/>
                  </a:lnTo>
                  <a:lnTo>
                    <a:pt x="109" y="136"/>
                  </a:lnTo>
                  <a:lnTo>
                    <a:pt x="105" y="145"/>
                  </a:lnTo>
                  <a:lnTo>
                    <a:pt x="102" y="154"/>
                  </a:lnTo>
                  <a:lnTo>
                    <a:pt x="100" y="163"/>
                  </a:lnTo>
                  <a:lnTo>
                    <a:pt x="100" y="174"/>
                  </a:lnTo>
                  <a:lnTo>
                    <a:pt x="100" y="174"/>
                  </a:lnTo>
                  <a:close/>
                  <a:moveTo>
                    <a:pt x="111" y="301"/>
                  </a:moveTo>
                  <a:lnTo>
                    <a:pt x="254" y="301"/>
                  </a:lnTo>
                  <a:lnTo>
                    <a:pt x="254" y="174"/>
                  </a:lnTo>
                  <a:lnTo>
                    <a:pt x="254" y="174"/>
                  </a:lnTo>
                  <a:lnTo>
                    <a:pt x="252" y="159"/>
                  </a:lnTo>
                  <a:lnTo>
                    <a:pt x="248" y="145"/>
                  </a:lnTo>
                  <a:lnTo>
                    <a:pt x="241" y="134"/>
                  </a:lnTo>
                  <a:lnTo>
                    <a:pt x="232" y="123"/>
                  </a:lnTo>
                  <a:lnTo>
                    <a:pt x="223" y="114"/>
                  </a:lnTo>
                  <a:lnTo>
                    <a:pt x="210" y="109"/>
                  </a:lnTo>
                  <a:lnTo>
                    <a:pt x="198" y="103"/>
                  </a:lnTo>
                  <a:lnTo>
                    <a:pt x="183" y="101"/>
                  </a:lnTo>
                  <a:lnTo>
                    <a:pt x="183" y="101"/>
                  </a:lnTo>
                  <a:lnTo>
                    <a:pt x="169" y="103"/>
                  </a:lnTo>
                  <a:lnTo>
                    <a:pt x="154" y="109"/>
                  </a:lnTo>
                  <a:lnTo>
                    <a:pt x="143" y="114"/>
                  </a:lnTo>
                  <a:lnTo>
                    <a:pt x="132" y="123"/>
                  </a:lnTo>
                  <a:lnTo>
                    <a:pt x="123" y="134"/>
                  </a:lnTo>
                  <a:lnTo>
                    <a:pt x="116" y="145"/>
                  </a:lnTo>
                  <a:lnTo>
                    <a:pt x="112" y="159"/>
                  </a:lnTo>
                  <a:lnTo>
                    <a:pt x="111" y="174"/>
                  </a:lnTo>
                  <a:lnTo>
                    <a:pt x="111" y="30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8CE02994-1C54-4A30-9CED-FD289E791AB5}"/>
              </a:ext>
            </a:extLst>
          </p:cNvPr>
          <p:cNvSpPr/>
          <p:nvPr/>
        </p:nvSpPr>
        <p:spPr>
          <a:xfrm>
            <a:off x="3468331" y="3234214"/>
            <a:ext cx="1210567" cy="338544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量子计算机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0" name="Straight Connector 8">
            <a:extLst>
              <a:ext uri="{FF2B5EF4-FFF2-40B4-BE49-F238E27FC236}">
                <a16:creationId xmlns:a16="http://schemas.microsoft.com/office/drawing/2014/main" id="{FBAA640F-486B-45D5-99DC-B6228FD953A7}"/>
              </a:ext>
            </a:extLst>
          </p:cNvPr>
          <p:cNvCxnSpPr/>
          <p:nvPr/>
        </p:nvCxnSpPr>
        <p:spPr>
          <a:xfrm>
            <a:off x="7319259" y="2132122"/>
            <a:ext cx="0" cy="23783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85">
            <a:extLst>
              <a:ext uri="{FF2B5EF4-FFF2-40B4-BE49-F238E27FC236}">
                <a16:creationId xmlns:a16="http://schemas.microsoft.com/office/drawing/2014/main" id="{9530AF1A-EF97-4D91-998D-DC9D0BACD3C0}"/>
              </a:ext>
            </a:extLst>
          </p:cNvPr>
          <p:cNvGrpSpPr/>
          <p:nvPr/>
        </p:nvGrpSpPr>
        <p:grpSpPr>
          <a:xfrm>
            <a:off x="7536954" y="1125955"/>
            <a:ext cx="4108390" cy="4555061"/>
            <a:chOff x="7972134" y="1188091"/>
            <a:chExt cx="4108870" cy="4554782"/>
          </a:xfrm>
        </p:grpSpPr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3695DCD-2E4E-437F-AA1D-E7ED97801D39}"/>
                </a:ext>
              </a:extLst>
            </p:cNvPr>
            <p:cNvSpPr txBox="1"/>
            <p:nvPr/>
          </p:nvSpPr>
          <p:spPr>
            <a:xfrm>
              <a:off x="8039422" y="2783300"/>
              <a:ext cx="3339228" cy="1622465"/>
            </a:xfrm>
            <a:prstGeom prst="rect">
              <a:avLst/>
            </a:prstGeom>
          </p:spPr>
          <p:txBody>
            <a:bodyPr vert="horz" lIns="121889" tIns="60944" rIns="121889" bIns="60944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ts val="1200"/>
                </a:lnSpc>
              </a:pP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Title 13">
              <a:extLst>
                <a:ext uri="{FF2B5EF4-FFF2-40B4-BE49-F238E27FC236}">
                  <a16:creationId xmlns:a16="http://schemas.microsoft.com/office/drawing/2014/main" id="{203032C6-3660-452C-8BFD-2E5FD6CF30C1}"/>
                </a:ext>
              </a:extLst>
            </p:cNvPr>
            <p:cNvSpPr txBox="1"/>
            <p:nvPr/>
          </p:nvSpPr>
          <p:spPr>
            <a:xfrm>
              <a:off x="7972134" y="1188091"/>
              <a:ext cx="4108870" cy="4554782"/>
            </a:xfrm>
            <a:prstGeom prst="rect">
              <a:avLst/>
            </a:prstGeom>
          </p:spPr>
          <p:txBody>
            <a:bodyPr vert="horz" wrap="square" lIns="121889" tIns="60944" rIns="121889" bIns="60944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4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量子计算机和普通计算机在目前人类社会发展中，是相辅相成的，并且，从目前来看量子计算机的发展远远不够，比如因为运算速度太快，还暂时无法像普通计算机那样，可以进行复杂的编程。</a:t>
              </a:r>
            </a:p>
            <a:p>
              <a:pPr algn="l"/>
              <a:r>
                <a:rPr lang="zh-CN" altLang="en-US" sz="24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未来，量子计算机发展的道理依然还需要我们的科学家们继续努力，才能更好的优化量子计算机的使用，和对人类文明的发展。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8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1016" y="981544"/>
            <a:ext cx="8278877" cy="55192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3323" y="1604431"/>
            <a:ext cx="6179568" cy="4248452"/>
          </a:xfrm>
          <a:prstGeom prst="rect">
            <a:avLst/>
          </a:prstGeom>
        </p:spPr>
      </p:pic>
      <p:sp>
        <p:nvSpPr>
          <p:cNvPr id="10" name="文本框 158"/>
          <p:cNvSpPr txBox="1"/>
          <p:nvPr/>
        </p:nvSpPr>
        <p:spPr>
          <a:xfrm>
            <a:off x="6300815" y="2997271"/>
            <a:ext cx="5464977" cy="826196"/>
          </a:xfrm>
          <a:prstGeom prst="rect">
            <a:avLst/>
          </a:prstGeom>
          <a:noFill/>
        </p:spPr>
        <p:txBody>
          <a:bodyPr wrap="none" lIns="86687" tIns="43343" rIns="86687" bIns="43343" rtlCol="0">
            <a:spAutoFit/>
          </a:bodyPr>
          <a:lstStyle/>
          <a:p>
            <a:pPr>
              <a:buNone/>
            </a:pPr>
            <a:r>
              <a:rPr lang="zh-CN" altLang="en-US" sz="48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展示完毕  谢谢观看</a:t>
            </a:r>
            <a:endParaRPr lang="en-US" altLang="zh-CN" sz="4800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36"/>
          <p:cNvSpPr txBox="1"/>
          <p:nvPr/>
        </p:nvSpPr>
        <p:spPr>
          <a:xfrm>
            <a:off x="6363364" y="1765420"/>
            <a:ext cx="1657845" cy="1195528"/>
          </a:xfrm>
          <a:prstGeom prst="rect">
            <a:avLst/>
          </a:prstGeom>
          <a:noFill/>
        </p:spPr>
        <p:txBody>
          <a:bodyPr wrap="none" lIns="86687" tIns="43343" rIns="86687" bIns="43343" rtlCol="0">
            <a:spAutoFit/>
          </a:bodyPr>
          <a:lstStyle/>
          <a:p>
            <a:r>
              <a:rPr kumimoji="1" lang="en-US" altLang="zh-CN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舒体" panose="02010601030101010101" pitchFamily="2" charset="-122"/>
              </a:rPr>
              <a:t>2022</a:t>
            </a:r>
            <a:endParaRPr kumimoji="1" lang="zh-CN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8" name="文本框 159">
            <a:extLst>
              <a:ext uri="{FF2B5EF4-FFF2-40B4-BE49-F238E27FC236}">
                <a16:creationId xmlns:a16="http://schemas.microsoft.com/office/drawing/2014/main" id="{CF666092-9510-4997-B15A-AE7971C6666A}"/>
              </a:ext>
            </a:extLst>
          </p:cNvPr>
          <p:cNvSpPr txBox="1"/>
          <p:nvPr/>
        </p:nvSpPr>
        <p:spPr>
          <a:xfrm>
            <a:off x="6363364" y="3961058"/>
            <a:ext cx="5620857" cy="873773"/>
          </a:xfrm>
          <a:prstGeom prst="rect">
            <a:avLst/>
          </a:prstGeom>
          <a:noFill/>
        </p:spPr>
        <p:txBody>
          <a:bodyPr wrap="square" lIns="86687" tIns="43343" rIns="86687" bIns="43343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</a:rPr>
              <a:t>Digital quantum simulation of </a:t>
            </a:r>
            <a:r>
              <a:rPr lang="en-US" altLang="zh-CN" dirty="0" err="1">
                <a:solidFill>
                  <a:schemeClr val="bg1"/>
                </a:solidFill>
              </a:rPr>
              <a:t>Floquet</a:t>
            </a:r>
            <a:r>
              <a:rPr lang="en-US" altLang="zh-CN" dirty="0">
                <a:solidFill>
                  <a:schemeClr val="bg1"/>
                </a:solidFill>
              </a:rPr>
              <a:t> symmetry-protected topological phases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59">
            <a:extLst>
              <a:ext uri="{FF2B5EF4-FFF2-40B4-BE49-F238E27FC236}">
                <a16:creationId xmlns:a16="http://schemas.microsoft.com/office/drawing/2014/main" id="{83C0FC11-EFC0-4BBC-B595-DB0664F553E1}"/>
              </a:ext>
            </a:extLst>
          </p:cNvPr>
          <p:cNvSpPr txBox="1"/>
          <p:nvPr/>
        </p:nvSpPr>
        <p:spPr>
          <a:xfrm>
            <a:off x="6363364" y="5001369"/>
            <a:ext cx="4243564" cy="368828"/>
          </a:xfrm>
          <a:prstGeom prst="rect">
            <a:avLst/>
          </a:prstGeom>
          <a:noFill/>
        </p:spPr>
        <p:txBody>
          <a:bodyPr wrap="square" lIns="86687" tIns="43343" rIns="86687" bIns="43343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汇报人：王伟杰     时间：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2022.9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5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8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8099728" y="3493639"/>
            <a:ext cx="484464" cy="48461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3" tIns="34282" rIns="68563" bIns="34282"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494918" y="3462681"/>
            <a:ext cx="118795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3" tIns="34282" rIns="68563" bIns="3428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94784" y="3656765"/>
            <a:ext cx="1401019" cy="344170"/>
          </a:xfrm>
          <a:prstGeom prst="rect">
            <a:avLst/>
          </a:prstGeom>
          <a:noFill/>
        </p:spPr>
        <p:txBody>
          <a:bodyPr lIns="68563" tIns="34282" rIns="68563" bIns="34282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CONTENTS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6" name="组合 93"/>
          <p:cNvGrpSpPr/>
          <p:nvPr/>
        </p:nvGrpSpPr>
        <p:grpSpPr bwMode="auto">
          <a:xfrm>
            <a:off x="3600339" y="1773438"/>
            <a:ext cx="3887472" cy="617973"/>
            <a:chOff x="320318" y="607960"/>
            <a:chExt cx="5185087" cy="824600"/>
          </a:xfrm>
        </p:grpSpPr>
        <p:grpSp>
          <p:nvGrpSpPr>
            <p:cNvPr id="7" name="组合 91"/>
            <p:cNvGrpSpPr/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9" name="菱形 8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90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49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文本框 92"/>
            <p:cNvSpPr txBox="1">
              <a:spLocks noChangeArrowheads="1"/>
            </p:cNvSpPr>
            <p:nvPr/>
          </p:nvSpPr>
          <p:spPr bwMode="auto">
            <a:xfrm>
              <a:off x="1275715" y="797914"/>
              <a:ext cx="4229690" cy="614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量子计算机简介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99"/>
          <p:cNvGrpSpPr/>
          <p:nvPr/>
        </p:nvGrpSpPr>
        <p:grpSpPr bwMode="auto">
          <a:xfrm>
            <a:off x="3600339" y="2609309"/>
            <a:ext cx="3581644" cy="617973"/>
            <a:chOff x="320318" y="607960"/>
            <a:chExt cx="4777176" cy="824600"/>
          </a:xfrm>
        </p:grpSpPr>
        <p:grpSp>
          <p:nvGrpSpPr>
            <p:cNvPr id="12" name="组合 100"/>
            <p:cNvGrpSpPr/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4" name="菱形 13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文本框 103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49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文本框 101"/>
            <p:cNvSpPr txBox="1">
              <a:spLocks noChangeArrowheads="1"/>
            </p:cNvSpPr>
            <p:nvPr/>
          </p:nvSpPr>
          <p:spPr bwMode="auto">
            <a:xfrm>
              <a:off x="1275714" y="797914"/>
              <a:ext cx="3821780" cy="614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“九章”计算机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09"/>
          <p:cNvGrpSpPr/>
          <p:nvPr/>
        </p:nvGrpSpPr>
        <p:grpSpPr bwMode="auto">
          <a:xfrm>
            <a:off x="3600339" y="3445180"/>
            <a:ext cx="3719626" cy="617973"/>
            <a:chOff x="320318" y="607960"/>
            <a:chExt cx="4961215" cy="824600"/>
          </a:xfrm>
        </p:grpSpPr>
        <p:grpSp>
          <p:nvGrpSpPr>
            <p:cNvPr id="17" name="组合 110"/>
            <p:cNvGrpSpPr/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9" name="菱形 18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113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49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文本框 111"/>
            <p:cNvSpPr txBox="1">
              <a:spLocks noChangeArrowheads="1"/>
            </p:cNvSpPr>
            <p:nvPr/>
          </p:nvSpPr>
          <p:spPr bwMode="auto">
            <a:xfrm>
              <a:off x="1275713" y="797915"/>
              <a:ext cx="4005820" cy="616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浙江大学与量子计算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119"/>
          <p:cNvGrpSpPr/>
          <p:nvPr/>
        </p:nvGrpSpPr>
        <p:grpSpPr bwMode="auto">
          <a:xfrm>
            <a:off x="3600339" y="4281050"/>
            <a:ext cx="3536983" cy="617973"/>
            <a:chOff x="320318" y="607960"/>
            <a:chExt cx="4717606" cy="824600"/>
          </a:xfrm>
        </p:grpSpPr>
        <p:grpSp>
          <p:nvGrpSpPr>
            <p:cNvPr id="22" name="组合 120"/>
            <p:cNvGrpSpPr/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24" name="菱形 23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123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49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文本框 121"/>
            <p:cNvSpPr txBox="1">
              <a:spLocks noChangeArrowheads="1"/>
            </p:cNvSpPr>
            <p:nvPr/>
          </p:nvSpPr>
          <p:spPr bwMode="auto">
            <a:xfrm>
              <a:off x="1275714" y="797915"/>
              <a:ext cx="3762210" cy="616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量子计算机的未来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5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5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248" y="1029538"/>
            <a:ext cx="8278877" cy="55192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76587" y="1652424"/>
            <a:ext cx="6179568" cy="4248452"/>
          </a:xfrm>
          <a:prstGeom prst="rect">
            <a:avLst/>
          </a:prstGeom>
        </p:spPr>
      </p:pic>
      <p:grpSp>
        <p:nvGrpSpPr>
          <p:cNvPr id="2" name="组合 93"/>
          <p:cNvGrpSpPr/>
          <p:nvPr/>
        </p:nvGrpSpPr>
        <p:grpSpPr bwMode="auto">
          <a:xfrm>
            <a:off x="1008691" y="3189245"/>
            <a:ext cx="4416589" cy="905932"/>
            <a:chOff x="320318" y="607960"/>
            <a:chExt cx="4018359" cy="824600"/>
          </a:xfrm>
        </p:grpSpPr>
        <p:grpSp>
          <p:nvGrpSpPr>
            <p:cNvPr id="3" name="组合 91"/>
            <p:cNvGrpSpPr/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文本框 90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35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4" name="文本框 92"/>
            <p:cNvSpPr txBox="1">
              <a:spLocks noChangeArrowheads="1"/>
            </p:cNvSpPr>
            <p:nvPr/>
          </p:nvSpPr>
          <p:spPr bwMode="auto">
            <a:xfrm>
              <a:off x="1275715" y="797914"/>
              <a:ext cx="3062962" cy="419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量子计算机简介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B9D34-9EF3-4EF3-957C-5C370CB24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32656"/>
            <a:ext cx="3902224" cy="5793886"/>
          </a:xfrm>
        </p:spPr>
        <p:txBody>
          <a:bodyPr/>
          <a:lstStyle/>
          <a:p>
            <a:r>
              <a:rPr lang="zh-CN" altLang="en-US" sz="2400" b="0" i="0" dirty="0">
                <a:solidFill>
                  <a:schemeClr val="bg1"/>
                </a:solidFill>
                <a:effectLst/>
                <a:latin typeface="Helvetica Neue"/>
              </a:rPr>
              <a:t>量子计算机是一种可以实现量子计算的机器，它通过量子力学规律以实现数学和逻辑运算，处理和储存信息。它以量子态为记忆单元和信息储存形式，以量子动力学演化为信息传递与加工基础的量子通讯与量子计算，在量子计算机中其硬件的各种元件的尺寸达到原子或分子的量级。量子计算机是一个物理系统，它能存储和处理用量子比特表示的信息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D9802-00AA-43BF-BA0E-6FD8B86C8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860" y="2492896"/>
            <a:ext cx="7267628" cy="41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1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8">
            <a:extLst>
              <a:ext uri="{FF2B5EF4-FFF2-40B4-BE49-F238E27FC236}">
                <a16:creationId xmlns:a16="http://schemas.microsoft.com/office/drawing/2014/main" id="{346D0293-EA7A-4495-80B4-EDEB67BF0153}"/>
              </a:ext>
            </a:extLst>
          </p:cNvPr>
          <p:cNvSpPr/>
          <p:nvPr/>
        </p:nvSpPr>
        <p:spPr bwMode="auto">
          <a:xfrm rot="5400000">
            <a:off x="6308033" y="2360013"/>
            <a:ext cx="682647" cy="3819166"/>
          </a:xfrm>
          <a:custGeom>
            <a:avLst/>
            <a:gdLst>
              <a:gd name="T0" fmla="*/ 0 w 462"/>
              <a:gd name="T1" fmla="*/ 0 h 2068"/>
              <a:gd name="T2" fmla="*/ 0 w 462"/>
              <a:gd name="T3" fmla="*/ 2068 h 2068"/>
              <a:gd name="T4" fmla="*/ 462 w 462"/>
              <a:gd name="T5" fmla="*/ 1702 h 2068"/>
              <a:gd name="T6" fmla="*/ 462 w 462"/>
              <a:gd name="T7" fmla="*/ 0 h 2068"/>
              <a:gd name="T8" fmla="*/ 0 w 462"/>
              <a:gd name="T9" fmla="*/ 0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2068">
                <a:moveTo>
                  <a:pt x="0" y="0"/>
                </a:moveTo>
                <a:lnTo>
                  <a:pt x="0" y="2068"/>
                </a:lnTo>
                <a:lnTo>
                  <a:pt x="462" y="1702"/>
                </a:lnTo>
                <a:lnTo>
                  <a:pt x="46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5" name="Freeform: Shape 10">
            <a:extLst>
              <a:ext uri="{FF2B5EF4-FFF2-40B4-BE49-F238E27FC236}">
                <a16:creationId xmlns:a16="http://schemas.microsoft.com/office/drawing/2014/main" id="{D84A2412-2386-443A-9C8C-FDB7355654D5}"/>
              </a:ext>
            </a:extLst>
          </p:cNvPr>
          <p:cNvSpPr/>
          <p:nvPr/>
        </p:nvSpPr>
        <p:spPr bwMode="auto">
          <a:xfrm rot="5400000">
            <a:off x="8486916" y="4041655"/>
            <a:ext cx="1353475" cy="729483"/>
          </a:xfrm>
          <a:custGeom>
            <a:avLst/>
            <a:gdLst>
              <a:gd name="T0" fmla="*/ 458 w 916"/>
              <a:gd name="T1" fmla="*/ 0 h 395"/>
              <a:gd name="T2" fmla="*/ 916 w 916"/>
              <a:gd name="T3" fmla="*/ 395 h 395"/>
              <a:gd name="T4" fmla="*/ 458 w 916"/>
              <a:gd name="T5" fmla="*/ 395 h 395"/>
              <a:gd name="T6" fmla="*/ 0 w 916"/>
              <a:gd name="T7" fmla="*/ 395 h 395"/>
              <a:gd name="T8" fmla="*/ 458 w 916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" h="395">
                <a:moveTo>
                  <a:pt x="458" y="0"/>
                </a:moveTo>
                <a:lnTo>
                  <a:pt x="916" y="395"/>
                </a:lnTo>
                <a:lnTo>
                  <a:pt x="458" y="395"/>
                </a:lnTo>
                <a:lnTo>
                  <a:pt x="0" y="395"/>
                </a:lnTo>
                <a:lnTo>
                  <a:pt x="4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13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985D4BE1-7806-421E-B3BE-4793427BECCF}"/>
              </a:ext>
            </a:extLst>
          </p:cNvPr>
          <p:cNvSpPr/>
          <p:nvPr/>
        </p:nvSpPr>
        <p:spPr bwMode="auto">
          <a:xfrm rot="5400000">
            <a:off x="8825283" y="3703286"/>
            <a:ext cx="676737" cy="729483"/>
          </a:xfrm>
          <a:custGeom>
            <a:avLst/>
            <a:gdLst>
              <a:gd name="T0" fmla="*/ 458 w 458"/>
              <a:gd name="T1" fmla="*/ 0 h 395"/>
              <a:gd name="T2" fmla="*/ 0 w 458"/>
              <a:gd name="T3" fmla="*/ 395 h 395"/>
              <a:gd name="T4" fmla="*/ 227 w 458"/>
              <a:gd name="T5" fmla="*/ 395 h 395"/>
              <a:gd name="T6" fmla="*/ 0 w 458"/>
              <a:gd name="T7" fmla="*/ 395 h 395"/>
              <a:gd name="T8" fmla="*/ 210 w 458"/>
              <a:gd name="T9" fmla="*/ 214 h 395"/>
              <a:gd name="T10" fmla="*/ 458 w 458"/>
              <a:gd name="T11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395">
                <a:moveTo>
                  <a:pt x="458" y="0"/>
                </a:moveTo>
                <a:lnTo>
                  <a:pt x="0" y="395"/>
                </a:lnTo>
                <a:lnTo>
                  <a:pt x="227" y="395"/>
                </a:lnTo>
                <a:lnTo>
                  <a:pt x="0" y="395"/>
                </a:lnTo>
                <a:lnTo>
                  <a:pt x="210" y="214"/>
                </a:lnTo>
                <a:lnTo>
                  <a:pt x="458" y="0"/>
                </a:lnTo>
                <a:close/>
              </a:path>
            </a:pathLst>
          </a:custGeom>
          <a:solidFill>
            <a:srgbClr val="A6A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13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F4C70AF9-231B-4462-B9EC-3771147310D4}"/>
              </a:ext>
            </a:extLst>
          </p:cNvPr>
          <p:cNvSpPr/>
          <p:nvPr/>
        </p:nvSpPr>
        <p:spPr bwMode="auto">
          <a:xfrm rot="5400000">
            <a:off x="8825283" y="3703286"/>
            <a:ext cx="676737" cy="729483"/>
          </a:xfrm>
          <a:custGeom>
            <a:avLst/>
            <a:gdLst>
              <a:gd name="T0" fmla="*/ 458 w 458"/>
              <a:gd name="T1" fmla="*/ 0 h 395"/>
              <a:gd name="T2" fmla="*/ 0 w 458"/>
              <a:gd name="T3" fmla="*/ 395 h 395"/>
              <a:gd name="T4" fmla="*/ 227 w 458"/>
              <a:gd name="T5" fmla="*/ 395 h 395"/>
              <a:gd name="T6" fmla="*/ 0 w 458"/>
              <a:gd name="T7" fmla="*/ 395 h 395"/>
              <a:gd name="T8" fmla="*/ 210 w 458"/>
              <a:gd name="T9" fmla="*/ 214 h 395"/>
              <a:gd name="T10" fmla="*/ 458 w 458"/>
              <a:gd name="T11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395">
                <a:moveTo>
                  <a:pt x="458" y="0"/>
                </a:moveTo>
                <a:lnTo>
                  <a:pt x="0" y="395"/>
                </a:lnTo>
                <a:lnTo>
                  <a:pt x="227" y="395"/>
                </a:lnTo>
                <a:lnTo>
                  <a:pt x="0" y="395"/>
                </a:lnTo>
                <a:lnTo>
                  <a:pt x="210" y="214"/>
                </a:lnTo>
                <a:lnTo>
                  <a:pt x="4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13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96DF9FEE-541D-4DB6-839F-C8ACF3E632CD}"/>
              </a:ext>
            </a:extLst>
          </p:cNvPr>
          <p:cNvSpPr/>
          <p:nvPr/>
        </p:nvSpPr>
        <p:spPr bwMode="auto">
          <a:xfrm rot="5400000">
            <a:off x="8825283" y="4380025"/>
            <a:ext cx="676737" cy="729483"/>
          </a:xfrm>
          <a:custGeom>
            <a:avLst/>
            <a:gdLst>
              <a:gd name="T0" fmla="*/ 0 w 458"/>
              <a:gd name="T1" fmla="*/ 0 h 395"/>
              <a:gd name="T2" fmla="*/ 0 w 458"/>
              <a:gd name="T3" fmla="*/ 0 h 395"/>
              <a:gd name="T4" fmla="*/ 458 w 458"/>
              <a:gd name="T5" fmla="*/ 395 h 395"/>
              <a:gd name="T6" fmla="*/ 458 w 458"/>
              <a:gd name="T7" fmla="*/ 395 h 395"/>
              <a:gd name="T8" fmla="*/ 0 w 458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395">
                <a:moveTo>
                  <a:pt x="0" y="0"/>
                </a:moveTo>
                <a:lnTo>
                  <a:pt x="0" y="0"/>
                </a:lnTo>
                <a:lnTo>
                  <a:pt x="458" y="395"/>
                </a:lnTo>
                <a:lnTo>
                  <a:pt x="458" y="395"/>
                </a:lnTo>
                <a:lnTo>
                  <a:pt x="0" y="0"/>
                </a:lnTo>
                <a:close/>
              </a:path>
            </a:pathLst>
          </a:custGeom>
          <a:solidFill>
            <a:srgbClr val="AEA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13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A39DE10C-EF76-4FD6-90DC-3BA710A9FFCE}"/>
              </a:ext>
            </a:extLst>
          </p:cNvPr>
          <p:cNvSpPr/>
          <p:nvPr/>
        </p:nvSpPr>
        <p:spPr bwMode="auto">
          <a:xfrm rot="5400000">
            <a:off x="8825283" y="4380025"/>
            <a:ext cx="676737" cy="729483"/>
          </a:xfrm>
          <a:custGeom>
            <a:avLst/>
            <a:gdLst>
              <a:gd name="T0" fmla="*/ 0 w 458"/>
              <a:gd name="T1" fmla="*/ 0 h 395"/>
              <a:gd name="T2" fmla="*/ 0 w 458"/>
              <a:gd name="T3" fmla="*/ 0 h 395"/>
              <a:gd name="T4" fmla="*/ 458 w 458"/>
              <a:gd name="T5" fmla="*/ 395 h 395"/>
              <a:gd name="T6" fmla="*/ 458 w 458"/>
              <a:gd name="T7" fmla="*/ 395 h 395"/>
              <a:gd name="T8" fmla="*/ 0 w 458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395">
                <a:moveTo>
                  <a:pt x="0" y="0"/>
                </a:moveTo>
                <a:lnTo>
                  <a:pt x="0" y="0"/>
                </a:lnTo>
                <a:lnTo>
                  <a:pt x="458" y="395"/>
                </a:lnTo>
                <a:lnTo>
                  <a:pt x="458" y="39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13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: Shape 16">
            <a:extLst>
              <a:ext uri="{FF2B5EF4-FFF2-40B4-BE49-F238E27FC236}">
                <a16:creationId xmlns:a16="http://schemas.microsoft.com/office/drawing/2014/main" id="{689AFBA2-4E0F-470D-B92E-F9775CA55387}"/>
              </a:ext>
            </a:extLst>
          </p:cNvPr>
          <p:cNvSpPr/>
          <p:nvPr/>
        </p:nvSpPr>
        <p:spPr bwMode="auto">
          <a:xfrm rot="5400000">
            <a:off x="6270174" y="2397873"/>
            <a:ext cx="682647" cy="3743448"/>
          </a:xfrm>
          <a:custGeom>
            <a:avLst/>
            <a:gdLst>
              <a:gd name="T0" fmla="*/ 462 w 462"/>
              <a:gd name="T1" fmla="*/ 0 h 2027"/>
              <a:gd name="T2" fmla="*/ 231 w 462"/>
              <a:gd name="T3" fmla="*/ 0 h 2027"/>
              <a:gd name="T4" fmla="*/ 0 w 462"/>
              <a:gd name="T5" fmla="*/ 0 h 2027"/>
              <a:gd name="T6" fmla="*/ 0 w 462"/>
              <a:gd name="T7" fmla="*/ 2027 h 2027"/>
              <a:gd name="T8" fmla="*/ 462 w 462"/>
              <a:gd name="T9" fmla="*/ 1661 h 2027"/>
              <a:gd name="T10" fmla="*/ 462 w 462"/>
              <a:gd name="T11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2027">
                <a:moveTo>
                  <a:pt x="462" y="0"/>
                </a:moveTo>
                <a:lnTo>
                  <a:pt x="231" y="0"/>
                </a:lnTo>
                <a:lnTo>
                  <a:pt x="0" y="0"/>
                </a:lnTo>
                <a:lnTo>
                  <a:pt x="0" y="2027"/>
                </a:lnTo>
                <a:lnTo>
                  <a:pt x="462" y="1661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BBDBE0D9-D95C-4934-9A6D-8369DA465B13}"/>
              </a:ext>
            </a:extLst>
          </p:cNvPr>
          <p:cNvSpPr/>
          <p:nvPr/>
        </p:nvSpPr>
        <p:spPr bwMode="auto">
          <a:xfrm rot="5400000">
            <a:off x="8486916" y="4041655"/>
            <a:ext cx="1353475" cy="729483"/>
          </a:xfrm>
          <a:custGeom>
            <a:avLst/>
            <a:gdLst>
              <a:gd name="T0" fmla="*/ 458 w 916"/>
              <a:gd name="T1" fmla="*/ 0 h 395"/>
              <a:gd name="T2" fmla="*/ 458 w 916"/>
              <a:gd name="T3" fmla="*/ 0 h 395"/>
              <a:gd name="T4" fmla="*/ 210 w 916"/>
              <a:gd name="T5" fmla="*/ 214 h 395"/>
              <a:gd name="T6" fmla="*/ 0 w 916"/>
              <a:gd name="T7" fmla="*/ 395 h 395"/>
              <a:gd name="T8" fmla="*/ 227 w 916"/>
              <a:gd name="T9" fmla="*/ 395 h 395"/>
              <a:gd name="T10" fmla="*/ 458 w 916"/>
              <a:gd name="T11" fmla="*/ 395 h 395"/>
              <a:gd name="T12" fmla="*/ 689 w 916"/>
              <a:gd name="T13" fmla="*/ 395 h 395"/>
              <a:gd name="T14" fmla="*/ 916 w 916"/>
              <a:gd name="T15" fmla="*/ 395 h 395"/>
              <a:gd name="T16" fmla="*/ 458 w 91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6" h="395">
                <a:moveTo>
                  <a:pt x="458" y="0"/>
                </a:moveTo>
                <a:lnTo>
                  <a:pt x="458" y="0"/>
                </a:lnTo>
                <a:lnTo>
                  <a:pt x="210" y="214"/>
                </a:lnTo>
                <a:lnTo>
                  <a:pt x="0" y="395"/>
                </a:lnTo>
                <a:lnTo>
                  <a:pt x="227" y="395"/>
                </a:lnTo>
                <a:lnTo>
                  <a:pt x="458" y="395"/>
                </a:lnTo>
                <a:lnTo>
                  <a:pt x="689" y="395"/>
                </a:lnTo>
                <a:lnTo>
                  <a:pt x="916" y="395"/>
                </a:lnTo>
                <a:lnTo>
                  <a:pt x="4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13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: Shape 20">
            <a:extLst>
              <a:ext uri="{FF2B5EF4-FFF2-40B4-BE49-F238E27FC236}">
                <a16:creationId xmlns:a16="http://schemas.microsoft.com/office/drawing/2014/main" id="{7C72E12E-202E-448E-A9A1-93B9C6B44DAE}"/>
              </a:ext>
            </a:extLst>
          </p:cNvPr>
          <p:cNvSpPr/>
          <p:nvPr/>
        </p:nvSpPr>
        <p:spPr bwMode="auto">
          <a:xfrm rot="5400000">
            <a:off x="5375403" y="2168611"/>
            <a:ext cx="690036" cy="2829285"/>
          </a:xfrm>
          <a:custGeom>
            <a:avLst/>
            <a:gdLst>
              <a:gd name="T0" fmla="*/ 0 w 467"/>
              <a:gd name="T1" fmla="*/ 1532 h 1532"/>
              <a:gd name="T2" fmla="*/ 0 w 467"/>
              <a:gd name="T3" fmla="*/ 0 h 1532"/>
              <a:gd name="T4" fmla="*/ 467 w 467"/>
              <a:gd name="T5" fmla="*/ 366 h 1532"/>
              <a:gd name="T6" fmla="*/ 467 w 467"/>
              <a:gd name="T7" fmla="*/ 1532 h 1532"/>
              <a:gd name="T8" fmla="*/ 0 w 467"/>
              <a:gd name="T9" fmla="*/ 1532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" h="1532">
                <a:moveTo>
                  <a:pt x="0" y="1532"/>
                </a:moveTo>
                <a:lnTo>
                  <a:pt x="0" y="0"/>
                </a:lnTo>
                <a:lnTo>
                  <a:pt x="467" y="366"/>
                </a:lnTo>
                <a:lnTo>
                  <a:pt x="467" y="1532"/>
                </a:lnTo>
                <a:lnTo>
                  <a:pt x="0" y="15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13" name="Freeform: Shape 22">
            <a:extLst>
              <a:ext uri="{FF2B5EF4-FFF2-40B4-BE49-F238E27FC236}">
                <a16:creationId xmlns:a16="http://schemas.microsoft.com/office/drawing/2014/main" id="{53163428-7C63-42BB-B161-6380FB073845}"/>
              </a:ext>
            </a:extLst>
          </p:cNvPr>
          <p:cNvSpPr/>
          <p:nvPr/>
        </p:nvSpPr>
        <p:spPr bwMode="auto">
          <a:xfrm rot="5400000">
            <a:off x="3338357" y="3214636"/>
            <a:ext cx="1354952" cy="731330"/>
          </a:xfrm>
          <a:custGeom>
            <a:avLst/>
            <a:gdLst>
              <a:gd name="T0" fmla="*/ 458 w 917"/>
              <a:gd name="T1" fmla="*/ 396 h 396"/>
              <a:gd name="T2" fmla="*/ 917 w 917"/>
              <a:gd name="T3" fmla="*/ 0 h 396"/>
              <a:gd name="T4" fmla="*/ 458 w 917"/>
              <a:gd name="T5" fmla="*/ 0 h 396"/>
              <a:gd name="T6" fmla="*/ 0 w 917"/>
              <a:gd name="T7" fmla="*/ 0 h 396"/>
              <a:gd name="T8" fmla="*/ 458 w 917"/>
              <a:gd name="T9" fmla="*/ 396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7" h="396">
                <a:moveTo>
                  <a:pt x="458" y="396"/>
                </a:moveTo>
                <a:lnTo>
                  <a:pt x="917" y="0"/>
                </a:lnTo>
                <a:lnTo>
                  <a:pt x="458" y="0"/>
                </a:lnTo>
                <a:lnTo>
                  <a:pt x="0" y="0"/>
                </a:lnTo>
                <a:lnTo>
                  <a:pt x="458" y="3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14" name="Freeform: Shape 23">
            <a:extLst>
              <a:ext uri="{FF2B5EF4-FFF2-40B4-BE49-F238E27FC236}">
                <a16:creationId xmlns:a16="http://schemas.microsoft.com/office/drawing/2014/main" id="{22DEC5B8-6450-4451-87A3-0D7DC3B3BA6D}"/>
              </a:ext>
            </a:extLst>
          </p:cNvPr>
          <p:cNvSpPr/>
          <p:nvPr/>
        </p:nvSpPr>
        <p:spPr bwMode="auto">
          <a:xfrm rot="5400000">
            <a:off x="3338357" y="3214636"/>
            <a:ext cx="1354952" cy="731330"/>
          </a:xfrm>
          <a:custGeom>
            <a:avLst/>
            <a:gdLst>
              <a:gd name="T0" fmla="*/ 917 w 917"/>
              <a:gd name="T1" fmla="*/ 0 h 396"/>
              <a:gd name="T2" fmla="*/ 917 w 917"/>
              <a:gd name="T3" fmla="*/ 0 h 396"/>
              <a:gd name="T4" fmla="*/ 458 w 917"/>
              <a:gd name="T5" fmla="*/ 396 h 396"/>
              <a:gd name="T6" fmla="*/ 0 w 917"/>
              <a:gd name="T7" fmla="*/ 0 h 396"/>
              <a:gd name="T8" fmla="*/ 0 w 917"/>
              <a:gd name="T9" fmla="*/ 0 h 396"/>
              <a:gd name="T10" fmla="*/ 458 w 917"/>
              <a:gd name="T11" fmla="*/ 396 h 396"/>
              <a:gd name="T12" fmla="*/ 917 w 917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396">
                <a:moveTo>
                  <a:pt x="917" y="0"/>
                </a:moveTo>
                <a:lnTo>
                  <a:pt x="917" y="0"/>
                </a:lnTo>
                <a:lnTo>
                  <a:pt x="458" y="396"/>
                </a:lnTo>
                <a:lnTo>
                  <a:pt x="0" y="0"/>
                </a:lnTo>
                <a:lnTo>
                  <a:pt x="0" y="0"/>
                </a:lnTo>
                <a:lnTo>
                  <a:pt x="458" y="396"/>
                </a:lnTo>
                <a:lnTo>
                  <a:pt x="917" y="0"/>
                </a:lnTo>
                <a:close/>
              </a:path>
            </a:pathLst>
          </a:custGeom>
          <a:solidFill>
            <a:srgbClr val="A6A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15" name="Freeform: Shape 24">
            <a:extLst>
              <a:ext uri="{FF2B5EF4-FFF2-40B4-BE49-F238E27FC236}">
                <a16:creationId xmlns:a16="http://schemas.microsoft.com/office/drawing/2014/main" id="{35A3ECF1-B11E-4E0A-B7C6-01E64D4472AE}"/>
              </a:ext>
            </a:extLst>
          </p:cNvPr>
          <p:cNvSpPr/>
          <p:nvPr/>
        </p:nvSpPr>
        <p:spPr bwMode="auto">
          <a:xfrm rot="5400000">
            <a:off x="3338357" y="3214636"/>
            <a:ext cx="1354952" cy="731330"/>
          </a:xfrm>
          <a:custGeom>
            <a:avLst/>
            <a:gdLst>
              <a:gd name="T0" fmla="*/ 917 w 917"/>
              <a:gd name="T1" fmla="*/ 0 h 396"/>
              <a:gd name="T2" fmla="*/ 917 w 917"/>
              <a:gd name="T3" fmla="*/ 0 h 396"/>
              <a:gd name="T4" fmla="*/ 458 w 917"/>
              <a:gd name="T5" fmla="*/ 396 h 396"/>
              <a:gd name="T6" fmla="*/ 0 w 917"/>
              <a:gd name="T7" fmla="*/ 0 h 396"/>
              <a:gd name="T8" fmla="*/ 0 w 917"/>
              <a:gd name="T9" fmla="*/ 0 h 396"/>
              <a:gd name="T10" fmla="*/ 458 w 917"/>
              <a:gd name="T11" fmla="*/ 396 h 396"/>
              <a:gd name="T12" fmla="*/ 917 w 917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396">
                <a:moveTo>
                  <a:pt x="917" y="0"/>
                </a:moveTo>
                <a:lnTo>
                  <a:pt x="917" y="0"/>
                </a:lnTo>
                <a:lnTo>
                  <a:pt x="458" y="396"/>
                </a:lnTo>
                <a:lnTo>
                  <a:pt x="0" y="0"/>
                </a:lnTo>
                <a:lnTo>
                  <a:pt x="0" y="0"/>
                </a:lnTo>
                <a:lnTo>
                  <a:pt x="458" y="396"/>
                </a:lnTo>
                <a:lnTo>
                  <a:pt x="9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16" name="Freeform: Shape 25">
            <a:extLst>
              <a:ext uri="{FF2B5EF4-FFF2-40B4-BE49-F238E27FC236}">
                <a16:creationId xmlns:a16="http://schemas.microsoft.com/office/drawing/2014/main" id="{DADC78FA-4F49-4CB0-A659-58B0303EF7A0}"/>
              </a:ext>
            </a:extLst>
          </p:cNvPr>
          <p:cNvSpPr/>
          <p:nvPr/>
        </p:nvSpPr>
        <p:spPr bwMode="auto">
          <a:xfrm rot="5400000">
            <a:off x="5080805" y="2203517"/>
            <a:ext cx="1354952" cy="2753567"/>
          </a:xfrm>
          <a:custGeom>
            <a:avLst/>
            <a:gdLst>
              <a:gd name="T0" fmla="*/ 227 w 917"/>
              <a:gd name="T1" fmla="*/ 1491 h 1491"/>
              <a:gd name="T2" fmla="*/ 0 w 917"/>
              <a:gd name="T3" fmla="*/ 1491 h 1491"/>
              <a:gd name="T4" fmla="*/ 227 w 917"/>
              <a:gd name="T5" fmla="*/ 1491 h 1491"/>
              <a:gd name="T6" fmla="*/ 227 w 917"/>
              <a:gd name="T7" fmla="*/ 1491 h 1491"/>
              <a:gd name="T8" fmla="*/ 227 w 917"/>
              <a:gd name="T9" fmla="*/ 0 h 1491"/>
              <a:gd name="T10" fmla="*/ 227 w 917"/>
              <a:gd name="T11" fmla="*/ 0 h 1491"/>
              <a:gd name="T12" fmla="*/ 694 w 917"/>
              <a:gd name="T13" fmla="*/ 366 h 1491"/>
              <a:gd name="T14" fmla="*/ 694 w 917"/>
              <a:gd name="T15" fmla="*/ 1491 h 1491"/>
              <a:gd name="T16" fmla="*/ 917 w 917"/>
              <a:gd name="T17" fmla="*/ 1491 h 1491"/>
              <a:gd name="T18" fmla="*/ 917 w 917"/>
              <a:gd name="T19" fmla="*/ 1491 h 1491"/>
              <a:gd name="T20" fmla="*/ 694 w 917"/>
              <a:gd name="T21" fmla="*/ 1491 h 1491"/>
              <a:gd name="T22" fmla="*/ 694 w 917"/>
              <a:gd name="T23" fmla="*/ 366 h 1491"/>
              <a:gd name="T24" fmla="*/ 227 w 917"/>
              <a:gd name="T25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17" h="1491">
                <a:moveTo>
                  <a:pt x="227" y="1491"/>
                </a:moveTo>
                <a:lnTo>
                  <a:pt x="0" y="1491"/>
                </a:lnTo>
                <a:lnTo>
                  <a:pt x="227" y="1491"/>
                </a:lnTo>
                <a:lnTo>
                  <a:pt x="227" y="1491"/>
                </a:lnTo>
                <a:close/>
                <a:moveTo>
                  <a:pt x="227" y="0"/>
                </a:moveTo>
                <a:lnTo>
                  <a:pt x="227" y="0"/>
                </a:lnTo>
                <a:lnTo>
                  <a:pt x="694" y="366"/>
                </a:lnTo>
                <a:lnTo>
                  <a:pt x="694" y="1491"/>
                </a:lnTo>
                <a:lnTo>
                  <a:pt x="917" y="1491"/>
                </a:lnTo>
                <a:lnTo>
                  <a:pt x="917" y="1491"/>
                </a:lnTo>
                <a:lnTo>
                  <a:pt x="694" y="1491"/>
                </a:lnTo>
                <a:lnTo>
                  <a:pt x="694" y="366"/>
                </a:lnTo>
                <a:lnTo>
                  <a:pt x="227" y="0"/>
                </a:lnTo>
                <a:close/>
              </a:path>
            </a:pathLst>
          </a:custGeom>
          <a:solidFill>
            <a:srgbClr val="A6A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17" name="Freeform: Shape 26">
            <a:extLst>
              <a:ext uri="{FF2B5EF4-FFF2-40B4-BE49-F238E27FC236}">
                <a16:creationId xmlns:a16="http://schemas.microsoft.com/office/drawing/2014/main" id="{E1755D75-0485-4170-835E-198EAAD90C57}"/>
              </a:ext>
            </a:extLst>
          </p:cNvPr>
          <p:cNvSpPr/>
          <p:nvPr/>
        </p:nvSpPr>
        <p:spPr bwMode="auto">
          <a:xfrm rot="5400000">
            <a:off x="5080805" y="2203517"/>
            <a:ext cx="1354952" cy="2753567"/>
          </a:xfrm>
          <a:custGeom>
            <a:avLst/>
            <a:gdLst>
              <a:gd name="T0" fmla="*/ 227 w 917"/>
              <a:gd name="T1" fmla="*/ 1491 h 1491"/>
              <a:gd name="T2" fmla="*/ 0 w 917"/>
              <a:gd name="T3" fmla="*/ 1491 h 1491"/>
              <a:gd name="T4" fmla="*/ 227 w 917"/>
              <a:gd name="T5" fmla="*/ 1491 h 1491"/>
              <a:gd name="T6" fmla="*/ 227 w 917"/>
              <a:gd name="T7" fmla="*/ 1491 h 1491"/>
              <a:gd name="T8" fmla="*/ 227 w 917"/>
              <a:gd name="T9" fmla="*/ 0 h 1491"/>
              <a:gd name="T10" fmla="*/ 227 w 917"/>
              <a:gd name="T11" fmla="*/ 0 h 1491"/>
              <a:gd name="T12" fmla="*/ 694 w 917"/>
              <a:gd name="T13" fmla="*/ 366 h 1491"/>
              <a:gd name="T14" fmla="*/ 694 w 917"/>
              <a:gd name="T15" fmla="*/ 1491 h 1491"/>
              <a:gd name="T16" fmla="*/ 917 w 917"/>
              <a:gd name="T17" fmla="*/ 1491 h 1491"/>
              <a:gd name="T18" fmla="*/ 917 w 917"/>
              <a:gd name="T19" fmla="*/ 1491 h 1491"/>
              <a:gd name="T20" fmla="*/ 694 w 917"/>
              <a:gd name="T21" fmla="*/ 1491 h 1491"/>
              <a:gd name="T22" fmla="*/ 694 w 917"/>
              <a:gd name="T23" fmla="*/ 366 h 1491"/>
              <a:gd name="T24" fmla="*/ 227 w 917"/>
              <a:gd name="T25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17" h="1491">
                <a:moveTo>
                  <a:pt x="227" y="1491"/>
                </a:moveTo>
                <a:lnTo>
                  <a:pt x="0" y="1491"/>
                </a:lnTo>
                <a:lnTo>
                  <a:pt x="227" y="1491"/>
                </a:lnTo>
                <a:lnTo>
                  <a:pt x="227" y="1491"/>
                </a:lnTo>
                <a:moveTo>
                  <a:pt x="227" y="0"/>
                </a:moveTo>
                <a:lnTo>
                  <a:pt x="227" y="0"/>
                </a:lnTo>
                <a:lnTo>
                  <a:pt x="694" y="366"/>
                </a:lnTo>
                <a:lnTo>
                  <a:pt x="694" y="1491"/>
                </a:lnTo>
                <a:lnTo>
                  <a:pt x="917" y="1491"/>
                </a:lnTo>
                <a:lnTo>
                  <a:pt x="917" y="1491"/>
                </a:lnTo>
                <a:lnTo>
                  <a:pt x="694" y="1491"/>
                </a:lnTo>
                <a:lnTo>
                  <a:pt x="694" y="366"/>
                </a:lnTo>
                <a:lnTo>
                  <a:pt x="22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18" name="Freeform: Shape 29">
            <a:extLst>
              <a:ext uri="{FF2B5EF4-FFF2-40B4-BE49-F238E27FC236}">
                <a16:creationId xmlns:a16="http://schemas.microsoft.com/office/drawing/2014/main" id="{37D539E9-2135-4B7B-9BF5-96A195035ECA}"/>
              </a:ext>
            </a:extLst>
          </p:cNvPr>
          <p:cNvSpPr/>
          <p:nvPr/>
        </p:nvSpPr>
        <p:spPr bwMode="auto">
          <a:xfrm rot="5400000">
            <a:off x="3338357" y="3214636"/>
            <a:ext cx="1354952" cy="731330"/>
          </a:xfrm>
          <a:custGeom>
            <a:avLst/>
            <a:gdLst>
              <a:gd name="T0" fmla="*/ 917 w 917"/>
              <a:gd name="T1" fmla="*/ 0 h 396"/>
              <a:gd name="T2" fmla="*/ 694 w 917"/>
              <a:gd name="T3" fmla="*/ 0 h 396"/>
              <a:gd name="T4" fmla="*/ 458 w 917"/>
              <a:gd name="T5" fmla="*/ 0 h 396"/>
              <a:gd name="T6" fmla="*/ 227 w 917"/>
              <a:gd name="T7" fmla="*/ 0 h 396"/>
              <a:gd name="T8" fmla="*/ 0 w 917"/>
              <a:gd name="T9" fmla="*/ 0 h 396"/>
              <a:gd name="T10" fmla="*/ 458 w 917"/>
              <a:gd name="T11" fmla="*/ 396 h 396"/>
              <a:gd name="T12" fmla="*/ 917 w 917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396">
                <a:moveTo>
                  <a:pt x="917" y="0"/>
                </a:moveTo>
                <a:lnTo>
                  <a:pt x="694" y="0"/>
                </a:lnTo>
                <a:lnTo>
                  <a:pt x="458" y="0"/>
                </a:lnTo>
                <a:lnTo>
                  <a:pt x="227" y="0"/>
                </a:lnTo>
                <a:lnTo>
                  <a:pt x="0" y="0"/>
                </a:lnTo>
                <a:lnTo>
                  <a:pt x="458" y="396"/>
                </a:lnTo>
                <a:lnTo>
                  <a:pt x="9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19" name="Freeform: Shape 31">
            <a:extLst>
              <a:ext uri="{FF2B5EF4-FFF2-40B4-BE49-F238E27FC236}">
                <a16:creationId xmlns:a16="http://schemas.microsoft.com/office/drawing/2014/main" id="{854F7543-2625-488A-ADDA-A6A4FA25CA60}"/>
              </a:ext>
            </a:extLst>
          </p:cNvPr>
          <p:cNvSpPr/>
          <p:nvPr/>
        </p:nvSpPr>
        <p:spPr bwMode="auto">
          <a:xfrm rot="5400000">
            <a:off x="6289380" y="1424835"/>
            <a:ext cx="688558" cy="2938247"/>
          </a:xfrm>
          <a:custGeom>
            <a:avLst/>
            <a:gdLst>
              <a:gd name="T0" fmla="*/ 466 w 466"/>
              <a:gd name="T1" fmla="*/ 0 h 1591"/>
              <a:gd name="T2" fmla="*/ 466 w 466"/>
              <a:gd name="T3" fmla="*/ 1591 h 1591"/>
              <a:gd name="T4" fmla="*/ 0 w 466"/>
              <a:gd name="T5" fmla="*/ 1224 h 1591"/>
              <a:gd name="T6" fmla="*/ 0 w 466"/>
              <a:gd name="T7" fmla="*/ 0 h 1591"/>
              <a:gd name="T8" fmla="*/ 466 w 466"/>
              <a:gd name="T9" fmla="*/ 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1591">
                <a:moveTo>
                  <a:pt x="466" y="0"/>
                </a:moveTo>
                <a:lnTo>
                  <a:pt x="466" y="1591"/>
                </a:lnTo>
                <a:lnTo>
                  <a:pt x="0" y="1224"/>
                </a:lnTo>
                <a:lnTo>
                  <a:pt x="0" y="0"/>
                </a:lnTo>
                <a:lnTo>
                  <a:pt x="4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20" name="Freeform: Shape 33">
            <a:extLst>
              <a:ext uri="{FF2B5EF4-FFF2-40B4-BE49-F238E27FC236}">
                <a16:creationId xmlns:a16="http://schemas.microsoft.com/office/drawing/2014/main" id="{F567420F-31C2-4228-A758-816478BDCB28}"/>
              </a:ext>
            </a:extLst>
          </p:cNvPr>
          <p:cNvSpPr/>
          <p:nvPr/>
        </p:nvSpPr>
        <p:spPr bwMode="auto">
          <a:xfrm rot="5400000">
            <a:off x="7711189" y="2528293"/>
            <a:ext cx="1359386" cy="731330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462 w 920"/>
              <a:gd name="T5" fmla="*/ 396 h 396"/>
              <a:gd name="T6" fmla="*/ 920 w 920"/>
              <a:gd name="T7" fmla="*/ 396 h 396"/>
              <a:gd name="T8" fmla="*/ 462 w 920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462" y="396"/>
                </a:lnTo>
                <a:lnTo>
                  <a:pt x="920" y="396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21" name="Freeform: Shape 35">
            <a:extLst>
              <a:ext uri="{FF2B5EF4-FFF2-40B4-BE49-F238E27FC236}">
                <a16:creationId xmlns:a16="http://schemas.microsoft.com/office/drawing/2014/main" id="{8F1586CE-1E82-4BA0-9D00-0A5E139C3A06}"/>
              </a:ext>
            </a:extLst>
          </p:cNvPr>
          <p:cNvSpPr/>
          <p:nvPr/>
        </p:nvSpPr>
        <p:spPr bwMode="auto">
          <a:xfrm rot="5400000">
            <a:off x="6250596" y="1463619"/>
            <a:ext cx="688558" cy="2860680"/>
          </a:xfrm>
          <a:custGeom>
            <a:avLst/>
            <a:gdLst>
              <a:gd name="T0" fmla="*/ 466 w 466"/>
              <a:gd name="T1" fmla="*/ 0 h 1549"/>
              <a:gd name="T2" fmla="*/ 235 w 466"/>
              <a:gd name="T3" fmla="*/ 0 h 1549"/>
              <a:gd name="T4" fmla="*/ 0 w 466"/>
              <a:gd name="T5" fmla="*/ 0 h 1549"/>
              <a:gd name="T6" fmla="*/ 0 w 466"/>
              <a:gd name="T7" fmla="*/ 539 h 1549"/>
              <a:gd name="T8" fmla="*/ 0 w 466"/>
              <a:gd name="T9" fmla="*/ 539 h 1549"/>
              <a:gd name="T10" fmla="*/ 0 w 466"/>
              <a:gd name="T11" fmla="*/ 1182 h 1549"/>
              <a:gd name="T12" fmla="*/ 466 w 466"/>
              <a:gd name="T13" fmla="*/ 1549 h 1549"/>
              <a:gd name="T14" fmla="*/ 466 w 466"/>
              <a:gd name="T15" fmla="*/ 0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6" h="1549">
                <a:moveTo>
                  <a:pt x="466" y="0"/>
                </a:moveTo>
                <a:lnTo>
                  <a:pt x="235" y="0"/>
                </a:lnTo>
                <a:lnTo>
                  <a:pt x="0" y="0"/>
                </a:lnTo>
                <a:lnTo>
                  <a:pt x="0" y="539"/>
                </a:lnTo>
                <a:lnTo>
                  <a:pt x="0" y="539"/>
                </a:lnTo>
                <a:lnTo>
                  <a:pt x="0" y="1182"/>
                </a:lnTo>
                <a:lnTo>
                  <a:pt x="466" y="1549"/>
                </a:lnTo>
                <a:lnTo>
                  <a:pt x="4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22" name="Freeform: Shape 36">
            <a:extLst>
              <a:ext uri="{FF2B5EF4-FFF2-40B4-BE49-F238E27FC236}">
                <a16:creationId xmlns:a16="http://schemas.microsoft.com/office/drawing/2014/main" id="{59864AD1-FB63-4EEA-842A-822B567A2060}"/>
              </a:ext>
            </a:extLst>
          </p:cNvPr>
          <p:cNvSpPr/>
          <p:nvPr/>
        </p:nvSpPr>
        <p:spPr bwMode="auto">
          <a:xfrm rot="5400000">
            <a:off x="7711189" y="2528293"/>
            <a:ext cx="1359386" cy="731330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227 w 920"/>
              <a:gd name="T5" fmla="*/ 396 h 396"/>
              <a:gd name="T6" fmla="*/ 462 w 920"/>
              <a:gd name="T7" fmla="*/ 396 h 396"/>
              <a:gd name="T8" fmla="*/ 693 w 920"/>
              <a:gd name="T9" fmla="*/ 396 h 396"/>
              <a:gd name="T10" fmla="*/ 920 w 920"/>
              <a:gd name="T11" fmla="*/ 396 h 396"/>
              <a:gd name="T12" fmla="*/ 462 w 920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227" y="396"/>
                </a:lnTo>
                <a:lnTo>
                  <a:pt x="462" y="396"/>
                </a:lnTo>
                <a:lnTo>
                  <a:pt x="693" y="396"/>
                </a:lnTo>
                <a:lnTo>
                  <a:pt x="920" y="396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23" name="Freeform: Shape 38">
            <a:extLst>
              <a:ext uri="{FF2B5EF4-FFF2-40B4-BE49-F238E27FC236}">
                <a16:creationId xmlns:a16="http://schemas.microsoft.com/office/drawing/2014/main" id="{A8D4B67D-CCCB-4B16-AEAE-A789B3A2EFA4}"/>
              </a:ext>
            </a:extLst>
          </p:cNvPr>
          <p:cNvSpPr/>
          <p:nvPr/>
        </p:nvSpPr>
        <p:spPr bwMode="auto">
          <a:xfrm rot="5400000">
            <a:off x="5055906" y="575791"/>
            <a:ext cx="682647" cy="3265128"/>
          </a:xfrm>
          <a:custGeom>
            <a:avLst/>
            <a:gdLst>
              <a:gd name="T0" fmla="*/ 462 w 462"/>
              <a:gd name="T1" fmla="*/ 1768 h 1768"/>
              <a:gd name="T2" fmla="*/ 462 w 462"/>
              <a:gd name="T3" fmla="*/ 0 h 1768"/>
              <a:gd name="T4" fmla="*/ 0 w 462"/>
              <a:gd name="T5" fmla="*/ 367 h 1768"/>
              <a:gd name="T6" fmla="*/ 0 w 462"/>
              <a:gd name="T7" fmla="*/ 1768 h 1768"/>
              <a:gd name="T8" fmla="*/ 462 w 462"/>
              <a:gd name="T9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1768">
                <a:moveTo>
                  <a:pt x="462" y="1768"/>
                </a:moveTo>
                <a:lnTo>
                  <a:pt x="462" y="0"/>
                </a:lnTo>
                <a:lnTo>
                  <a:pt x="0" y="367"/>
                </a:lnTo>
                <a:lnTo>
                  <a:pt x="0" y="1768"/>
                </a:lnTo>
                <a:lnTo>
                  <a:pt x="462" y="17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24" name="Freeform: Shape 44">
            <a:extLst>
              <a:ext uri="{FF2B5EF4-FFF2-40B4-BE49-F238E27FC236}">
                <a16:creationId xmlns:a16="http://schemas.microsoft.com/office/drawing/2014/main" id="{C593FB9E-6F9D-4048-8242-8BD7795CE47C}"/>
              </a:ext>
            </a:extLst>
          </p:cNvPr>
          <p:cNvSpPr/>
          <p:nvPr/>
        </p:nvSpPr>
        <p:spPr bwMode="auto">
          <a:xfrm rot="5400000">
            <a:off x="5098382" y="618267"/>
            <a:ext cx="682647" cy="3180176"/>
          </a:xfrm>
          <a:custGeom>
            <a:avLst/>
            <a:gdLst>
              <a:gd name="T0" fmla="*/ 462 w 462"/>
              <a:gd name="T1" fmla="*/ 0 h 1722"/>
              <a:gd name="T2" fmla="*/ 0 w 462"/>
              <a:gd name="T3" fmla="*/ 367 h 1722"/>
              <a:gd name="T4" fmla="*/ 0 w 462"/>
              <a:gd name="T5" fmla="*/ 1722 h 1722"/>
              <a:gd name="T6" fmla="*/ 231 w 462"/>
              <a:gd name="T7" fmla="*/ 1722 h 1722"/>
              <a:gd name="T8" fmla="*/ 462 w 462"/>
              <a:gd name="T9" fmla="*/ 1722 h 1722"/>
              <a:gd name="T10" fmla="*/ 462 w 462"/>
              <a:gd name="T11" fmla="*/ 0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1722">
                <a:moveTo>
                  <a:pt x="462" y="0"/>
                </a:moveTo>
                <a:lnTo>
                  <a:pt x="0" y="367"/>
                </a:lnTo>
                <a:lnTo>
                  <a:pt x="0" y="1722"/>
                </a:lnTo>
                <a:lnTo>
                  <a:pt x="231" y="1722"/>
                </a:lnTo>
                <a:lnTo>
                  <a:pt x="462" y="1722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83" tIns="60940" rIns="121883" bIns="60940"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grpSp>
        <p:nvGrpSpPr>
          <p:cNvPr id="25" name="组合 72">
            <a:extLst>
              <a:ext uri="{FF2B5EF4-FFF2-40B4-BE49-F238E27FC236}">
                <a16:creationId xmlns:a16="http://schemas.microsoft.com/office/drawing/2014/main" id="{2EF083BD-7E4B-4364-B1B4-044128087F88}"/>
              </a:ext>
            </a:extLst>
          </p:cNvPr>
          <p:cNvGrpSpPr/>
          <p:nvPr/>
        </p:nvGrpSpPr>
        <p:grpSpPr>
          <a:xfrm>
            <a:off x="3118290" y="1574061"/>
            <a:ext cx="3911505" cy="1353475"/>
            <a:chOff x="2338165" y="1456384"/>
            <a:chExt cx="2934353" cy="1015357"/>
          </a:xfrm>
        </p:grpSpPr>
        <p:grpSp>
          <p:nvGrpSpPr>
            <p:cNvPr id="26" name="组合 71">
              <a:extLst>
                <a:ext uri="{FF2B5EF4-FFF2-40B4-BE49-F238E27FC236}">
                  <a16:creationId xmlns:a16="http://schemas.microsoft.com/office/drawing/2014/main" id="{DDEA169C-E934-44AB-934A-A3B57EC3547E}"/>
                </a:ext>
              </a:extLst>
            </p:cNvPr>
            <p:cNvGrpSpPr/>
            <p:nvPr/>
          </p:nvGrpSpPr>
          <p:grpSpPr>
            <a:xfrm>
              <a:off x="2338165" y="1456384"/>
              <a:ext cx="2934353" cy="1015357"/>
              <a:chOff x="2338165" y="1424545"/>
              <a:chExt cx="2934353" cy="1015357"/>
            </a:xfrm>
          </p:grpSpPr>
          <p:sp>
            <p:nvSpPr>
              <p:cNvPr id="28" name="Freeform: Shape 43">
                <a:extLst>
                  <a:ext uri="{FF2B5EF4-FFF2-40B4-BE49-F238E27FC236}">
                    <a16:creationId xmlns:a16="http://schemas.microsoft.com/office/drawing/2014/main" id="{00981FD9-F570-4C51-9568-9390491E9311}"/>
                  </a:ext>
                </a:extLst>
              </p:cNvPr>
              <p:cNvSpPr/>
              <p:nvPr/>
            </p:nvSpPr>
            <p:spPr bwMode="auto">
              <a:xfrm rot="5400000">
                <a:off x="3823602" y="739362"/>
                <a:ext cx="512112" cy="2385721"/>
              </a:xfrm>
              <a:custGeom>
                <a:avLst/>
                <a:gdLst>
                  <a:gd name="T0" fmla="*/ 462 w 462"/>
                  <a:gd name="T1" fmla="*/ 0 h 1722"/>
                  <a:gd name="T2" fmla="*/ 0 w 462"/>
                  <a:gd name="T3" fmla="*/ 367 h 1722"/>
                  <a:gd name="T4" fmla="*/ 0 w 462"/>
                  <a:gd name="T5" fmla="*/ 1722 h 1722"/>
                  <a:gd name="T6" fmla="*/ 231 w 462"/>
                  <a:gd name="T7" fmla="*/ 1722 h 1722"/>
                  <a:gd name="T8" fmla="*/ 462 w 462"/>
                  <a:gd name="T9" fmla="*/ 1722 h 1722"/>
                  <a:gd name="T10" fmla="*/ 462 w 462"/>
                  <a:gd name="T11" fmla="*/ 0 h 1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2" h="1722">
                    <a:moveTo>
                      <a:pt x="462" y="0"/>
                    </a:moveTo>
                    <a:lnTo>
                      <a:pt x="0" y="367"/>
                    </a:lnTo>
                    <a:lnTo>
                      <a:pt x="0" y="1722"/>
                    </a:lnTo>
                    <a:lnTo>
                      <a:pt x="231" y="1722"/>
                    </a:lnTo>
                    <a:lnTo>
                      <a:pt x="462" y="1722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Freeform: Shape 45">
                <a:extLst>
                  <a:ext uri="{FF2B5EF4-FFF2-40B4-BE49-F238E27FC236}">
                    <a16:creationId xmlns:a16="http://schemas.microsoft.com/office/drawing/2014/main" id="{7AF47FB1-533A-43F9-A489-B9C7C856186E}"/>
                  </a:ext>
                </a:extLst>
              </p:cNvPr>
              <p:cNvSpPr/>
              <p:nvPr/>
            </p:nvSpPr>
            <p:spPr bwMode="auto">
              <a:xfrm rot="5400000">
                <a:off x="2104803" y="1657907"/>
                <a:ext cx="1015357" cy="548633"/>
              </a:xfrm>
              <a:custGeom>
                <a:avLst/>
                <a:gdLst>
                  <a:gd name="T0" fmla="*/ 916 w 916"/>
                  <a:gd name="T1" fmla="*/ 0 h 396"/>
                  <a:gd name="T2" fmla="*/ 689 w 916"/>
                  <a:gd name="T3" fmla="*/ 0 h 396"/>
                  <a:gd name="T4" fmla="*/ 458 w 916"/>
                  <a:gd name="T5" fmla="*/ 0 h 396"/>
                  <a:gd name="T6" fmla="*/ 227 w 916"/>
                  <a:gd name="T7" fmla="*/ 0 h 396"/>
                  <a:gd name="T8" fmla="*/ 0 w 916"/>
                  <a:gd name="T9" fmla="*/ 0 h 396"/>
                  <a:gd name="T10" fmla="*/ 458 w 916"/>
                  <a:gd name="T11" fmla="*/ 396 h 396"/>
                  <a:gd name="T12" fmla="*/ 916 w 916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6" h="396">
                    <a:moveTo>
                      <a:pt x="916" y="0"/>
                    </a:moveTo>
                    <a:lnTo>
                      <a:pt x="689" y="0"/>
                    </a:lnTo>
                    <a:lnTo>
                      <a:pt x="458" y="0"/>
                    </a:lnTo>
                    <a:lnTo>
                      <a:pt x="227" y="0"/>
                    </a:lnTo>
                    <a:lnTo>
                      <a:pt x="0" y="0"/>
                    </a:lnTo>
                    <a:lnTo>
                      <a:pt x="458" y="396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3">
              <a:extLst>
                <a:ext uri="{FF2B5EF4-FFF2-40B4-BE49-F238E27FC236}">
                  <a16:creationId xmlns:a16="http://schemas.microsoft.com/office/drawing/2014/main" id="{03B19AE0-941D-4907-911A-4CD57F27085F}"/>
                </a:ext>
              </a:extLst>
            </p:cNvPr>
            <p:cNvSpPr txBox="1"/>
            <p:nvPr/>
          </p:nvSpPr>
          <p:spPr>
            <a:xfrm>
              <a:off x="3140848" y="1814023"/>
              <a:ext cx="1061829" cy="253916"/>
            </a:xfrm>
            <a:prstGeom prst="rect">
              <a:avLst/>
            </a:prstGeom>
            <a:noFill/>
            <a:effectLst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2400" b="0" i="0" dirty="0">
                  <a:solidFill>
                    <a:schemeClr val="bg1"/>
                  </a:solidFill>
                  <a:effectLst/>
                  <a:latin typeface="Helvetica Neue"/>
                </a:rPr>
                <a:t>量子比特</a:t>
              </a:r>
              <a:endParaRPr lang="zh-CN" altLang="en-US" sz="2135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73">
            <a:extLst>
              <a:ext uri="{FF2B5EF4-FFF2-40B4-BE49-F238E27FC236}">
                <a16:creationId xmlns:a16="http://schemas.microsoft.com/office/drawing/2014/main" id="{287986D7-CD6F-4425-A1B9-76C3609E32D3}"/>
              </a:ext>
            </a:extLst>
          </p:cNvPr>
          <p:cNvGrpSpPr/>
          <p:nvPr/>
        </p:nvGrpSpPr>
        <p:grpSpPr>
          <a:xfrm>
            <a:off x="5164538" y="2256708"/>
            <a:ext cx="3592010" cy="1359386"/>
            <a:chOff x="3873229" y="1968496"/>
            <a:chExt cx="2694673" cy="1019791"/>
          </a:xfrm>
        </p:grpSpPr>
        <p:grpSp>
          <p:nvGrpSpPr>
            <p:cNvPr id="31" name="组合 70">
              <a:extLst>
                <a:ext uri="{FF2B5EF4-FFF2-40B4-BE49-F238E27FC236}">
                  <a16:creationId xmlns:a16="http://schemas.microsoft.com/office/drawing/2014/main" id="{80F80A53-B899-4FBB-AA34-A550BBFCAD8F}"/>
                </a:ext>
              </a:extLst>
            </p:cNvPr>
            <p:cNvGrpSpPr/>
            <p:nvPr/>
          </p:nvGrpSpPr>
          <p:grpSpPr>
            <a:xfrm>
              <a:off x="3873229" y="1968496"/>
              <a:ext cx="2694673" cy="1019791"/>
              <a:chOff x="3873229" y="1936657"/>
              <a:chExt cx="2694673" cy="101979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A9C8F04-7C57-4F0D-BF8F-A6C28993FE0A}"/>
                  </a:ext>
                </a:extLst>
              </p:cNvPr>
              <p:cNvSpPr/>
              <p:nvPr/>
            </p:nvSpPr>
            <p:spPr bwMode="auto">
              <a:xfrm rot="5400000">
                <a:off x="5783690" y="2172236"/>
                <a:ext cx="1019791" cy="548633"/>
              </a:xfrm>
              <a:custGeom>
                <a:avLst/>
                <a:gdLst>
                  <a:gd name="T0" fmla="*/ 462 w 920"/>
                  <a:gd name="T1" fmla="*/ 0 h 396"/>
                  <a:gd name="T2" fmla="*/ 0 w 920"/>
                  <a:gd name="T3" fmla="*/ 396 h 396"/>
                  <a:gd name="T4" fmla="*/ 462 w 920"/>
                  <a:gd name="T5" fmla="*/ 396 h 396"/>
                  <a:gd name="T6" fmla="*/ 920 w 920"/>
                  <a:gd name="T7" fmla="*/ 396 h 396"/>
                  <a:gd name="T8" fmla="*/ 462 w 920"/>
                  <a:gd name="T9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0" h="396">
                    <a:moveTo>
                      <a:pt x="462" y="0"/>
                    </a:moveTo>
                    <a:lnTo>
                      <a:pt x="0" y="396"/>
                    </a:lnTo>
                    <a:lnTo>
                      <a:pt x="462" y="396"/>
                    </a:lnTo>
                    <a:lnTo>
                      <a:pt x="920" y="396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Freeform: Shape 34">
                <a:extLst>
                  <a:ext uri="{FF2B5EF4-FFF2-40B4-BE49-F238E27FC236}">
                    <a16:creationId xmlns:a16="http://schemas.microsoft.com/office/drawing/2014/main" id="{92FB62DF-4386-4060-957E-41912D29B66F}"/>
                  </a:ext>
                </a:extLst>
              </p:cNvPr>
              <p:cNvSpPr/>
              <p:nvPr/>
            </p:nvSpPr>
            <p:spPr bwMode="auto">
              <a:xfrm rot="5400000">
                <a:off x="4687976" y="1373532"/>
                <a:ext cx="516546" cy="2146040"/>
              </a:xfrm>
              <a:custGeom>
                <a:avLst/>
                <a:gdLst>
                  <a:gd name="T0" fmla="*/ 466 w 466"/>
                  <a:gd name="T1" fmla="*/ 0 h 1549"/>
                  <a:gd name="T2" fmla="*/ 235 w 466"/>
                  <a:gd name="T3" fmla="*/ 0 h 1549"/>
                  <a:gd name="T4" fmla="*/ 0 w 466"/>
                  <a:gd name="T5" fmla="*/ 0 h 1549"/>
                  <a:gd name="T6" fmla="*/ 0 w 466"/>
                  <a:gd name="T7" fmla="*/ 539 h 1549"/>
                  <a:gd name="T8" fmla="*/ 0 w 466"/>
                  <a:gd name="T9" fmla="*/ 539 h 1549"/>
                  <a:gd name="T10" fmla="*/ 0 w 466"/>
                  <a:gd name="T11" fmla="*/ 1182 h 1549"/>
                  <a:gd name="T12" fmla="*/ 466 w 466"/>
                  <a:gd name="T13" fmla="*/ 1549 h 1549"/>
                  <a:gd name="T14" fmla="*/ 466 w 466"/>
                  <a:gd name="T15" fmla="*/ 0 h 1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6" h="1549">
                    <a:moveTo>
                      <a:pt x="466" y="0"/>
                    </a:moveTo>
                    <a:lnTo>
                      <a:pt x="235" y="0"/>
                    </a:lnTo>
                    <a:lnTo>
                      <a:pt x="0" y="0"/>
                    </a:lnTo>
                    <a:lnTo>
                      <a:pt x="0" y="539"/>
                    </a:lnTo>
                    <a:lnTo>
                      <a:pt x="0" y="539"/>
                    </a:lnTo>
                    <a:lnTo>
                      <a:pt x="0" y="1182"/>
                    </a:lnTo>
                    <a:lnTo>
                      <a:pt x="466" y="1549"/>
                    </a:lnTo>
                    <a:lnTo>
                      <a:pt x="4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F27E4B48-099B-44B0-B54E-C3BB7621A652}"/>
                </a:ext>
              </a:extLst>
            </p:cNvPr>
            <p:cNvSpPr txBox="1"/>
            <p:nvPr/>
          </p:nvSpPr>
          <p:spPr>
            <a:xfrm>
              <a:off x="4784173" y="2359652"/>
              <a:ext cx="1061829" cy="253916"/>
            </a:xfrm>
            <a:prstGeom prst="rect">
              <a:avLst/>
            </a:prstGeom>
            <a:noFill/>
            <a:effectLst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2400" b="0" i="0" dirty="0">
                  <a:solidFill>
                    <a:schemeClr val="bg1"/>
                  </a:solidFill>
                  <a:effectLst/>
                  <a:latin typeface="Helvetica Neue"/>
                </a:rPr>
                <a:t>态叠加原理</a:t>
              </a:r>
              <a:endParaRPr lang="zh-CN" altLang="en-US" sz="2135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74">
            <a:extLst>
              <a:ext uri="{FF2B5EF4-FFF2-40B4-BE49-F238E27FC236}">
                <a16:creationId xmlns:a16="http://schemas.microsoft.com/office/drawing/2014/main" id="{0D737B03-BA09-48E7-B984-02F7E5AC56D5}"/>
              </a:ext>
            </a:extLst>
          </p:cNvPr>
          <p:cNvGrpSpPr/>
          <p:nvPr/>
        </p:nvGrpSpPr>
        <p:grpSpPr>
          <a:xfrm>
            <a:off x="3650167" y="2945266"/>
            <a:ext cx="3484897" cy="1354952"/>
            <a:chOff x="2737171" y="2485042"/>
            <a:chExt cx="2614318" cy="1016465"/>
          </a:xfrm>
        </p:grpSpPr>
        <p:grpSp>
          <p:nvGrpSpPr>
            <p:cNvPr id="36" name="组合 68">
              <a:extLst>
                <a:ext uri="{FF2B5EF4-FFF2-40B4-BE49-F238E27FC236}">
                  <a16:creationId xmlns:a16="http://schemas.microsoft.com/office/drawing/2014/main" id="{1EF53442-3352-4EE8-9C7E-C41D5B965FA1}"/>
                </a:ext>
              </a:extLst>
            </p:cNvPr>
            <p:cNvGrpSpPr/>
            <p:nvPr/>
          </p:nvGrpSpPr>
          <p:grpSpPr>
            <a:xfrm>
              <a:off x="2737171" y="2485042"/>
              <a:ext cx="2614318" cy="1016465"/>
              <a:chOff x="2737171" y="2453203"/>
              <a:chExt cx="2614318" cy="1016465"/>
            </a:xfrm>
          </p:grpSpPr>
          <p:sp>
            <p:nvSpPr>
              <p:cNvPr id="38" name="Freeform: Shape 21">
                <a:extLst>
                  <a:ext uri="{FF2B5EF4-FFF2-40B4-BE49-F238E27FC236}">
                    <a16:creationId xmlns:a16="http://schemas.microsoft.com/office/drawing/2014/main" id="{D154ADFA-8AD3-4CD8-AC63-0E2BC275717B}"/>
                  </a:ext>
                </a:extLst>
              </p:cNvPr>
              <p:cNvSpPr/>
              <p:nvPr/>
            </p:nvSpPr>
            <p:spPr bwMode="auto">
              <a:xfrm rot="5400000">
                <a:off x="2503255" y="2687119"/>
                <a:ext cx="1016465" cy="548633"/>
              </a:xfrm>
              <a:custGeom>
                <a:avLst/>
                <a:gdLst>
                  <a:gd name="T0" fmla="*/ 458 w 917"/>
                  <a:gd name="T1" fmla="*/ 396 h 396"/>
                  <a:gd name="T2" fmla="*/ 917 w 917"/>
                  <a:gd name="T3" fmla="*/ 0 h 396"/>
                  <a:gd name="T4" fmla="*/ 458 w 917"/>
                  <a:gd name="T5" fmla="*/ 0 h 396"/>
                  <a:gd name="T6" fmla="*/ 0 w 917"/>
                  <a:gd name="T7" fmla="*/ 0 h 396"/>
                  <a:gd name="T8" fmla="*/ 458 w 917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396">
                    <a:moveTo>
                      <a:pt x="458" y="396"/>
                    </a:moveTo>
                    <a:lnTo>
                      <a:pt x="917" y="0"/>
                    </a:lnTo>
                    <a:lnTo>
                      <a:pt x="458" y="0"/>
                    </a:lnTo>
                    <a:lnTo>
                      <a:pt x="0" y="0"/>
                    </a:lnTo>
                    <a:lnTo>
                      <a:pt x="458" y="3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: Shape 27">
                <a:extLst>
                  <a:ext uri="{FF2B5EF4-FFF2-40B4-BE49-F238E27FC236}">
                    <a16:creationId xmlns:a16="http://schemas.microsoft.com/office/drawing/2014/main" id="{E294FDD7-F8F7-4771-B3B6-B2434D2D33A3}"/>
                  </a:ext>
                </a:extLst>
              </p:cNvPr>
              <p:cNvSpPr/>
              <p:nvPr/>
            </p:nvSpPr>
            <p:spPr bwMode="auto">
              <a:xfrm rot="5400000">
                <a:off x="4059819" y="1930810"/>
                <a:ext cx="517655" cy="2065685"/>
              </a:xfrm>
              <a:custGeom>
                <a:avLst/>
                <a:gdLst>
                  <a:gd name="T0" fmla="*/ 0 w 467"/>
                  <a:gd name="T1" fmla="*/ 0 h 1491"/>
                  <a:gd name="T2" fmla="*/ 0 w 467"/>
                  <a:gd name="T3" fmla="*/ 1491 h 1491"/>
                  <a:gd name="T4" fmla="*/ 0 w 467"/>
                  <a:gd name="T5" fmla="*/ 1491 h 1491"/>
                  <a:gd name="T6" fmla="*/ 231 w 467"/>
                  <a:gd name="T7" fmla="*/ 1491 h 1491"/>
                  <a:gd name="T8" fmla="*/ 467 w 467"/>
                  <a:gd name="T9" fmla="*/ 1491 h 1491"/>
                  <a:gd name="T10" fmla="*/ 467 w 467"/>
                  <a:gd name="T11" fmla="*/ 366 h 1491"/>
                  <a:gd name="T12" fmla="*/ 0 w 467"/>
                  <a:gd name="T13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7" h="1491">
                    <a:moveTo>
                      <a:pt x="0" y="0"/>
                    </a:moveTo>
                    <a:lnTo>
                      <a:pt x="0" y="1491"/>
                    </a:lnTo>
                    <a:lnTo>
                      <a:pt x="0" y="1491"/>
                    </a:lnTo>
                    <a:lnTo>
                      <a:pt x="231" y="1491"/>
                    </a:lnTo>
                    <a:lnTo>
                      <a:pt x="467" y="1491"/>
                    </a:lnTo>
                    <a:lnTo>
                      <a:pt x="467" y="3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TextBox 5">
              <a:extLst>
                <a:ext uri="{FF2B5EF4-FFF2-40B4-BE49-F238E27FC236}">
                  <a16:creationId xmlns:a16="http://schemas.microsoft.com/office/drawing/2014/main" id="{22B7A511-26D1-4399-A373-A4780578F52F}"/>
                </a:ext>
              </a:extLst>
            </p:cNvPr>
            <p:cNvSpPr txBox="1"/>
            <p:nvPr/>
          </p:nvSpPr>
          <p:spPr>
            <a:xfrm>
              <a:off x="3422669" y="2863430"/>
              <a:ext cx="1061829" cy="253916"/>
            </a:xfrm>
            <a:prstGeom prst="rect">
              <a:avLst/>
            </a:prstGeom>
            <a:noFill/>
            <a:effectLst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2400" b="0" i="0" dirty="0">
                  <a:solidFill>
                    <a:schemeClr val="bg1"/>
                  </a:solidFill>
                  <a:effectLst/>
                  <a:latin typeface="Helvetica Neue"/>
                </a:rPr>
                <a:t>量子纠缠</a:t>
              </a:r>
              <a:endParaRPr lang="zh-CN" altLang="en-US" sz="2135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75">
            <a:extLst>
              <a:ext uri="{FF2B5EF4-FFF2-40B4-BE49-F238E27FC236}">
                <a16:creationId xmlns:a16="http://schemas.microsoft.com/office/drawing/2014/main" id="{EB8A4175-F391-4E85-91C0-CCDC48E49334}"/>
              </a:ext>
            </a:extLst>
          </p:cNvPr>
          <p:cNvGrpSpPr/>
          <p:nvPr/>
        </p:nvGrpSpPr>
        <p:grpSpPr>
          <a:xfrm>
            <a:off x="4739772" y="3635301"/>
            <a:ext cx="4472930" cy="1353475"/>
            <a:chOff x="3554578" y="3002696"/>
            <a:chExt cx="3355526" cy="1015357"/>
          </a:xfrm>
        </p:grpSpPr>
        <p:grpSp>
          <p:nvGrpSpPr>
            <p:cNvPr id="41" name="组合 69">
              <a:extLst>
                <a:ext uri="{FF2B5EF4-FFF2-40B4-BE49-F238E27FC236}">
                  <a16:creationId xmlns:a16="http://schemas.microsoft.com/office/drawing/2014/main" id="{70436D16-82F1-43E4-BD7D-002396AE6EBD}"/>
                </a:ext>
              </a:extLst>
            </p:cNvPr>
            <p:cNvGrpSpPr/>
            <p:nvPr/>
          </p:nvGrpSpPr>
          <p:grpSpPr>
            <a:xfrm>
              <a:off x="3554578" y="3002696"/>
              <a:ext cx="3355526" cy="1015357"/>
              <a:chOff x="3554578" y="2970857"/>
              <a:chExt cx="3355526" cy="1015357"/>
            </a:xfrm>
          </p:grpSpPr>
          <p:sp>
            <p:nvSpPr>
              <p:cNvPr id="43" name="Freeform: Shape 15">
                <a:extLst>
                  <a:ext uri="{FF2B5EF4-FFF2-40B4-BE49-F238E27FC236}">
                    <a16:creationId xmlns:a16="http://schemas.microsoft.com/office/drawing/2014/main" id="{90205998-B832-49FD-91C0-9554D296750B}"/>
                  </a:ext>
                </a:extLst>
              </p:cNvPr>
              <p:cNvSpPr/>
              <p:nvPr/>
            </p:nvSpPr>
            <p:spPr bwMode="auto">
              <a:xfrm rot="5400000">
                <a:off x="4702662" y="2074397"/>
                <a:ext cx="512112" cy="2808279"/>
              </a:xfrm>
              <a:custGeom>
                <a:avLst/>
                <a:gdLst>
                  <a:gd name="T0" fmla="*/ 462 w 462"/>
                  <a:gd name="T1" fmla="*/ 0 h 2027"/>
                  <a:gd name="T2" fmla="*/ 231 w 462"/>
                  <a:gd name="T3" fmla="*/ 0 h 2027"/>
                  <a:gd name="T4" fmla="*/ 0 w 462"/>
                  <a:gd name="T5" fmla="*/ 0 h 2027"/>
                  <a:gd name="T6" fmla="*/ 0 w 462"/>
                  <a:gd name="T7" fmla="*/ 2027 h 2027"/>
                  <a:gd name="T8" fmla="*/ 462 w 462"/>
                  <a:gd name="T9" fmla="*/ 1661 h 2027"/>
                  <a:gd name="T10" fmla="*/ 462 w 462"/>
                  <a:gd name="T11" fmla="*/ 0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2" h="2027">
                    <a:moveTo>
                      <a:pt x="462" y="0"/>
                    </a:moveTo>
                    <a:lnTo>
                      <a:pt x="231" y="0"/>
                    </a:lnTo>
                    <a:lnTo>
                      <a:pt x="0" y="0"/>
                    </a:lnTo>
                    <a:lnTo>
                      <a:pt x="0" y="2027"/>
                    </a:lnTo>
                    <a:lnTo>
                      <a:pt x="462" y="1661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Freeform: Shape 17">
                <a:extLst>
                  <a:ext uri="{FF2B5EF4-FFF2-40B4-BE49-F238E27FC236}">
                    <a16:creationId xmlns:a16="http://schemas.microsoft.com/office/drawing/2014/main" id="{55876C94-EF5E-4E3B-864C-4BE3F1719549}"/>
                  </a:ext>
                </a:extLst>
              </p:cNvPr>
              <p:cNvSpPr/>
              <p:nvPr/>
            </p:nvSpPr>
            <p:spPr bwMode="auto">
              <a:xfrm rot="5400000">
                <a:off x="6128802" y="3204912"/>
                <a:ext cx="1015357" cy="547247"/>
              </a:xfrm>
              <a:custGeom>
                <a:avLst/>
                <a:gdLst>
                  <a:gd name="T0" fmla="*/ 458 w 916"/>
                  <a:gd name="T1" fmla="*/ 0 h 395"/>
                  <a:gd name="T2" fmla="*/ 458 w 916"/>
                  <a:gd name="T3" fmla="*/ 0 h 395"/>
                  <a:gd name="T4" fmla="*/ 210 w 916"/>
                  <a:gd name="T5" fmla="*/ 214 h 395"/>
                  <a:gd name="T6" fmla="*/ 0 w 916"/>
                  <a:gd name="T7" fmla="*/ 395 h 395"/>
                  <a:gd name="T8" fmla="*/ 227 w 916"/>
                  <a:gd name="T9" fmla="*/ 395 h 395"/>
                  <a:gd name="T10" fmla="*/ 458 w 916"/>
                  <a:gd name="T11" fmla="*/ 395 h 395"/>
                  <a:gd name="T12" fmla="*/ 689 w 916"/>
                  <a:gd name="T13" fmla="*/ 395 h 395"/>
                  <a:gd name="T14" fmla="*/ 916 w 916"/>
                  <a:gd name="T15" fmla="*/ 395 h 395"/>
                  <a:gd name="T16" fmla="*/ 458 w 916"/>
                  <a:gd name="T17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6" h="395">
                    <a:moveTo>
                      <a:pt x="458" y="0"/>
                    </a:moveTo>
                    <a:lnTo>
                      <a:pt x="458" y="0"/>
                    </a:lnTo>
                    <a:lnTo>
                      <a:pt x="210" y="214"/>
                    </a:lnTo>
                    <a:lnTo>
                      <a:pt x="0" y="395"/>
                    </a:lnTo>
                    <a:lnTo>
                      <a:pt x="227" y="395"/>
                    </a:lnTo>
                    <a:lnTo>
                      <a:pt x="458" y="395"/>
                    </a:lnTo>
                    <a:lnTo>
                      <a:pt x="689" y="395"/>
                    </a:lnTo>
                    <a:lnTo>
                      <a:pt x="916" y="395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TextBox 6">
              <a:extLst>
                <a:ext uri="{FF2B5EF4-FFF2-40B4-BE49-F238E27FC236}">
                  <a16:creationId xmlns:a16="http://schemas.microsoft.com/office/drawing/2014/main" id="{9BDEAFAC-4C78-427F-ADD7-DA4B2644F57A}"/>
                </a:ext>
              </a:extLst>
            </p:cNvPr>
            <p:cNvSpPr txBox="1"/>
            <p:nvPr/>
          </p:nvSpPr>
          <p:spPr>
            <a:xfrm>
              <a:off x="4651380" y="3383018"/>
              <a:ext cx="1061829" cy="253916"/>
            </a:xfrm>
            <a:prstGeom prst="rect">
              <a:avLst/>
            </a:prstGeom>
            <a:noFill/>
            <a:effectLst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2400" b="0" i="0" dirty="0">
                  <a:solidFill>
                    <a:schemeClr val="bg1"/>
                  </a:solidFill>
                  <a:effectLst/>
                  <a:latin typeface="Helvetica Neue"/>
                </a:rPr>
                <a:t>量子并行原理</a:t>
              </a:r>
              <a:endParaRPr lang="zh-CN" altLang="en-US" sz="2135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8">
            <a:extLst>
              <a:ext uri="{FF2B5EF4-FFF2-40B4-BE49-F238E27FC236}">
                <a16:creationId xmlns:a16="http://schemas.microsoft.com/office/drawing/2014/main" id="{C3D414E0-B748-4A28-9151-413A1CC00B0B}"/>
              </a:ext>
            </a:extLst>
          </p:cNvPr>
          <p:cNvGrpSpPr/>
          <p:nvPr/>
        </p:nvGrpSpPr>
        <p:grpSpPr>
          <a:xfrm>
            <a:off x="735168" y="3311725"/>
            <a:ext cx="10971115" cy="1180146"/>
            <a:chOff x="926775" y="2830561"/>
            <a:chExt cx="9993761" cy="1180438"/>
          </a:xfrm>
        </p:grpSpPr>
        <p:grpSp>
          <p:nvGrpSpPr>
            <p:cNvPr id="46" name="Group 58">
              <a:extLst>
                <a:ext uri="{FF2B5EF4-FFF2-40B4-BE49-F238E27FC236}">
                  <a16:creationId xmlns:a16="http://schemas.microsoft.com/office/drawing/2014/main" id="{91910F65-9105-4EFD-B2FC-77BE865C9821}"/>
                </a:ext>
              </a:extLst>
            </p:cNvPr>
            <p:cNvGrpSpPr/>
            <p:nvPr/>
          </p:nvGrpSpPr>
          <p:grpSpPr>
            <a:xfrm>
              <a:off x="926775" y="2830561"/>
              <a:ext cx="9871122" cy="1180438"/>
              <a:chOff x="-9240971" y="2410082"/>
              <a:chExt cx="14218578" cy="1180438"/>
            </a:xfrm>
          </p:grpSpPr>
          <p:sp>
            <p:nvSpPr>
              <p:cNvPr id="52" name="TextBox 64">
                <a:extLst>
                  <a:ext uri="{FF2B5EF4-FFF2-40B4-BE49-F238E27FC236}">
                    <a16:creationId xmlns:a16="http://schemas.microsoft.com/office/drawing/2014/main" id="{BA43067A-4D63-4F83-9176-17077C89E8A6}"/>
                  </a:ext>
                </a:extLst>
              </p:cNvPr>
              <p:cNvSpPr txBox="1"/>
              <p:nvPr/>
            </p:nvSpPr>
            <p:spPr>
              <a:xfrm>
                <a:off x="-9240971" y="2410082"/>
                <a:ext cx="3015440" cy="118043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500" b="0" i="0" dirty="0">
                    <a:solidFill>
                      <a:schemeClr val="bg1"/>
                    </a:solidFill>
                    <a:effectLst/>
                    <a:latin typeface="Helvetica Neue"/>
                  </a:rPr>
                  <a:t>当两个粒子互相纠缠时，一个粒子的行为会影响另一个粒子的状态，此现象与距离无关，理论上即使相隔足够远，量子纠缠现象依旧能被检测到。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Box 62">
                <a:extLst>
                  <a:ext uri="{FF2B5EF4-FFF2-40B4-BE49-F238E27FC236}">
                    <a16:creationId xmlns:a16="http://schemas.microsoft.com/office/drawing/2014/main" id="{86251A91-065B-477C-887E-E51128475215}"/>
                  </a:ext>
                </a:extLst>
              </p:cNvPr>
              <p:cNvSpPr txBox="1"/>
              <p:nvPr/>
            </p:nvSpPr>
            <p:spPr>
              <a:xfrm>
                <a:off x="2220200" y="2837711"/>
                <a:ext cx="2757407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500" b="0" i="0" dirty="0">
                    <a:solidFill>
                      <a:schemeClr val="bg1"/>
                    </a:solidFill>
                    <a:effectLst/>
                    <a:latin typeface="Helvetica Neue"/>
                  </a:rPr>
                  <a:t>量子计算机以指数形式储存数字，通过将量子位增至</a:t>
                </a:r>
                <a:r>
                  <a:rPr lang="en-US" altLang="zh-CN" sz="1500" b="0" i="0" dirty="0">
                    <a:solidFill>
                      <a:schemeClr val="bg1"/>
                    </a:solidFill>
                    <a:effectLst/>
                    <a:latin typeface="Helvetica Neue"/>
                  </a:rPr>
                  <a:t>300</a:t>
                </a:r>
                <a:r>
                  <a:rPr lang="zh-CN" altLang="en-US" sz="1500" b="0" i="0" dirty="0">
                    <a:solidFill>
                      <a:schemeClr val="bg1"/>
                    </a:solidFill>
                    <a:effectLst/>
                    <a:latin typeface="Helvetica Neue"/>
                  </a:rPr>
                  <a:t>个量子位就能储存比宇宙中所有原子还多的数字，并能同时进行运算。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7" name="Straight Connector 59">
              <a:extLst>
                <a:ext uri="{FF2B5EF4-FFF2-40B4-BE49-F238E27FC236}">
                  <a16:creationId xmlns:a16="http://schemas.microsoft.com/office/drawing/2014/main" id="{81896D35-EB8D-4994-874B-62240D69CE5F}"/>
                </a:ext>
              </a:extLst>
            </p:cNvPr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91">
            <a:extLst>
              <a:ext uri="{FF2B5EF4-FFF2-40B4-BE49-F238E27FC236}">
                <a16:creationId xmlns:a16="http://schemas.microsoft.com/office/drawing/2014/main" id="{7E8B3A98-790F-479B-8BDE-101A57D0B772}"/>
              </a:ext>
            </a:extLst>
          </p:cNvPr>
          <p:cNvGrpSpPr/>
          <p:nvPr/>
        </p:nvGrpSpPr>
        <p:grpSpPr>
          <a:xfrm>
            <a:off x="624743" y="1388119"/>
            <a:ext cx="11081541" cy="1737666"/>
            <a:chOff x="467544" y="879924"/>
            <a:chExt cx="8313209" cy="1303571"/>
          </a:xfrm>
        </p:grpSpPr>
        <p:sp>
          <p:nvSpPr>
            <p:cNvPr id="60" name="Freeform: Shape 40">
              <a:extLst>
                <a:ext uri="{FF2B5EF4-FFF2-40B4-BE49-F238E27FC236}">
                  <a16:creationId xmlns:a16="http://schemas.microsoft.com/office/drawing/2014/main" id="{D9AB38E5-95BF-46D5-9C99-5606904FAD1A}"/>
                </a:ext>
              </a:extLst>
            </p:cNvPr>
            <p:cNvSpPr/>
            <p:nvPr/>
          </p:nvSpPr>
          <p:spPr bwMode="auto">
            <a:xfrm rot="5400000">
              <a:off x="1945269" y="1113286"/>
              <a:ext cx="1015357" cy="548633"/>
            </a:xfrm>
            <a:custGeom>
              <a:avLst/>
              <a:gdLst>
                <a:gd name="T0" fmla="*/ 458 w 916"/>
                <a:gd name="T1" fmla="*/ 396 h 396"/>
                <a:gd name="T2" fmla="*/ 0 w 916"/>
                <a:gd name="T3" fmla="*/ 0 h 396"/>
                <a:gd name="T4" fmla="*/ 458 w 916"/>
                <a:gd name="T5" fmla="*/ 0 h 396"/>
                <a:gd name="T6" fmla="*/ 916 w 916"/>
                <a:gd name="T7" fmla="*/ 0 h 396"/>
                <a:gd name="T8" fmla="*/ 458 w 91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396">
                  <a:moveTo>
                    <a:pt x="458" y="396"/>
                  </a:moveTo>
                  <a:lnTo>
                    <a:pt x="0" y="0"/>
                  </a:lnTo>
                  <a:lnTo>
                    <a:pt x="458" y="0"/>
                  </a:lnTo>
                  <a:lnTo>
                    <a:pt x="916" y="0"/>
                  </a:lnTo>
                  <a:lnTo>
                    <a:pt x="458" y="3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: Shape 41">
              <a:extLst>
                <a:ext uri="{FF2B5EF4-FFF2-40B4-BE49-F238E27FC236}">
                  <a16:creationId xmlns:a16="http://schemas.microsoft.com/office/drawing/2014/main" id="{C6E473BA-C97E-4846-9AF4-3B3AB3A33395}"/>
                </a:ext>
              </a:extLst>
            </p:cNvPr>
            <p:cNvSpPr/>
            <p:nvPr/>
          </p:nvSpPr>
          <p:spPr bwMode="auto">
            <a:xfrm rot="5400000">
              <a:off x="2199109" y="1367125"/>
              <a:ext cx="507678" cy="548633"/>
            </a:xfrm>
            <a:custGeom>
              <a:avLst/>
              <a:gdLst>
                <a:gd name="T0" fmla="*/ 458 w 458"/>
                <a:gd name="T1" fmla="*/ 0 h 396"/>
                <a:gd name="T2" fmla="*/ 0 w 458"/>
                <a:gd name="T3" fmla="*/ 396 h 396"/>
                <a:gd name="T4" fmla="*/ 396 w 458"/>
                <a:gd name="T5" fmla="*/ 58 h 396"/>
                <a:gd name="T6" fmla="*/ 458 w 45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96">
                  <a:moveTo>
                    <a:pt x="458" y="0"/>
                  </a:moveTo>
                  <a:lnTo>
                    <a:pt x="0" y="396"/>
                  </a:lnTo>
                  <a:lnTo>
                    <a:pt x="396" y="58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A6A5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: Shape 42">
              <a:extLst>
                <a:ext uri="{FF2B5EF4-FFF2-40B4-BE49-F238E27FC236}">
                  <a16:creationId xmlns:a16="http://schemas.microsoft.com/office/drawing/2014/main" id="{0C160484-CB61-4A22-901B-2C5B906210A9}"/>
                </a:ext>
              </a:extLst>
            </p:cNvPr>
            <p:cNvSpPr/>
            <p:nvPr/>
          </p:nvSpPr>
          <p:spPr bwMode="auto">
            <a:xfrm rot="5400000">
              <a:off x="2199109" y="1367125"/>
              <a:ext cx="507678" cy="548633"/>
            </a:xfrm>
            <a:custGeom>
              <a:avLst/>
              <a:gdLst>
                <a:gd name="T0" fmla="*/ 458 w 458"/>
                <a:gd name="T1" fmla="*/ 0 h 396"/>
                <a:gd name="T2" fmla="*/ 0 w 458"/>
                <a:gd name="T3" fmla="*/ 396 h 396"/>
                <a:gd name="T4" fmla="*/ 396 w 458"/>
                <a:gd name="T5" fmla="*/ 58 h 396"/>
                <a:gd name="T6" fmla="*/ 458 w 45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96">
                  <a:moveTo>
                    <a:pt x="458" y="0"/>
                  </a:moveTo>
                  <a:lnTo>
                    <a:pt x="0" y="396"/>
                  </a:lnTo>
                  <a:lnTo>
                    <a:pt x="396" y="58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Group 49">
              <a:extLst>
                <a:ext uri="{FF2B5EF4-FFF2-40B4-BE49-F238E27FC236}">
                  <a16:creationId xmlns:a16="http://schemas.microsoft.com/office/drawing/2014/main" id="{A8EED662-9C3A-4FF8-9B2C-E6766F887317}"/>
                </a:ext>
              </a:extLst>
            </p:cNvPr>
            <p:cNvGrpSpPr/>
            <p:nvPr/>
          </p:nvGrpSpPr>
          <p:grpSpPr>
            <a:xfrm>
              <a:off x="467544" y="952441"/>
              <a:ext cx="8313209" cy="1231054"/>
              <a:chOff x="1307468" y="1068711"/>
              <a:chExt cx="10094351" cy="1641405"/>
            </a:xfrm>
          </p:grpSpPr>
          <p:grpSp>
            <p:nvGrpSpPr>
              <p:cNvPr id="67" name="Group 50">
                <a:extLst>
                  <a:ext uri="{FF2B5EF4-FFF2-40B4-BE49-F238E27FC236}">
                    <a16:creationId xmlns:a16="http://schemas.microsoft.com/office/drawing/2014/main" id="{9DFD257C-B0EA-4BB6-8840-1230F8528EA1}"/>
                  </a:ext>
                </a:extLst>
              </p:cNvPr>
              <p:cNvGrpSpPr/>
              <p:nvPr/>
            </p:nvGrpSpPr>
            <p:grpSpPr>
              <a:xfrm>
                <a:off x="1410010" y="1068711"/>
                <a:ext cx="9991809" cy="1444185"/>
                <a:chOff x="1193500" y="863060"/>
                <a:chExt cx="14392414" cy="1444185"/>
              </a:xfrm>
            </p:grpSpPr>
            <p:sp>
              <p:nvSpPr>
                <p:cNvPr id="74" name="TextBox 56">
                  <a:extLst>
                    <a:ext uri="{FF2B5EF4-FFF2-40B4-BE49-F238E27FC236}">
                      <a16:creationId xmlns:a16="http://schemas.microsoft.com/office/drawing/2014/main" id="{68D78CAA-3989-40E3-8BC7-500F338CA014}"/>
                    </a:ext>
                  </a:extLst>
                </p:cNvPr>
                <p:cNvSpPr txBox="1"/>
                <p:nvPr/>
              </p:nvSpPr>
              <p:spPr>
                <a:xfrm>
                  <a:off x="1193500" y="863060"/>
                  <a:ext cx="3107275" cy="14441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925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b="0" i="0" dirty="0">
                      <a:solidFill>
                        <a:schemeClr val="bg1"/>
                      </a:solidFill>
                      <a:effectLst/>
                      <a:latin typeface="Helvetica Neue"/>
                    </a:rPr>
                    <a:t>量子比特相较于比特来说，有着独特的存在特点，它以两个逻辑态的叠加态的形式存在，这表示的是两个状态是</a:t>
                  </a:r>
                  <a:r>
                    <a:rPr lang="en-US" altLang="zh-CN" sz="1600" b="0" i="0" dirty="0">
                      <a:solidFill>
                        <a:schemeClr val="bg1"/>
                      </a:solidFill>
                      <a:effectLst/>
                      <a:latin typeface="Helvetica Neue"/>
                    </a:rPr>
                    <a:t>0</a:t>
                  </a:r>
                  <a:r>
                    <a:rPr lang="zh-CN" altLang="en-US" sz="1600" b="0" i="0" dirty="0">
                      <a:solidFill>
                        <a:schemeClr val="bg1"/>
                      </a:solidFill>
                      <a:effectLst/>
                      <a:latin typeface="Helvetica Neue"/>
                    </a:rPr>
                    <a:t>和</a:t>
                  </a:r>
                  <a:r>
                    <a:rPr lang="en-US" altLang="zh-CN" sz="1600" b="0" i="0" dirty="0">
                      <a:solidFill>
                        <a:schemeClr val="bg1"/>
                      </a:solidFill>
                      <a:effectLst/>
                      <a:latin typeface="Helvetica Neue"/>
                    </a:rPr>
                    <a:t>1</a:t>
                  </a:r>
                  <a:r>
                    <a:rPr lang="zh-CN" altLang="en-US" sz="1600" b="0" i="0" dirty="0">
                      <a:solidFill>
                        <a:schemeClr val="bg1"/>
                      </a:solidFill>
                      <a:effectLst/>
                      <a:latin typeface="Helvetica Neue"/>
                    </a:rPr>
                    <a:t>的相应量子态叠加。</a:t>
                  </a:r>
                  <a:endPara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TextBox 54">
                  <a:extLst>
                    <a:ext uri="{FF2B5EF4-FFF2-40B4-BE49-F238E27FC236}">
                      <a16:creationId xmlns:a16="http://schemas.microsoft.com/office/drawing/2014/main" id="{F9BFB111-B1CC-4ECD-ABED-3AB24386B6BB}"/>
                    </a:ext>
                  </a:extLst>
                </p:cNvPr>
                <p:cNvSpPr txBox="1"/>
                <p:nvPr/>
              </p:nvSpPr>
              <p:spPr>
                <a:xfrm>
                  <a:off x="12651857" y="1443275"/>
                  <a:ext cx="2934057" cy="2539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500" b="0" i="0" dirty="0">
                      <a:solidFill>
                        <a:schemeClr val="bg1"/>
                      </a:solidFill>
                      <a:effectLst/>
                      <a:latin typeface="Helvetica Neue"/>
                    </a:rPr>
                    <a:t>在微观体系中，量子的运动状态无法确定，呈现统计性，与宏观体系确定的运动状态相反。</a:t>
                  </a:r>
                  <a:endParaRPr lang="zh-CN" altLang="en-US" sz="15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68" name="Straight Connector 51">
                <a:extLst>
                  <a:ext uri="{FF2B5EF4-FFF2-40B4-BE49-F238E27FC236}">
                    <a16:creationId xmlns:a16="http://schemas.microsoft.com/office/drawing/2014/main" id="{AF9169E5-76B5-417C-9C80-D59E1FD53074}"/>
                  </a:ext>
                </a:extLst>
              </p:cNvPr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92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248" y="1029538"/>
            <a:ext cx="8278877" cy="55192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76587" y="1652424"/>
            <a:ext cx="6179568" cy="4248452"/>
          </a:xfrm>
          <a:prstGeom prst="rect">
            <a:avLst/>
          </a:prstGeom>
        </p:spPr>
      </p:pic>
      <p:grpSp>
        <p:nvGrpSpPr>
          <p:cNvPr id="2" name="组合 93"/>
          <p:cNvGrpSpPr/>
          <p:nvPr/>
        </p:nvGrpSpPr>
        <p:grpSpPr bwMode="auto">
          <a:xfrm>
            <a:off x="1008691" y="3189245"/>
            <a:ext cx="4416589" cy="905932"/>
            <a:chOff x="320318" y="607960"/>
            <a:chExt cx="4018359" cy="824600"/>
          </a:xfrm>
        </p:grpSpPr>
        <p:grpSp>
          <p:nvGrpSpPr>
            <p:cNvPr id="3" name="组合 91"/>
            <p:cNvGrpSpPr/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文本框 90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35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4" name="文本框 92"/>
            <p:cNvSpPr txBox="1">
              <a:spLocks noChangeArrowheads="1"/>
            </p:cNvSpPr>
            <p:nvPr/>
          </p:nvSpPr>
          <p:spPr bwMode="auto">
            <a:xfrm>
              <a:off x="1275715" y="797914"/>
              <a:ext cx="3062962" cy="419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“九章”计算机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9DB69-74E3-494C-A39E-DCEC206E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048" y="368660"/>
            <a:ext cx="5054352" cy="4526242"/>
          </a:xfrm>
        </p:spPr>
        <p:txBody>
          <a:bodyPr/>
          <a:lstStyle/>
          <a:p>
            <a:r>
              <a:rPr lang="en-US" altLang="zh-CN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2020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12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日，中国科学技术大学宣布该校潘建伟院士团队成功构建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76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个光子的量子计算原型机“九章”。同日，国际学术期刊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科学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》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发表了该成果，这是“一个最先进的实验”“一个重大成就”，审稿人如此评价。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7416A9-9CDD-4BA2-9E17-0E37562C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43" y="260648"/>
            <a:ext cx="4666898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248" y="1029538"/>
            <a:ext cx="8278877" cy="55192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76587" y="1652424"/>
            <a:ext cx="6179568" cy="4248452"/>
          </a:xfrm>
          <a:prstGeom prst="rect">
            <a:avLst/>
          </a:prstGeom>
        </p:spPr>
      </p:pic>
      <p:grpSp>
        <p:nvGrpSpPr>
          <p:cNvPr id="2" name="组合 93"/>
          <p:cNvGrpSpPr/>
          <p:nvPr/>
        </p:nvGrpSpPr>
        <p:grpSpPr bwMode="auto">
          <a:xfrm>
            <a:off x="1008691" y="3189245"/>
            <a:ext cx="4416589" cy="905932"/>
            <a:chOff x="320318" y="607960"/>
            <a:chExt cx="4018359" cy="824600"/>
          </a:xfrm>
        </p:grpSpPr>
        <p:grpSp>
          <p:nvGrpSpPr>
            <p:cNvPr id="3" name="组合 91"/>
            <p:cNvGrpSpPr/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文本框 90"/>
              <p:cNvSpPr txBox="1">
                <a:spLocks noChangeArrowheads="1"/>
              </p:cNvSpPr>
              <p:nvPr/>
            </p:nvSpPr>
            <p:spPr bwMode="auto">
              <a:xfrm>
                <a:off x="320318" y="835594"/>
                <a:ext cx="883920" cy="335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4" name="文本框 92"/>
            <p:cNvSpPr txBox="1">
              <a:spLocks noChangeArrowheads="1"/>
            </p:cNvSpPr>
            <p:nvPr/>
          </p:nvSpPr>
          <p:spPr bwMode="auto">
            <a:xfrm>
              <a:off x="1275715" y="797914"/>
              <a:ext cx="3062962" cy="419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浙江大学与量子计算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01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63955-78EF-4244-B7E7-B858F57A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“天目</a:t>
            </a:r>
            <a:r>
              <a:rPr lang="en-US" altLang="zh-CN" sz="48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48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号”超导量子芯片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C9D43D-C20B-4513-B932-538320F586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39156"/>
            <a:ext cx="6096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9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0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E5FF"/>
      </a:accent1>
      <a:accent2>
        <a:srgbClr val="00B0F0"/>
      </a:accent2>
      <a:accent3>
        <a:srgbClr val="4FE5FF"/>
      </a:accent3>
      <a:accent4>
        <a:srgbClr val="00B0F0"/>
      </a:accent4>
      <a:accent5>
        <a:srgbClr val="4FE5FF"/>
      </a:accent5>
      <a:accent6>
        <a:srgbClr val="00B0F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668</Words>
  <Application>Microsoft Office PowerPoint</Application>
  <PresentationFormat>宽屏</PresentationFormat>
  <Paragraphs>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Glegoo</vt:lpstr>
      <vt:lpstr>Helvetica Neue</vt:lpstr>
      <vt:lpstr>Mission Gothic Regular</vt:lpstr>
      <vt:lpstr>Microsoft Yahei</vt:lpstr>
      <vt:lpstr>Microsoft Yahei</vt:lpstr>
      <vt:lpstr>Agency FB</vt:lpstr>
      <vt:lpstr>Arial</vt:lpstr>
      <vt:lpstr>Arial</vt:lpstr>
      <vt:lpstr>Calibri</vt:lpstr>
      <vt:lpstr>Impact</vt:lpstr>
      <vt:lpstr>Lato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“天目1号”超导量子芯片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信息技术</dc:title>
  <dc:creator>第一PPT</dc:creator>
  <cp:keywords>www.1ppt.com</cp:keywords>
  <dc:description>www.1ppt.com</dc:description>
  <cp:lastModifiedBy>王 伟杰</cp:lastModifiedBy>
  <cp:revision>180</cp:revision>
  <dcterms:created xsi:type="dcterms:W3CDTF">2017-06-17T13:16:00Z</dcterms:created>
  <dcterms:modified xsi:type="dcterms:W3CDTF">2022-09-20T02:33:56Z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