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8" r:id="rId5"/>
    <p:sldId id="266" r:id="rId6"/>
    <p:sldId id="263"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y'm" initials="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0" autoAdjust="0"/>
    <p:restoredTop sz="94660"/>
  </p:normalViewPr>
  <p:slideViewPr>
    <p:cSldViewPr snapToGrid="0">
      <p:cViewPr varScale="1">
        <p:scale>
          <a:sx n="75" d="100"/>
          <a:sy n="75" d="100"/>
        </p:scale>
        <p:origin x="68"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1" Type="http://schemas.openxmlformats.org/officeDocument/2006/relationships/commentAuthors" Target="commentAuthors.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BF3EB9F-44EC-4036-9025-6CA53B9B45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CF2B5D-3682-4F1D-9A10-19E54C8A915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3EB9F-44EC-4036-9025-6CA53B9B453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F2B5D-3682-4F1D-9A10-19E54C8A915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3EB9F-44EC-4036-9025-6CA53B9B453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F2B5D-3682-4F1D-9A10-19E54C8A915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glow>
              <a:schemeClr val="accent1">
                <a:alpha val="40000"/>
              </a:schemeClr>
            </a:glow>
            <a:outerShdw blurRad="50800" dist="50800" dir="5400000" sx="1000" sy="1000" algn="ctr" rotWithShape="0">
              <a:srgbClr val="000000">
                <a:alpha val="0"/>
              </a:srgbClr>
            </a:outerShdw>
            <a:reflection endPos="0" dist="50800" dir="5400000" sy="-100000" algn="bl" rotWithShape="0"/>
          </a:effectLst>
        </p:spPr>
      </p:pic>
      <p:sp>
        <p:nvSpPr>
          <p:cNvPr id="5" name="Rectangle 3"/>
          <p:cNvSpPr/>
          <p:nvPr/>
        </p:nvSpPr>
        <p:spPr>
          <a:xfrm>
            <a:off x="845144" y="457200"/>
            <a:ext cx="10501712" cy="5943600"/>
          </a:xfrm>
          <a:prstGeom prst="rect">
            <a:avLst/>
          </a:prstGeom>
          <a:solidFill>
            <a:srgbClr val="DAEAF8">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latin typeface="思源宋体 CN SemiBold" panose="02020600000000000000" pitchFamily="18" charset="-122"/>
              <a:ea typeface="思源宋体 CN SemiBold" panose="02020600000000000000" pitchFamily="18" charset="-122"/>
            </a:endParaRPr>
          </a:p>
        </p:txBody>
      </p:sp>
      <p:sp>
        <p:nvSpPr>
          <p:cNvPr id="2" name="标题 1"/>
          <p:cNvSpPr>
            <a:spLocks noGrp="1"/>
          </p:cNvSpPr>
          <p:nvPr>
            <p:ph type="ctrTitle"/>
          </p:nvPr>
        </p:nvSpPr>
        <p:spPr>
          <a:xfrm>
            <a:off x="2036679" y="378700"/>
            <a:ext cx="8118642" cy="1560668"/>
          </a:xfrm>
        </p:spPr>
        <p:txBody>
          <a:bodyPr>
            <a:noAutofit/>
          </a:bodyPr>
          <a:lstStyle/>
          <a:p>
            <a:pPr algn="l"/>
            <a:r>
              <a:rPr lang="zh-CN" altLang="en-US" sz="8800" b="1" dirty="0">
                <a:ln>
                  <a:gradFill>
                    <a:gsLst>
                      <a:gs pos="83000">
                        <a:schemeClr val="accent1">
                          <a:lumMod val="75000"/>
                        </a:schemeClr>
                      </a:gs>
                      <a:gs pos="64000">
                        <a:schemeClr val="tx1">
                          <a:lumMod val="75000"/>
                          <a:lumOff val="25000"/>
                        </a:schemeClr>
                      </a:gs>
                    </a:gsLst>
                    <a:lin ang="5400000" scaled="1"/>
                  </a:gradFill>
                </a:ln>
                <a:latin typeface="华文楷体" panose="02010600040101010101" pitchFamily="2" charset="-122"/>
                <a:ea typeface="华文楷体" panose="02010600040101010101" pitchFamily="2" charset="-122"/>
                <a:cs typeface="+mn-cs"/>
              </a:rPr>
              <a:t>第三组决策总结</a:t>
            </a:r>
            <a:endParaRPr lang="zh-CN" altLang="en-US" sz="8800" b="1" dirty="0">
              <a:ln>
                <a:gradFill>
                  <a:gsLst>
                    <a:gs pos="83000">
                      <a:schemeClr val="accent1">
                        <a:lumMod val="75000"/>
                      </a:schemeClr>
                    </a:gs>
                    <a:gs pos="64000">
                      <a:schemeClr val="tx1">
                        <a:lumMod val="75000"/>
                        <a:lumOff val="25000"/>
                      </a:schemeClr>
                    </a:gs>
                  </a:gsLst>
                  <a:lin ang="5400000" scaled="1"/>
                </a:gradFill>
              </a:ln>
              <a:latin typeface="华文楷体" panose="02010600040101010101" pitchFamily="2" charset="-122"/>
              <a:ea typeface="华文楷体" panose="02010600040101010101" pitchFamily="2" charset="-122"/>
              <a:cs typeface="+mn-cs"/>
            </a:endParaRPr>
          </a:p>
        </p:txBody>
      </p:sp>
      <p:sp>
        <p:nvSpPr>
          <p:cNvPr id="12" name="文本框 11"/>
          <p:cNvSpPr txBox="1"/>
          <p:nvPr/>
        </p:nvSpPr>
        <p:spPr>
          <a:xfrm>
            <a:off x="1975344" y="4140198"/>
            <a:ext cx="4577855" cy="2338070"/>
          </a:xfrm>
          <a:prstGeom prst="rect">
            <a:avLst/>
          </a:prstGeom>
          <a:noFill/>
        </p:spPr>
        <p:txBody>
          <a:bodyPr wrap="square" rtlCol="0">
            <a:spAutoFit/>
          </a:bodyPr>
          <a:lstStyle/>
          <a:p>
            <a:r>
              <a:rPr lang="zh-CN" altLang="en-US" sz="3200" b="1" dirty="0">
                <a:ln>
                  <a:gradFill>
                    <a:gsLst>
                      <a:gs pos="83000">
                        <a:schemeClr val="accent1">
                          <a:lumMod val="75000"/>
                        </a:schemeClr>
                      </a:gs>
                      <a:gs pos="64000">
                        <a:schemeClr val="tx1">
                          <a:lumMod val="75000"/>
                          <a:lumOff val="25000"/>
                        </a:schemeClr>
                      </a:gs>
                    </a:gsLst>
                    <a:lin ang="5400000" scaled="1"/>
                  </a:gradFill>
                </a:ln>
                <a:latin typeface="华文楷体" panose="02010600040101010101" pitchFamily="2" charset="-122"/>
                <a:ea typeface="华文楷体" panose="02010600040101010101" pitchFamily="2" charset="-122"/>
              </a:rPr>
              <a:t>组名：我们组</a:t>
            </a:r>
            <a:endParaRPr lang="en-US" altLang="zh-CN" sz="3200" b="1" dirty="0">
              <a:ln>
                <a:gradFill>
                  <a:gsLst>
                    <a:gs pos="83000">
                      <a:schemeClr val="accent1">
                        <a:lumMod val="75000"/>
                      </a:schemeClr>
                    </a:gs>
                    <a:gs pos="64000">
                      <a:schemeClr val="tx1">
                        <a:lumMod val="75000"/>
                        <a:lumOff val="25000"/>
                      </a:schemeClr>
                    </a:gs>
                  </a:gsLst>
                  <a:lin ang="5400000" scaled="1"/>
                </a:gradFill>
              </a:ln>
              <a:latin typeface="华文楷体" panose="02010600040101010101" pitchFamily="2" charset="-122"/>
              <a:ea typeface="华文楷体" panose="02010600040101010101" pitchFamily="2" charset="-122"/>
            </a:endParaRPr>
          </a:p>
          <a:p>
            <a:r>
              <a:rPr lang="zh-CN" altLang="en-US" sz="3200" b="1" dirty="0">
                <a:ln>
                  <a:gradFill>
                    <a:gsLst>
                      <a:gs pos="83000">
                        <a:schemeClr val="accent1">
                          <a:lumMod val="75000"/>
                        </a:schemeClr>
                      </a:gs>
                      <a:gs pos="64000">
                        <a:schemeClr val="tx1">
                          <a:lumMod val="75000"/>
                          <a:lumOff val="25000"/>
                        </a:schemeClr>
                      </a:gs>
                    </a:gsLst>
                    <a:lin ang="5400000" scaled="1"/>
                  </a:gradFill>
                </a:ln>
                <a:latin typeface="华文楷体" panose="02010600040101010101" pitchFamily="2" charset="-122"/>
                <a:ea typeface="华文楷体" panose="02010600040101010101" pitchFamily="2" charset="-122"/>
              </a:rPr>
              <a:t>代表方：甲方</a:t>
            </a:r>
            <a:endParaRPr lang="en-US" altLang="zh-CN" sz="3200" b="1" dirty="0">
              <a:ln>
                <a:gradFill>
                  <a:gsLst>
                    <a:gs pos="83000">
                      <a:schemeClr val="accent1">
                        <a:lumMod val="75000"/>
                      </a:schemeClr>
                    </a:gs>
                    <a:gs pos="64000">
                      <a:schemeClr val="tx1">
                        <a:lumMod val="75000"/>
                        <a:lumOff val="25000"/>
                      </a:schemeClr>
                    </a:gs>
                  </a:gsLst>
                  <a:lin ang="5400000" scaled="1"/>
                </a:gradFill>
              </a:ln>
              <a:latin typeface="华文楷体" panose="02010600040101010101" pitchFamily="2" charset="-122"/>
              <a:ea typeface="华文楷体" panose="02010600040101010101" pitchFamily="2" charset="-122"/>
            </a:endParaRPr>
          </a:p>
          <a:p>
            <a:r>
              <a:rPr lang="zh-CN" altLang="en-US" sz="3200" b="1" dirty="0">
                <a:ln>
                  <a:gradFill>
                    <a:gsLst>
                      <a:gs pos="83000">
                        <a:schemeClr val="accent1">
                          <a:lumMod val="75000"/>
                        </a:schemeClr>
                      </a:gs>
                      <a:gs pos="64000">
                        <a:schemeClr val="tx1">
                          <a:lumMod val="75000"/>
                          <a:lumOff val="25000"/>
                        </a:schemeClr>
                      </a:gs>
                    </a:gsLst>
                    <a:lin ang="5400000" scaled="1"/>
                  </a:gradFill>
                </a:ln>
                <a:latin typeface="华文楷体" panose="02010600040101010101" pitchFamily="2" charset="-122"/>
                <a:ea typeface="华文楷体" panose="02010600040101010101" pitchFamily="2" charset="-122"/>
              </a:rPr>
              <a:t>董事长：王伟杰</a:t>
            </a:r>
            <a:endParaRPr lang="en-US" altLang="zh-CN" sz="3200" b="1" dirty="0">
              <a:ln>
                <a:gradFill>
                  <a:gsLst>
                    <a:gs pos="83000">
                      <a:schemeClr val="accent1">
                        <a:lumMod val="75000"/>
                      </a:schemeClr>
                    </a:gs>
                    <a:gs pos="64000">
                      <a:schemeClr val="tx1">
                        <a:lumMod val="75000"/>
                        <a:lumOff val="25000"/>
                      </a:schemeClr>
                    </a:gs>
                  </a:gsLst>
                  <a:lin ang="5400000" scaled="1"/>
                </a:gradFill>
              </a:ln>
              <a:latin typeface="华文楷体" panose="02010600040101010101" pitchFamily="2" charset="-122"/>
              <a:ea typeface="华文楷体" panose="02010600040101010101" pitchFamily="2" charset="-122"/>
            </a:endParaRPr>
          </a:p>
          <a:p>
            <a:r>
              <a:rPr lang="zh-CN" altLang="en-US" sz="3200" b="1" dirty="0">
                <a:ln>
                  <a:gradFill>
                    <a:gsLst>
                      <a:gs pos="83000">
                        <a:schemeClr val="accent1">
                          <a:lumMod val="75000"/>
                        </a:schemeClr>
                      </a:gs>
                      <a:gs pos="64000">
                        <a:schemeClr val="tx1">
                          <a:lumMod val="75000"/>
                          <a:lumOff val="25000"/>
                        </a:schemeClr>
                      </a:gs>
                    </a:gsLst>
                    <a:lin ang="5400000" scaled="1"/>
                  </a:gradFill>
                </a:ln>
                <a:latin typeface="华文楷体" panose="02010600040101010101" pitchFamily="2" charset="-122"/>
                <a:ea typeface="华文楷体" panose="02010600040101010101" pitchFamily="2" charset="-122"/>
              </a:rPr>
              <a:t>董事长秘书：方嘉仪</a:t>
            </a:r>
            <a:endParaRPr lang="en-US" altLang="zh-CN" sz="3200" b="1" dirty="0">
              <a:ln>
                <a:gradFill>
                  <a:gsLst>
                    <a:gs pos="83000">
                      <a:schemeClr val="accent1">
                        <a:lumMod val="75000"/>
                      </a:schemeClr>
                    </a:gs>
                    <a:gs pos="64000">
                      <a:schemeClr val="tx1">
                        <a:lumMod val="75000"/>
                        <a:lumOff val="25000"/>
                      </a:schemeClr>
                    </a:gs>
                  </a:gsLst>
                  <a:lin ang="5400000" scaled="1"/>
                </a:gradFill>
              </a:ln>
              <a:latin typeface="华文楷体" panose="02010600040101010101" pitchFamily="2" charset="-122"/>
              <a:ea typeface="华文楷体" panose="02010600040101010101" pitchFamily="2" charset="-122"/>
            </a:endParaRPr>
          </a:p>
          <a:p>
            <a:endParaRPr lang="zh-CN" altLang="en-US" dirty="0">
              <a:ln>
                <a:gradFill>
                  <a:gsLst>
                    <a:gs pos="83000">
                      <a:schemeClr val="accent1">
                        <a:lumMod val="75000"/>
                      </a:schemeClr>
                    </a:gs>
                    <a:gs pos="64000">
                      <a:schemeClr val="tx1">
                        <a:lumMod val="75000"/>
                        <a:lumOff val="25000"/>
                      </a:schemeClr>
                    </a:gs>
                  </a:gsLst>
                  <a:lin ang="5400000" scaled="1"/>
                </a:gradFill>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838201" y="945931"/>
            <a:ext cx="10618076" cy="5002924"/>
          </a:xfrm>
          <a:prstGeom prst="rect">
            <a:avLst/>
          </a:prstGeom>
          <a:solidFill>
            <a:srgbClr val="D9E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6" name="内容占位符 5"/>
          <p:cNvSpPr>
            <a:spLocks noGrp="1"/>
          </p:cNvSpPr>
          <p:nvPr>
            <p:ph idx="1"/>
          </p:nvPr>
        </p:nvSpPr>
        <p:spPr>
          <a:xfrm>
            <a:off x="838200" y="1100668"/>
            <a:ext cx="10515600" cy="5232399"/>
          </a:xfrm>
        </p:spPr>
        <p:txBody>
          <a:bodyPr>
            <a:normAutofit/>
          </a:bodyPr>
          <a:lstStyle/>
          <a:p>
            <a:r>
              <a:rPr lang="zh-CN" altLang="en-US" b="1" dirty="0">
                <a:latin typeface="华文楷体" panose="02010600040101010101" pitchFamily="2" charset="-122"/>
                <a:ea typeface="华文楷体" panose="02010600040101010101" pitchFamily="2" charset="-122"/>
              </a:rPr>
              <a:t>我方目标：达成全部合作</a:t>
            </a:r>
            <a:endParaRPr lang="en-US" altLang="zh-CN" b="1" dirty="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我方策略：</a:t>
            </a:r>
            <a:endParaRPr lang="en-US" altLang="zh-CN" b="1" dirty="0">
              <a:latin typeface="华文楷体" panose="02010600040101010101" pitchFamily="2" charset="-122"/>
              <a:ea typeface="华文楷体" panose="02010600040101010101" pitchFamily="2" charset="-122"/>
            </a:endParaRPr>
          </a:p>
          <a:p>
            <a:pPr marL="0" indent="0">
              <a:buNone/>
            </a:pPr>
            <a:r>
              <a:rPr lang="en-US" altLang="zh-CN" b="1" dirty="0">
                <a:latin typeface="华文楷体" panose="02010600040101010101" pitchFamily="2" charset="-122"/>
                <a:ea typeface="华文楷体" panose="02010600040101010101" pitchFamily="2" charset="-122"/>
              </a:rPr>
              <a:t>   1</a:t>
            </a:r>
            <a:r>
              <a:rPr lang="zh-CN" altLang="en-US" b="1" dirty="0">
                <a:latin typeface="华文楷体" panose="02010600040101010101" pitchFamily="2" charset="-122"/>
                <a:ea typeface="华文楷体" panose="02010600040101010101" pitchFamily="2" charset="-122"/>
              </a:rPr>
              <a:t>、在不终止交易的情况下，只要乙方背叛一次，我方后面的交易会全背叛。无论乙方是终止交易还是继续交易并背叛，都没有一直合作的总收益高。</a:t>
            </a:r>
            <a:endParaRPr lang="en-US" altLang="zh-CN" b="1" dirty="0">
              <a:latin typeface="华文楷体" panose="02010600040101010101" pitchFamily="2" charset="-122"/>
              <a:ea typeface="华文楷体" panose="02010600040101010101" pitchFamily="2" charset="-122"/>
            </a:endParaRPr>
          </a:p>
          <a:p>
            <a:pPr marL="0" indent="0">
              <a:buNone/>
            </a:pPr>
            <a:r>
              <a:rPr lang="en-US" altLang="zh-CN" b="1" dirty="0">
                <a:latin typeface="华文楷体" panose="02010600040101010101" pitchFamily="2" charset="-122"/>
                <a:ea typeface="华文楷体" panose="02010600040101010101" pitchFamily="2" charset="-122"/>
              </a:rPr>
              <a:t>   2</a:t>
            </a:r>
            <a:r>
              <a:rPr lang="zh-CN" altLang="en-US" b="1" dirty="0">
                <a:latin typeface="华文楷体" panose="02010600040101010101" pitchFamily="2" charset="-122"/>
                <a:ea typeface="华文楷体" panose="02010600040101010101" pitchFamily="2" charset="-122"/>
              </a:rPr>
              <a:t>、建议乙方以上一点同样对我们进行约束，并承诺乙方，我方不会率先背叛。</a:t>
            </a:r>
            <a:endParaRPr lang="en-US" altLang="zh-CN" b="1" dirty="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预估结果：其他四组有较大概率在第六次选择背叛，以期获得较大利益。我组只要与第四组一直合作，至少能超越其他四组中亏损的两组，而保证不是最后一名。</a:t>
            </a:r>
            <a:endParaRPr lang="zh-CN" altLang="en-US" b="1" dirty="0">
              <a:latin typeface="华文楷体" panose="02010600040101010101" pitchFamily="2" charset="-122"/>
              <a:ea typeface="华文楷体" panose="02010600040101010101" pitchFamily="2" charset="-122"/>
            </a:endParaRPr>
          </a:p>
        </p:txBody>
      </p:sp>
      <p:pic>
        <p:nvPicPr>
          <p:cNvPr id="8" name="图片 7"/>
          <p:cNvPicPr>
            <a:picLocks noChangeAspect="1"/>
          </p:cNvPicPr>
          <p:nvPr/>
        </p:nvPicPr>
        <p:blipFill>
          <a:blip r:embed="rId1"/>
          <a:stretch>
            <a:fillRect/>
          </a:stretch>
        </p:blipFill>
        <p:spPr>
          <a:xfrm>
            <a:off x="164606" y="945932"/>
            <a:ext cx="434483" cy="500292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a:xfrm>
            <a:off x="433552" y="711856"/>
            <a:ext cx="10878208" cy="632099"/>
          </a:xfrm>
          <a:prstGeom prst="rect">
            <a:avLst/>
          </a:prstGeom>
          <a:solidFill>
            <a:srgbClr val="D9E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宋体 CN Medium" panose="02020500000000000000" pitchFamily="18" charset="-122"/>
              <a:ea typeface="思源宋体 CN Medium" panose="02020500000000000000" pitchFamily="18" charset="-122"/>
            </a:endParaRPr>
          </a:p>
        </p:txBody>
      </p:sp>
      <p:sp>
        <p:nvSpPr>
          <p:cNvPr id="2" name="标题 1"/>
          <p:cNvSpPr>
            <a:spLocks noGrp="1"/>
          </p:cNvSpPr>
          <p:nvPr>
            <p:ph type="title"/>
          </p:nvPr>
        </p:nvSpPr>
        <p:spPr>
          <a:xfrm>
            <a:off x="270933" y="365125"/>
            <a:ext cx="9545729" cy="1325563"/>
          </a:xfrm>
        </p:spPr>
        <p:txBody>
          <a:bodyPr>
            <a:normAutofit/>
          </a:bodyPr>
          <a:lstStyle/>
          <a:p>
            <a:r>
              <a:rPr lang="zh-CN" altLang="en-US" sz="5400" dirty="0">
                <a:ln>
                  <a:gradFill>
                    <a:gsLst>
                      <a:gs pos="83000">
                        <a:schemeClr val="accent1">
                          <a:lumMod val="75000"/>
                        </a:schemeClr>
                      </a:gs>
                      <a:gs pos="64000">
                        <a:schemeClr val="tx1">
                          <a:lumMod val="75000"/>
                          <a:lumOff val="25000"/>
                        </a:schemeClr>
                      </a:gs>
                    </a:gsLst>
                    <a:lin ang="5400000" scaled="1"/>
                  </a:gradFill>
                </a:ln>
                <a:latin typeface="华文楷体" panose="02010600040101010101" pitchFamily="2" charset="-122"/>
                <a:ea typeface="华文楷体" panose="02010600040101010101" pitchFamily="2" charset="-122"/>
                <a:cs typeface="+mn-cs"/>
              </a:rPr>
              <a:t> 决策结果：</a:t>
            </a:r>
            <a:endParaRPr lang="zh-CN" altLang="en-US" sz="5400" dirty="0">
              <a:ln>
                <a:gradFill>
                  <a:gsLst>
                    <a:gs pos="83000">
                      <a:schemeClr val="accent1">
                        <a:lumMod val="75000"/>
                      </a:schemeClr>
                    </a:gs>
                    <a:gs pos="64000">
                      <a:schemeClr val="tx1">
                        <a:lumMod val="75000"/>
                        <a:lumOff val="25000"/>
                      </a:schemeClr>
                    </a:gs>
                  </a:gsLst>
                  <a:lin ang="5400000" scaled="1"/>
                </a:gradFill>
              </a:ln>
              <a:latin typeface="华文楷体" panose="02010600040101010101" pitchFamily="2" charset="-122"/>
              <a:ea typeface="华文楷体" panose="02010600040101010101" pitchFamily="2" charset="-122"/>
              <a:cs typeface="+mn-cs"/>
            </a:endParaRPr>
          </a:p>
        </p:txBody>
      </p:sp>
      <p:graphicFrame>
        <p:nvGraphicFramePr>
          <p:cNvPr id="7" name="表格 7"/>
          <p:cNvGraphicFramePr>
            <a:graphicFrameLocks noGrp="1"/>
          </p:cNvGraphicFramePr>
          <p:nvPr>
            <p:ph idx="1"/>
          </p:nvPr>
        </p:nvGraphicFramePr>
        <p:xfrm>
          <a:off x="635876" y="1733292"/>
          <a:ext cx="10388600" cy="2468880"/>
        </p:xfrm>
        <a:graphic>
          <a:graphicData uri="http://schemas.openxmlformats.org/drawingml/2006/table">
            <a:tbl>
              <a:tblPr firstRow="1" bandRow="1">
                <a:tableStyleId>{5C22544A-7EE6-4342-B048-85BDC9FD1C3A}</a:tableStyleId>
              </a:tblPr>
              <a:tblGrid>
                <a:gridCol w="1298575"/>
                <a:gridCol w="1298575"/>
                <a:gridCol w="1298575"/>
                <a:gridCol w="1298575"/>
                <a:gridCol w="1298575"/>
                <a:gridCol w="1298575"/>
                <a:gridCol w="1298575"/>
                <a:gridCol w="1298575"/>
              </a:tblGrid>
              <a:tr h="479186">
                <a:tc>
                  <a:txBody>
                    <a:bodyPr/>
                    <a:lstStyle/>
                    <a:p>
                      <a:r>
                        <a:rPr lang="zh-CN" altLang="en-US" sz="2800" dirty="0"/>
                        <a:t>交易方</a:t>
                      </a:r>
                      <a:endParaRPr lang="zh-CN" altLang="en-US" sz="2800" dirty="0"/>
                    </a:p>
                  </a:txBody>
                  <a:tcPr/>
                </a:tc>
                <a:tc>
                  <a:txBody>
                    <a:bodyPr/>
                    <a:lstStyle/>
                    <a:p>
                      <a:pPr marL="0" algn="l" defTabSz="914400" rtl="0" eaLnBrk="1" latinLnBrk="0" hangingPunct="1"/>
                      <a:r>
                        <a:rPr lang="zh-CN" altLang="en-US" sz="2800" b="1" kern="1200" dirty="0">
                          <a:solidFill>
                            <a:schemeClr val="lt1"/>
                          </a:solidFill>
                          <a:latin typeface="+mn-lt"/>
                          <a:ea typeface="+mn-ea"/>
                          <a:cs typeface="+mn-cs"/>
                        </a:rPr>
                        <a:t>第一轮</a:t>
                      </a:r>
                      <a:endParaRPr lang="zh-CN" altLang="en-US" sz="2800" b="1" kern="1200" dirty="0">
                        <a:solidFill>
                          <a:schemeClr val="lt1"/>
                        </a:solidFill>
                        <a:latin typeface="+mn-lt"/>
                        <a:ea typeface="+mn-ea"/>
                        <a:cs typeface="+mn-cs"/>
                      </a:endParaRPr>
                    </a:p>
                  </a:txBody>
                  <a:tcPr/>
                </a:tc>
                <a:tc>
                  <a:txBody>
                    <a:bodyPr/>
                    <a:lstStyle/>
                    <a:p>
                      <a:pPr marL="0" algn="l" defTabSz="914400" rtl="0" eaLnBrk="1" latinLnBrk="0" hangingPunct="1"/>
                      <a:r>
                        <a:rPr lang="zh-CN" altLang="en-US" sz="2800" b="1" kern="1200" dirty="0">
                          <a:solidFill>
                            <a:schemeClr val="lt1"/>
                          </a:solidFill>
                          <a:latin typeface="+mn-lt"/>
                          <a:ea typeface="+mn-ea"/>
                          <a:cs typeface="+mn-cs"/>
                        </a:rPr>
                        <a:t>第二轮</a:t>
                      </a:r>
                      <a:endParaRPr lang="zh-CN" altLang="en-US" sz="2800" b="1" kern="1200" dirty="0">
                        <a:solidFill>
                          <a:schemeClr val="lt1"/>
                        </a:solidFill>
                        <a:latin typeface="+mn-lt"/>
                        <a:ea typeface="+mn-ea"/>
                        <a:cs typeface="+mn-cs"/>
                      </a:endParaRPr>
                    </a:p>
                  </a:txBody>
                  <a:tcPr/>
                </a:tc>
                <a:tc>
                  <a:txBody>
                    <a:bodyPr/>
                    <a:lstStyle/>
                    <a:p>
                      <a:pPr marL="0" algn="l" defTabSz="914400" rtl="0" eaLnBrk="1" latinLnBrk="0" hangingPunct="1"/>
                      <a:r>
                        <a:rPr lang="zh-CN" altLang="en-US" sz="2800" b="1" kern="1200" dirty="0">
                          <a:solidFill>
                            <a:schemeClr val="lt1"/>
                          </a:solidFill>
                          <a:latin typeface="+mn-lt"/>
                          <a:ea typeface="+mn-ea"/>
                          <a:cs typeface="+mn-cs"/>
                        </a:rPr>
                        <a:t>第三轮</a:t>
                      </a:r>
                      <a:r>
                        <a:rPr lang="zh-CN" altLang="en-US" sz="2000" b="1" kern="1200" dirty="0">
                          <a:solidFill>
                            <a:schemeClr val="lt1"/>
                          </a:solidFill>
                          <a:latin typeface="+mn-lt"/>
                          <a:ea typeface="+mn-ea"/>
                          <a:cs typeface="+mn-cs"/>
                        </a:rPr>
                        <a:t>（加倍）</a:t>
                      </a:r>
                      <a:endParaRPr lang="zh-CN" altLang="en-US" sz="2000" b="1" kern="1200" dirty="0">
                        <a:solidFill>
                          <a:schemeClr val="lt1"/>
                        </a:solidFill>
                        <a:latin typeface="+mn-lt"/>
                        <a:ea typeface="+mn-ea"/>
                        <a:cs typeface="+mn-cs"/>
                      </a:endParaRPr>
                    </a:p>
                  </a:txBody>
                  <a:tcPr/>
                </a:tc>
                <a:tc>
                  <a:txBody>
                    <a:bodyPr/>
                    <a:lstStyle/>
                    <a:p>
                      <a:pPr marL="0" algn="l" defTabSz="914400" rtl="0" eaLnBrk="1" latinLnBrk="0" hangingPunct="1"/>
                      <a:r>
                        <a:rPr lang="zh-CN" altLang="en-US" sz="2800" b="1" kern="1200" dirty="0">
                          <a:solidFill>
                            <a:schemeClr val="lt1"/>
                          </a:solidFill>
                          <a:latin typeface="+mn-lt"/>
                          <a:ea typeface="+mn-ea"/>
                          <a:cs typeface="+mn-cs"/>
                        </a:rPr>
                        <a:t>第四轮</a:t>
                      </a:r>
                      <a:endParaRPr lang="zh-CN" altLang="en-US" sz="2800" b="1" kern="1200" dirty="0">
                        <a:solidFill>
                          <a:schemeClr val="lt1"/>
                        </a:solidFill>
                        <a:latin typeface="+mn-lt"/>
                        <a:ea typeface="+mn-ea"/>
                        <a:cs typeface="+mn-cs"/>
                      </a:endParaRPr>
                    </a:p>
                  </a:txBody>
                  <a:tcPr/>
                </a:tc>
                <a:tc>
                  <a:txBody>
                    <a:bodyPr/>
                    <a:lstStyle/>
                    <a:p>
                      <a:pPr marL="0" algn="l" defTabSz="914400" rtl="0" eaLnBrk="1" latinLnBrk="0" hangingPunct="1"/>
                      <a:r>
                        <a:rPr lang="zh-CN" altLang="en-US" sz="2800" b="1" kern="1200" dirty="0">
                          <a:solidFill>
                            <a:schemeClr val="lt1"/>
                          </a:solidFill>
                          <a:latin typeface="+mn-lt"/>
                          <a:ea typeface="+mn-ea"/>
                          <a:cs typeface="+mn-cs"/>
                        </a:rPr>
                        <a:t>第五轮</a:t>
                      </a:r>
                      <a:endParaRPr lang="zh-CN" altLang="en-US" sz="2800" b="1" kern="1200" dirty="0">
                        <a:solidFill>
                          <a:schemeClr val="lt1"/>
                        </a:solidFill>
                        <a:latin typeface="+mn-lt"/>
                        <a:ea typeface="+mn-ea"/>
                        <a:cs typeface="+mn-cs"/>
                      </a:endParaRPr>
                    </a:p>
                  </a:txBody>
                  <a:tcPr/>
                </a:tc>
                <a:tc>
                  <a:txBody>
                    <a:bodyPr/>
                    <a:lstStyle/>
                    <a:p>
                      <a:pPr marL="0" algn="l" defTabSz="914400" rtl="0" eaLnBrk="1" latinLnBrk="0" hangingPunct="1"/>
                      <a:r>
                        <a:rPr lang="zh-CN" altLang="en-US" sz="2800" b="1" kern="1200" dirty="0">
                          <a:solidFill>
                            <a:schemeClr val="lt1"/>
                          </a:solidFill>
                          <a:latin typeface="+mn-lt"/>
                          <a:ea typeface="+mn-ea"/>
                          <a:cs typeface="+mn-cs"/>
                        </a:rPr>
                        <a:t>第六轮</a:t>
                      </a:r>
                      <a:endParaRPr lang="en-US" altLang="zh-CN" sz="2800" b="1" kern="1200" dirty="0">
                        <a:solidFill>
                          <a:schemeClr val="lt1"/>
                        </a:solidFill>
                        <a:latin typeface="+mn-lt"/>
                        <a:ea typeface="+mn-ea"/>
                        <a:cs typeface="+mn-cs"/>
                      </a:endParaRPr>
                    </a:p>
                    <a:p>
                      <a:pPr marL="0" algn="l" defTabSz="914400" rtl="0" eaLnBrk="1" latinLnBrk="0" hangingPunct="1"/>
                      <a:r>
                        <a:rPr lang="zh-CN" altLang="en-US" sz="2000" b="1" kern="1200" dirty="0">
                          <a:solidFill>
                            <a:schemeClr val="lt1"/>
                          </a:solidFill>
                          <a:latin typeface="+mn-lt"/>
                          <a:ea typeface="+mn-ea"/>
                          <a:cs typeface="+mn-cs"/>
                        </a:rPr>
                        <a:t>（加倍）</a:t>
                      </a:r>
                      <a:endParaRPr lang="zh-CN" altLang="en-US" sz="2000" b="1" kern="1200" dirty="0">
                        <a:solidFill>
                          <a:schemeClr val="lt1"/>
                        </a:solidFill>
                        <a:latin typeface="+mn-lt"/>
                        <a:ea typeface="+mn-ea"/>
                        <a:cs typeface="+mn-cs"/>
                      </a:endParaRPr>
                    </a:p>
                  </a:txBody>
                  <a:tcPr/>
                </a:tc>
                <a:tc>
                  <a:txBody>
                    <a:bodyPr/>
                    <a:lstStyle/>
                    <a:p>
                      <a:pPr marL="0" algn="l" defTabSz="914400" rtl="0" eaLnBrk="1" latinLnBrk="0" hangingPunct="1"/>
                      <a:r>
                        <a:rPr lang="zh-CN" altLang="en-US" sz="2800" b="1" kern="1200" dirty="0">
                          <a:solidFill>
                            <a:schemeClr val="lt1"/>
                          </a:solidFill>
                          <a:latin typeface="+mn-lt"/>
                          <a:ea typeface="+mn-ea"/>
                          <a:cs typeface="+mn-cs"/>
                        </a:rPr>
                        <a:t>结果</a:t>
                      </a:r>
                      <a:endParaRPr lang="zh-CN" altLang="en-US" sz="2800" b="1" kern="1200" dirty="0">
                        <a:solidFill>
                          <a:schemeClr val="lt1"/>
                        </a:solidFill>
                        <a:latin typeface="+mn-lt"/>
                        <a:ea typeface="+mn-ea"/>
                        <a:cs typeface="+mn-cs"/>
                      </a:endParaRPr>
                    </a:p>
                  </a:txBody>
                  <a:tcPr/>
                </a:tc>
              </a:tr>
              <a:tr h="761061">
                <a:tc>
                  <a:txBody>
                    <a:bodyPr/>
                    <a:lstStyle/>
                    <a:p>
                      <a:pPr marL="0" algn="l" defTabSz="914400" rtl="0" eaLnBrk="1" latinLnBrk="0" hangingPunct="1"/>
                      <a:r>
                        <a:rPr lang="zh-CN" altLang="en-US" sz="2800" b="1" kern="1200" dirty="0">
                          <a:solidFill>
                            <a:schemeClr val="lt1"/>
                          </a:solidFill>
                          <a:latin typeface="+mn-lt"/>
                          <a:ea typeface="+mn-ea"/>
                          <a:cs typeface="+mn-cs"/>
                        </a:rPr>
                        <a:t>甲方</a:t>
                      </a:r>
                      <a:endParaRPr lang="zh-CN" altLang="en-US" sz="2800" b="1" kern="1200" dirty="0">
                        <a:solidFill>
                          <a:schemeClr val="lt1"/>
                        </a:solidFill>
                        <a:latin typeface="+mn-lt"/>
                        <a:ea typeface="+mn-ea"/>
                        <a:cs typeface="+mn-cs"/>
                      </a:endParaRPr>
                    </a:p>
                  </a:txBody>
                  <a:tcPr/>
                </a:tc>
                <a:tc>
                  <a:txBody>
                    <a:bodyPr/>
                    <a:lstStyle/>
                    <a:p>
                      <a:r>
                        <a:rPr lang="zh-CN" altLang="en-US" sz="2400" dirty="0"/>
                        <a:t>红</a:t>
                      </a:r>
                      <a:r>
                        <a:rPr lang="en-US" altLang="zh-CN" sz="2400" dirty="0"/>
                        <a:t>+30</a:t>
                      </a:r>
                      <a:endParaRPr lang="zh-CN" altLang="en-US" sz="2400" dirty="0"/>
                    </a:p>
                  </a:txBody>
                  <a:tcPr/>
                </a:tc>
                <a:tc>
                  <a:txBody>
                    <a:bodyPr/>
                    <a:lstStyle/>
                    <a:p>
                      <a:r>
                        <a:rPr lang="zh-CN" altLang="en-US" sz="2400" dirty="0"/>
                        <a:t>红</a:t>
                      </a:r>
                      <a:r>
                        <a:rPr lang="en-US" altLang="zh-CN" sz="2400" dirty="0"/>
                        <a:t>+30</a:t>
                      </a:r>
                      <a:endParaRPr lang="zh-CN" altLang="en-US" sz="2400" dirty="0"/>
                    </a:p>
                  </a:txBody>
                  <a:tcPr/>
                </a:tc>
                <a:tc>
                  <a:txBody>
                    <a:bodyPr/>
                    <a:lstStyle/>
                    <a:p>
                      <a:r>
                        <a:rPr lang="zh-CN" altLang="en-US" sz="2400" dirty="0"/>
                        <a:t>红</a:t>
                      </a:r>
                      <a:r>
                        <a:rPr lang="en-US" altLang="zh-CN" sz="2400" dirty="0"/>
                        <a:t>+60</a:t>
                      </a:r>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t>红</a:t>
                      </a:r>
                      <a:r>
                        <a:rPr lang="en-US" altLang="zh-CN" sz="2400" dirty="0"/>
                        <a:t>+30</a:t>
                      </a:r>
                      <a:endParaRPr lang="zh-CN" altLang="en-US" sz="2400" dirty="0"/>
                    </a:p>
                    <a:p>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t>红</a:t>
                      </a:r>
                      <a:r>
                        <a:rPr lang="en-US" altLang="zh-CN" sz="2400" dirty="0"/>
                        <a:t>+30</a:t>
                      </a:r>
                      <a:endParaRPr lang="zh-CN" altLang="en-US" sz="2400" dirty="0"/>
                    </a:p>
                    <a:p>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t>红</a:t>
                      </a:r>
                      <a:r>
                        <a:rPr lang="en-US" altLang="zh-CN" sz="2400" dirty="0"/>
                        <a:t>+60</a:t>
                      </a:r>
                      <a:endParaRPr lang="zh-CN" altLang="en-US" sz="2400" dirty="0"/>
                    </a:p>
                    <a:p>
                      <a:endParaRPr lang="zh-CN" altLang="en-US" sz="2400" dirty="0"/>
                    </a:p>
                  </a:txBody>
                  <a:tcPr/>
                </a:tc>
                <a:tc>
                  <a:txBody>
                    <a:bodyPr/>
                    <a:lstStyle/>
                    <a:p>
                      <a:r>
                        <a:rPr lang="en-US" altLang="zh-CN" sz="2400" dirty="0"/>
                        <a:t>240</a:t>
                      </a:r>
                      <a:endParaRPr lang="zh-CN" altLang="en-US" sz="2400" dirty="0"/>
                    </a:p>
                  </a:txBody>
                  <a:tcPr/>
                </a:tc>
              </a:tr>
              <a:tr h="668434">
                <a:tc>
                  <a:txBody>
                    <a:bodyPr/>
                    <a:lstStyle/>
                    <a:p>
                      <a:pPr marL="0" algn="l" defTabSz="914400" rtl="0" eaLnBrk="1" latinLnBrk="0" hangingPunct="1"/>
                      <a:r>
                        <a:rPr lang="zh-CN" altLang="en-US" sz="2800" b="1" kern="1200" dirty="0">
                          <a:solidFill>
                            <a:schemeClr val="lt1"/>
                          </a:solidFill>
                          <a:latin typeface="+mn-lt"/>
                          <a:ea typeface="+mn-ea"/>
                          <a:cs typeface="+mn-cs"/>
                        </a:rPr>
                        <a:t>乙方</a:t>
                      </a:r>
                      <a:endParaRPr lang="zh-CN" altLang="en-US" sz="2800" b="1" kern="1200" dirty="0">
                        <a:solidFill>
                          <a:schemeClr val="lt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t>红</a:t>
                      </a:r>
                      <a:r>
                        <a:rPr lang="en-US" altLang="zh-CN" sz="2400" dirty="0"/>
                        <a:t>+30</a:t>
                      </a:r>
                      <a:endParaRPr lang="zh-CN" altLang="en-US" sz="2400" dirty="0"/>
                    </a:p>
                    <a:p>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t>红</a:t>
                      </a:r>
                      <a:r>
                        <a:rPr lang="en-US" altLang="zh-CN" sz="2400" dirty="0"/>
                        <a:t>+30</a:t>
                      </a:r>
                      <a:endParaRPr lang="zh-CN" altLang="en-US" sz="2400" dirty="0"/>
                    </a:p>
                    <a:p>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t>红</a:t>
                      </a:r>
                      <a:r>
                        <a:rPr lang="en-US" altLang="zh-CN" sz="2400" dirty="0"/>
                        <a:t>+60</a:t>
                      </a:r>
                      <a:endParaRPr lang="zh-CN" altLang="en-US" sz="2400" dirty="0"/>
                    </a:p>
                    <a:p>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t>红</a:t>
                      </a:r>
                      <a:r>
                        <a:rPr lang="en-US" altLang="zh-CN" sz="2400" dirty="0"/>
                        <a:t>+30</a:t>
                      </a:r>
                      <a:endParaRPr lang="zh-CN" altLang="en-US" sz="2400" dirty="0"/>
                    </a:p>
                    <a:p>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t>红</a:t>
                      </a:r>
                      <a:r>
                        <a:rPr lang="en-US" altLang="zh-CN" sz="2400" dirty="0"/>
                        <a:t>+30</a:t>
                      </a:r>
                      <a:endParaRPr lang="zh-CN" altLang="en-US" sz="2400" dirty="0"/>
                    </a:p>
                    <a:p>
                      <a:endParaRPr lang="zh-CN"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t>红</a:t>
                      </a:r>
                      <a:r>
                        <a:rPr lang="en-US" altLang="zh-CN" sz="2400" dirty="0"/>
                        <a:t>+60</a:t>
                      </a:r>
                      <a:endParaRPr lang="zh-CN" altLang="en-US" sz="2400" dirty="0"/>
                    </a:p>
                    <a:p>
                      <a:endParaRPr lang="zh-CN" altLang="en-US" sz="2400" dirty="0"/>
                    </a:p>
                  </a:txBody>
                  <a:tcPr/>
                </a:tc>
                <a:tc>
                  <a:txBody>
                    <a:bodyPr/>
                    <a:lstStyle/>
                    <a:p>
                      <a:r>
                        <a:rPr lang="en-US" altLang="zh-CN" sz="2400" dirty="0"/>
                        <a:t>240</a:t>
                      </a:r>
                      <a:endParaRPr lang="zh-CN" altLang="en-US" sz="2400" dirty="0"/>
                    </a:p>
                  </a:txBody>
                  <a:tcPr/>
                </a:tc>
              </a:tr>
            </a:tbl>
          </a:graphicData>
        </a:graphic>
      </p:graphicFrame>
      <p:sp>
        <p:nvSpPr>
          <p:cNvPr id="8" name="文本框 7"/>
          <p:cNvSpPr txBox="1"/>
          <p:nvPr/>
        </p:nvSpPr>
        <p:spPr>
          <a:xfrm>
            <a:off x="433552" y="4244776"/>
            <a:ext cx="10202333"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六次交易全为双红，各盈利</a:t>
            </a:r>
            <a:r>
              <a:rPr lang="en-US" altLang="zh-CN" dirty="0">
                <a:latin typeface="华文楷体" panose="02010600040101010101" pitchFamily="2" charset="-122"/>
                <a:ea typeface="华文楷体" panose="02010600040101010101" pitchFamily="2" charset="-122"/>
              </a:rPr>
              <a:t>240</a:t>
            </a:r>
            <a:r>
              <a:rPr lang="zh-CN" altLang="en-US" dirty="0">
                <a:latin typeface="华文楷体" panose="02010600040101010101" pitchFamily="2" charset="-122"/>
                <a:ea typeface="华文楷体" panose="02010600040101010101" pitchFamily="2" charset="-122"/>
              </a:rPr>
              <a:t>万元</a:t>
            </a:r>
            <a:endParaRPr lang="zh-CN" altLang="en-US"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1619" y="0"/>
            <a:ext cx="3282314" cy="6890791"/>
          </a:xfrm>
          <a:prstGeom prst="rect">
            <a:avLst/>
          </a:prstGeom>
          <a:solidFill>
            <a:srgbClr val="DAEA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latin typeface="思源宋体 CN SemiBold" panose="02020600000000000000" pitchFamily="18" charset="-122"/>
              <a:ea typeface="思源宋体 CN SemiBold" panose="02020600000000000000" pitchFamily="18" charset="-122"/>
            </a:endParaRPr>
          </a:p>
        </p:txBody>
      </p:sp>
      <p:sp>
        <p:nvSpPr>
          <p:cNvPr id="2" name="标题 1"/>
          <p:cNvSpPr>
            <a:spLocks noGrp="1"/>
          </p:cNvSpPr>
          <p:nvPr>
            <p:ph type="title"/>
          </p:nvPr>
        </p:nvSpPr>
        <p:spPr/>
        <p:txBody>
          <a:bodyPr/>
          <a:lstStyle/>
          <a:p>
            <a:r>
              <a:rPr lang="zh-CN" altLang="en-US" sz="5400" dirty="0">
                <a:ln>
                  <a:gradFill>
                    <a:gsLst>
                      <a:gs pos="83000">
                        <a:schemeClr val="accent1">
                          <a:lumMod val="75000"/>
                        </a:schemeClr>
                      </a:gs>
                      <a:gs pos="64000">
                        <a:schemeClr val="tx1">
                          <a:lumMod val="75000"/>
                          <a:lumOff val="25000"/>
                        </a:schemeClr>
                      </a:gs>
                    </a:gsLst>
                    <a:lin ang="5400000" scaled="1"/>
                  </a:gradFill>
                </a:ln>
                <a:latin typeface="华文楷体" panose="02010600040101010101" pitchFamily="2" charset="-122"/>
                <a:ea typeface="华文楷体" panose="02010600040101010101" pitchFamily="2" charset="-122"/>
                <a:cs typeface="+mn-cs"/>
              </a:rPr>
              <a:t>启示：</a:t>
            </a:r>
            <a:endParaRPr lang="zh-CN" altLang="en-US" sz="5400" dirty="0">
              <a:ln>
                <a:gradFill>
                  <a:gsLst>
                    <a:gs pos="83000">
                      <a:schemeClr val="accent1">
                        <a:lumMod val="75000"/>
                      </a:schemeClr>
                    </a:gs>
                    <a:gs pos="64000">
                      <a:schemeClr val="tx1">
                        <a:lumMod val="75000"/>
                        <a:lumOff val="25000"/>
                      </a:schemeClr>
                    </a:gs>
                  </a:gsLst>
                  <a:lin ang="5400000" scaled="1"/>
                </a:gradFill>
              </a:ln>
              <a:latin typeface="华文楷体" panose="02010600040101010101" pitchFamily="2" charset="-122"/>
              <a:ea typeface="华文楷体" panose="02010600040101010101" pitchFamily="2" charset="-122"/>
              <a:cs typeface="+mn-cs"/>
            </a:endParaRPr>
          </a:p>
        </p:txBody>
      </p:sp>
      <p:sp>
        <p:nvSpPr>
          <p:cNvPr id="3" name="内容占位符 2"/>
          <p:cNvSpPr>
            <a:spLocks noGrp="1"/>
          </p:cNvSpPr>
          <p:nvPr>
            <p:ph idx="1"/>
          </p:nvPr>
        </p:nvSpPr>
        <p:spPr/>
        <p:txBody>
          <a:bodyPr/>
          <a:lstStyle/>
          <a:p>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多合作，少背叛。虽然背叛在相当多的情况下比合作的收益大，但人与人的交往与情义</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是</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建立在信任的基础上的，一次的背叛是很容易摧毁信任，同样也会带来一系列的连锁反应，如名誉受损等</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这些连锁反应与后果放在职场上可能被无限放大并且可能带来彻底的失败。一段稳健的合作关系是经不起一次背叛的</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。双方一荣俱荣，一损俱损，</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合作共赢才能在长远阶段将利益最大化。</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做事要从长远角度出发，要有全局观，将当下利益与长远利益综合考虑。在真正的生意场上只有不断的合作才能有真正的出路，虽然本次模拟决策只有</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六</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次，但人生不仅仅只有</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六</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次决策，不能被当下的既得利益所迷惑，万事考虑长远，有机结合未来与现实，才能成为赢家。</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决策需慎重，并尽可能的考虑多种情况，对可能性较大的情况提前制定应对方案。</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668</Words>
  <Application>WPS 演示</Application>
  <PresentationFormat>宽屏</PresentationFormat>
  <Paragraphs>83</Paragraphs>
  <Slides>4</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4</vt:i4>
      </vt:variant>
    </vt:vector>
  </HeadingPairs>
  <TitlesOfParts>
    <vt:vector size="19" baseType="lpstr">
      <vt:lpstr>Arial</vt:lpstr>
      <vt:lpstr>宋体</vt:lpstr>
      <vt:lpstr>Wingdings</vt:lpstr>
      <vt:lpstr>思源宋体 CN SemiBold</vt:lpstr>
      <vt:lpstr>华文楷体</vt:lpstr>
      <vt:lpstr>微软雅黑</vt:lpstr>
      <vt:lpstr>思源宋体 CN Medium</vt:lpstr>
      <vt:lpstr>思源宋体 CN Heavy</vt:lpstr>
      <vt:lpstr>等线</vt:lpstr>
      <vt:lpstr>Times New Roman</vt:lpstr>
      <vt:lpstr>Arial Unicode MS</vt:lpstr>
      <vt:lpstr>等线 Light</vt:lpstr>
      <vt:lpstr>Calibri</vt:lpstr>
      <vt:lpstr>Office 主题​​</vt:lpstr>
      <vt:lpstr>1_Office 主题​​</vt:lpstr>
      <vt:lpstr>第三组决策总结</vt:lpstr>
      <vt:lpstr>PowerPoint 演示文稿</vt:lpstr>
      <vt:lpstr> 决策结果：</vt:lpstr>
      <vt:lpstr>启示：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第三组决策总结</dc:title>
  <dc:creator>x'y'm</dc:creator>
  <cp:lastModifiedBy>王伟杰  恍然若梦 我心依旧</cp:lastModifiedBy>
  <cp:revision>10</cp:revision>
  <dcterms:created xsi:type="dcterms:W3CDTF">2022-03-19T03:32:00Z</dcterms:created>
  <dcterms:modified xsi:type="dcterms:W3CDTF">2022-03-20T12:17:12Z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995FC56A0C024885A045231AF31F6AAE</vt:lpwstr>
  </property>
  <property fmtid="{D5CDD505-2E9C-101B-9397-08002B2CF9AE}" pid="3" name="KSOProductBuildVer">
    <vt:lpwstr>2052-11.1.0.11365</vt:lpwstr>
  </property>
</Properties>
</file>